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92" r:id="rId17"/>
    <p:sldId id="293" r:id="rId18"/>
    <p:sldId id="295" r:id="rId19"/>
    <p:sldId id="294" r:id="rId20"/>
    <p:sldId id="296" r:id="rId21"/>
    <p:sldId id="297" r:id="rId22"/>
    <p:sldId id="298" r:id="rId23"/>
    <p:sldId id="29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300"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8844" autoAdjust="0"/>
  </p:normalViewPr>
  <p:slideViewPr>
    <p:cSldViewPr>
      <p:cViewPr varScale="1">
        <p:scale>
          <a:sx n="49" d="100"/>
          <a:sy n="49" d="100"/>
        </p:scale>
        <p:origin x="-190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EBF63-A861-4B3A-97A9-477CCE1FB376}" type="datetimeFigureOut">
              <a:rPr lang="en-US" smtClean="0"/>
              <a:pPr/>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F7483-96BB-408B-9175-DEAC01579E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Introduction about face </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In every situation we have to ask our mind the important questions Who, What, Where, When, How, Why to make correct decisions.</a:t>
            </a:r>
            <a:endParaRPr lang="en-IN" dirty="0"/>
          </a:p>
        </p:txBody>
      </p:sp>
    </p:spTree>
    <p:extLst>
      <p:ext uri="{BB962C8B-B14F-4D97-AF65-F5344CB8AC3E}">
        <p14:creationId xmlns:p14="http://schemas.microsoft.com/office/powerpoint/2010/main" xmlns="" val="23072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Making right decisions in our life is the key factor in many parts of our life.</a:t>
            </a:r>
          </a:p>
          <a:p>
            <a:endParaRPr lang="en-IN" dirty="0" smtClean="0"/>
          </a:p>
          <a:p>
            <a:r>
              <a:rPr lang="en-IN" dirty="0" smtClean="0"/>
              <a:t>Our</a:t>
            </a:r>
            <a:r>
              <a:rPr lang="en-IN" baseline="0" dirty="0" smtClean="0"/>
              <a:t> school life was completed decided by our parents.</a:t>
            </a:r>
          </a:p>
          <a:p>
            <a:endParaRPr lang="en-IN" baseline="0" dirty="0" smtClean="0"/>
          </a:p>
          <a:p>
            <a:r>
              <a:rPr lang="en-IN" baseline="0" dirty="0" smtClean="0"/>
              <a:t>But, in our college life, we have to take many decisions at many times. Tell students, that they may observe the spoon feeding from the parents and teachers have stopped after +2 and it is very important for them to take wise decisions on their career, jobs, higher studies. Now,</a:t>
            </a:r>
          </a:p>
          <a:p>
            <a:r>
              <a:rPr lang="en-IN" baseline="0" dirty="0" smtClean="0"/>
              <a:t>They have take decisions of their own  from personal life to professional life.</a:t>
            </a:r>
          </a:p>
          <a:p>
            <a:endParaRPr lang="en-IN" dirty="0"/>
          </a:p>
        </p:txBody>
      </p:sp>
    </p:spTree>
    <p:extLst>
      <p:ext uri="{BB962C8B-B14F-4D97-AF65-F5344CB8AC3E}">
        <p14:creationId xmlns:p14="http://schemas.microsoft.com/office/powerpoint/2010/main" xmlns="" val="2376762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a:t>Trainers, ask the students which between the two desserts would they like to have? They only have one choice.</a:t>
            </a:r>
          </a:p>
          <a:p>
            <a:r>
              <a:rPr lang="en-US" dirty="0"/>
              <a:t>For some students it will be easy to decide because some might not like strawberry, so they’ll opt for chocolate. But tell </a:t>
            </a:r>
            <a:r>
              <a:rPr lang="en-US" dirty="0" smtClean="0"/>
              <a:t>them,  </a:t>
            </a:r>
            <a:r>
              <a:rPr lang="en-US" dirty="0"/>
              <a:t>for a person who </a:t>
            </a:r>
            <a:r>
              <a:rPr lang="en-US" dirty="0" smtClean="0"/>
              <a:t>likes both the  desserts, </a:t>
            </a:r>
            <a:r>
              <a:rPr lang="en-US" dirty="0"/>
              <a:t>it will be difficult for </a:t>
            </a:r>
            <a:r>
              <a:rPr lang="en-US" dirty="0" smtClean="0"/>
              <a:t>him to decide.</a:t>
            </a:r>
            <a:endParaRPr lang="en-IN" dirty="0"/>
          </a:p>
        </p:txBody>
      </p:sp>
    </p:spTree>
    <p:extLst>
      <p:ext uri="{BB962C8B-B14F-4D97-AF65-F5344CB8AC3E}">
        <p14:creationId xmlns:p14="http://schemas.microsoft.com/office/powerpoint/2010/main" xmlns="" val="2412846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0A4C621C-CE15-43A0-82C3-B2B4197328DE}"/>
              </a:ext>
            </a:extLst>
          </p:cNvPr>
          <p:cNvSpPr>
            <a:spLocks noGrp="1"/>
          </p:cNvSpPr>
          <p:nvPr>
            <p:ph type="body" idx="1"/>
          </p:nvPr>
        </p:nvSpPr>
        <p:spPr/>
        <p:txBody>
          <a:bodyPr/>
          <a:lstStyle/>
          <a:p>
            <a:r>
              <a:rPr lang="en-US" dirty="0"/>
              <a:t>Which one do you want to keep as a pet?</a:t>
            </a:r>
          </a:p>
          <a:p>
            <a:r>
              <a:rPr lang="en-US" dirty="0"/>
              <a:t>Obviously, they’ll opt for butterfly </a:t>
            </a:r>
            <a:endParaRPr lang="en-IN" dirty="0"/>
          </a:p>
        </p:txBody>
      </p:sp>
    </p:spTree>
    <p:extLst>
      <p:ext uri="{BB962C8B-B14F-4D97-AF65-F5344CB8AC3E}">
        <p14:creationId xmlns:p14="http://schemas.microsoft.com/office/powerpoint/2010/main" xmlns="" val="3689951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76BEECD9-1B85-4692-B7E5-23019415B930}"/>
              </a:ext>
            </a:extLst>
          </p:cNvPr>
          <p:cNvSpPr>
            <a:spLocks noGrp="1"/>
          </p:cNvSpPr>
          <p:nvPr>
            <p:ph type="body" idx="1"/>
          </p:nvPr>
        </p:nvSpPr>
        <p:spPr/>
        <p:txBody>
          <a:bodyPr/>
          <a:lstStyle/>
          <a:p>
            <a:r>
              <a:rPr lang="en-US" dirty="0"/>
              <a:t>Fame or Money?</a:t>
            </a:r>
            <a:endParaRPr lang="en-IN" dirty="0"/>
          </a:p>
        </p:txBody>
      </p:sp>
    </p:spTree>
    <p:extLst>
      <p:ext uri="{BB962C8B-B14F-4D97-AF65-F5344CB8AC3E}">
        <p14:creationId xmlns:p14="http://schemas.microsoft.com/office/powerpoint/2010/main" xmlns="" val="1525097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0" i="0" kern="1200" dirty="0" smtClean="0">
                <a:solidFill>
                  <a:schemeClr val="tx1"/>
                </a:solidFill>
                <a:latin typeface="+mn-lt"/>
                <a:ea typeface="+mn-ea"/>
                <a:cs typeface="+mn-cs"/>
              </a:rPr>
              <a:t>Since decision making process follows the above sequential steps, a lot of time is spent in this process. This is the case with every decision taken to solve management and administrative problems in a business setting. Though the whole process is time consuming, the result of such process in a professional organization is magnanimous.</a:t>
            </a:r>
          </a:p>
          <a:p>
            <a:endParaRPr lang="en-US" sz="1200" b="0" i="0" kern="1200" dirty="0" smtClean="0">
              <a:solidFill>
                <a:schemeClr val="tx1"/>
              </a:solidFill>
              <a:latin typeface="+mn-lt"/>
              <a:ea typeface="+mn-ea"/>
              <a:cs typeface="+mn-cs"/>
            </a:endParaRPr>
          </a:p>
        </p:txBody>
      </p:sp>
    </p:spTree>
    <p:extLst>
      <p:ext uri="{BB962C8B-B14F-4D97-AF65-F5344CB8AC3E}">
        <p14:creationId xmlns:p14="http://schemas.microsoft.com/office/powerpoint/2010/main" xmlns="" val="2549828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0" i="0" kern="1200" dirty="0" smtClean="0">
                <a:solidFill>
                  <a:schemeClr val="tx1"/>
                </a:solidFill>
                <a:latin typeface="+mn-lt"/>
                <a:ea typeface="+mn-ea"/>
                <a:cs typeface="+mn-cs"/>
              </a:rPr>
              <a:t>Trainer to explain this process of decision making</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Defining the Problem</a:t>
            </a:r>
            <a:r>
              <a:rPr lang="en-US" sz="1200" b="0" i="0" kern="1200" dirty="0" smtClean="0">
                <a:solidFill>
                  <a:schemeClr val="tx1"/>
                </a:solidFill>
                <a:latin typeface="+mn-lt"/>
                <a:ea typeface="+mn-ea"/>
                <a:cs typeface="+mn-cs"/>
              </a:rPr>
              <a:t>. The </a:t>
            </a:r>
            <a:r>
              <a:rPr lang="en-US" sz="1200" b="1" i="0" kern="1200" dirty="0" smtClean="0">
                <a:solidFill>
                  <a:schemeClr val="tx1"/>
                </a:solidFill>
                <a:latin typeface="+mn-lt"/>
                <a:ea typeface="+mn-ea"/>
                <a:cs typeface="+mn-cs"/>
              </a:rPr>
              <a:t>first step in making</a:t>
            </a:r>
            <a:r>
              <a:rPr lang="en-US" sz="1200" b="0" i="0" kern="1200" dirty="0" smtClean="0">
                <a:solidFill>
                  <a:schemeClr val="tx1"/>
                </a:solidFill>
                <a:latin typeface="+mn-lt"/>
                <a:ea typeface="+mn-ea"/>
                <a:cs typeface="+mn-cs"/>
              </a:rPr>
              <a:t> the right </a:t>
            </a:r>
            <a:r>
              <a:rPr lang="en-US" sz="1200" b="1" i="0" kern="1200" dirty="0" smtClean="0">
                <a:solidFill>
                  <a:schemeClr val="tx1"/>
                </a:solidFill>
                <a:latin typeface="+mn-lt"/>
                <a:ea typeface="+mn-ea"/>
                <a:cs typeface="+mn-cs"/>
              </a:rPr>
              <a:t>decision</a:t>
            </a:r>
            <a:r>
              <a:rPr lang="en-US" sz="1200" b="0" i="0" kern="1200" dirty="0" smtClean="0">
                <a:solidFill>
                  <a:schemeClr val="tx1"/>
                </a:solidFill>
                <a:latin typeface="+mn-lt"/>
                <a:ea typeface="+mn-ea"/>
                <a:cs typeface="+mn-cs"/>
              </a:rPr>
              <a:t> is recognizing the problem or opportunity and deciding to address it. Determine why this </a:t>
            </a:r>
            <a:r>
              <a:rPr lang="en-US" sz="1200" b="1" i="0" kern="1200" dirty="0" smtClean="0">
                <a:solidFill>
                  <a:schemeClr val="tx1"/>
                </a:solidFill>
                <a:latin typeface="+mn-lt"/>
                <a:ea typeface="+mn-ea"/>
                <a:cs typeface="+mn-cs"/>
              </a:rPr>
              <a:t>decision</a:t>
            </a:r>
            <a:r>
              <a:rPr lang="en-US" sz="1200" b="0" i="0" kern="1200" dirty="0" smtClean="0">
                <a:solidFill>
                  <a:schemeClr val="tx1"/>
                </a:solidFill>
                <a:latin typeface="+mn-lt"/>
                <a:ea typeface="+mn-ea"/>
                <a:cs typeface="+mn-cs"/>
              </a:rPr>
              <a:t> will make a difference</a:t>
            </a:r>
          </a:p>
          <a:p>
            <a:endParaRPr lang="en-US" sz="1200" b="0"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0" i="0" kern="1200" dirty="0" smtClean="0">
                <a:solidFill>
                  <a:schemeClr val="tx1"/>
                </a:solidFill>
                <a:latin typeface="+mn-lt"/>
                <a:ea typeface="+mn-ea"/>
                <a:cs typeface="+mn-cs"/>
              </a:rPr>
              <a:t>Trainer to explain this process of decision making</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Gather information. </a:t>
            </a:r>
            <a:r>
              <a:rPr lang="en-US" sz="1200" b="0" i="0" kern="1200" dirty="0" smtClean="0">
                <a:solidFill>
                  <a:schemeClr val="tx1"/>
                </a:solidFill>
                <a:latin typeface="+mn-lt"/>
                <a:ea typeface="+mn-ea"/>
                <a:cs typeface="+mn-cs"/>
              </a:rPr>
              <a:t>Next, it’s time to gather information so that you can make a decision based on facts and data. This requires making a value judgment, determining what information is relevant to the decision at hand, along with how you can get it. Ask yourself what you need to know in order to make the right decision, then actively seek out anyone who needs to be involved.</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fontAlgn="base"/>
            <a:endParaRPr lang="en-US" sz="1200" b="1"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0" i="0" kern="1200" dirty="0" smtClean="0">
                <a:solidFill>
                  <a:schemeClr val="tx1"/>
                </a:solidFill>
                <a:latin typeface="+mn-lt"/>
                <a:ea typeface="+mn-ea"/>
                <a:cs typeface="+mn-cs"/>
              </a:rPr>
              <a:t>Trainer to explain this process of decision making</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Developing</a:t>
            </a:r>
            <a:r>
              <a:rPr lang="en-US" sz="1200" b="1" i="0" kern="1200" baseline="0" dirty="0" smtClean="0">
                <a:solidFill>
                  <a:schemeClr val="tx1"/>
                </a:solidFill>
                <a:latin typeface="+mn-lt"/>
                <a:ea typeface="+mn-ea"/>
                <a:cs typeface="+mn-cs"/>
              </a:rPr>
              <a:t> and weighing the options:</a:t>
            </a:r>
          </a:p>
          <a:p>
            <a:pPr fontAlgn="base"/>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 this step, you’ll need to “</a:t>
            </a:r>
            <a:r>
              <a:rPr lang="en-US" sz="1200" b="1" i="0" kern="1200" dirty="0" smtClean="0">
                <a:solidFill>
                  <a:schemeClr val="tx1"/>
                </a:solidFill>
                <a:latin typeface="+mn-lt"/>
                <a:ea typeface="+mn-ea"/>
                <a:cs typeface="+mn-cs"/>
              </a:rPr>
              <a:t>evaluate for feasibility, acceptability and desirability</a:t>
            </a:r>
            <a:r>
              <a:rPr lang="en-US" sz="1200" b="0" i="0" kern="1200" dirty="0" smtClean="0">
                <a:solidFill>
                  <a:schemeClr val="tx1"/>
                </a:solidFill>
                <a:latin typeface="+mn-lt"/>
                <a:ea typeface="+mn-ea"/>
                <a:cs typeface="+mn-cs"/>
              </a:rPr>
              <a:t>”  to know which alternative is best, according to management experts Phil </a:t>
            </a:r>
            <a:r>
              <a:rPr lang="en-US" sz="1200" b="0" i="0" kern="1200" dirty="0" err="1" smtClean="0">
                <a:solidFill>
                  <a:schemeClr val="tx1"/>
                </a:solidFill>
                <a:latin typeface="+mn-lt"/>
                <a:ea typeface="+mn-ea"/>
                <a:cs typeface="+mn-cs"/>
              </a:rPr>
              <a:t>Higson</a:t>
            </a:r>
            <a:r>
              <a:rPr lang="en-US" sz="1200" b="0" i="0" kern="1200" dirty="0" smtClean="0">
                <a:solidFill>
                  <a:schemeClr val="tx1"/>
                </a:solidFill>
                <a:latin typeface="+mn-lt"/>
                <a:ea typeface="+mn-ea"/>
                <a:cs typeface="+mn-cs"/>
              </a:rPr>
              <a:t> and Anthony </a:t>
            </a:r>
            <a:r>
              <a:rPr lang="en-US" sz="1200" b="0" i="0" kern="1200" dirty="0" err="1" smtClean="0">
                <a:solidFill>
                  <a:schemeClr val="tx1"/>
                </a:solidFill>
                <a:latin typeface="+mn-lt"/>
                <a:ea typeface="+mn-ea"/>
                <a:cs typeface="+mn-cs"/>
              </a:rPr>
              <a:t>Sturgess</a:t>
            </a:r>
            <a:r>
              <a:rPr lang="en-US" sz="1200" b="0" i="0" kern="1200" dirty="0" smtClean="0">
                <a:solidFill>
                  <a:schemeClr val="tx1"/>
                </a:solidFill>
                <a:latin typeface="+mn-lt"/>
                <a:ea typeface="+mn-ea"/>
                <a:cs typeface="+mn-cs"/>
              </a:rPr>
              <a:t>. Managers need to be able to weigh pros and cons, then select the option that has the highest chances of success. It may be helpful to seek out a trusted second opinion to gain a new perspective on the issue at hand.</a:t>
            </a:r>
          </a:p>
          <a:p>
            <a:pPr fontAlgn="base"/>
            <a:endParaRPr lang="en-US" sz="1200" b="1"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sz="1200" b="0" i="0" kern="1200" dirty="0" smtClean="0">
                <a:solidFill>
                  <a:schemeClr val="tx1"/>
                </a:solidFill>
                <a:latin typeface="+mn-lt"/>
                <a:ea typeface="+mn-ea"/>
                <a:cs typeface="+mn-cs"/>
              </a:rPr>
              <a:t>Trainer to explain this process of decision making</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fontAlgn="base"/>
            <a:endParaRPr lang="en-US" sz="1200" b="1"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Choose the best possible alternatives. </a:t>
            </a:r>
            <a:r>
              <a:rPr lang="en-US" sz="1200" b="0" i="0" kern="1200" dirty="0" smtClean="0">
                <a:solidFill>
                  <a:schemeClr val="tx1"/>
                </a:solidFill>
                <a:latin typeface="+mn-lt"/>
                <a:ea typeface="+mn-ea"/>
                <a:cs typeface="+mn-cs"/>
              </a:rPr>
              <a:t>When it’s time to make your decision, be sure that you understand the risks involved with your chosen route. You may also choose a combination of alternatives now that you fully grasp all relevant information and potential risks.</a:t>
            </a:r>
          </a:p>
          <a:p>
            <a:pPr fontAlgn="base"/>
            <a:endParaRPr lang="en-US" sz="1200" b="1" i="0" kern="1200" dirty="0" smtClean="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Trainers,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Ask</a:t>
            </a:r>
            <a:r>
              <a:rPr lang="en-US" sz="1200" b="0" i="0" kern="1200" baseline="0" dirty="0" smtClean="0">
                <a:solidFill>
                  <a:schemeClr val="tx1"/>
                </a:solidFill>
                <a:latin typeface="+mn-lt"/>
                <a:ea typeface="+mn-ea"/>
                <a:cs typeface="+mn-cs"/>
              </a:rPr>
              <a:t> students how many of them ask their mother to cook their menu.</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How many of them take some time to select dress, belt, shoes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How many of them even decide where to park their  bike or car.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We are even caring about less significance objectives in our life. Are we focusing on making big decisions that will entirely change the life pattern of ourselves.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Decision making is defined as the selection of choice of one best alternative. Before making decisions all alternatives should be evaluated from which advantages and disadvantages are known. It helps to make the best decisions. It is also one of the important functions of management</a:t>
            </a:r>
            <a:endParaRPr lang="en-US" b="0"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pPr fontAlgn="base"/>
            <a:r>
              <a:rPr lang="en-US" sz="1200" b="0" i="0" kern="1200" dirty="0" smtClean="0">
                <a:solidFill>
                  <a:schemeClr val="tx1"/>
                </a:solidFill>
                <a:latin typeface="+mn-lt"/>
                <a:ea typeface="+mn-ea"/>
                <a:cs typeface="+mn-cs"/>
              </a:rPr>
              <a:t>Trainer to explain this process of decision making</a:t>
            </a:r>
            <a:endParaRPr lang="en-US" sz="1200" b="1" i="0" kern="1200" dirty="0" smtClean="0">
              <a:solidFill>
                <a:schemeClr val="tx1"/>
              </a:solidFill>
              <a:latin typeface="+mn-lt"/>
              <a:ea typeface="+mn-ea"/>
              <a:cs typeface="+mn-cs"/>
            </a:endParaRPr>
          </a:p>
          <a:p>
            <a:pPr fontAlgn="base"/>
            <a:endParaRPr lang="en-US" sz="1200" b="1"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Plan and Execute</a:t>
            </a:r>
          </a:p>
          <a:p>
            <a:pPr fontAlgn="base"/>
            <a:r>
              <a:rPr lang="en-US" sz="1200" b="0" i="0" kern="1200" dirty="0" smtClean="0">
                <a:solidFill>
                  <a:schemeClr val="tx1"/>
                </a:solidFill>
                <a:latin typeface="+mn-lt"/>
                <a:ea typeface="+mn-ea"/>
                <a:cs typeface="+mn-cs"/>
              </a:rPr>
              <a:t>Plan and execute the decision taken by you after careful analysis.</a:t>
            </a:r>
          </a:p>
          <a:p>
            <a:pPr fontAlgn="base"/>
            <a:endParaRPr lang="en-US" sz="1200" b="0" i="0" kern="1200" dirty="0" smtClean="0">
              <a:solidFill>
                <a:schemeClr val="tx1"/>
              </a:solidFill>
              <a:latin typeface="+mn-lt"/>
              <a:ea typeface="+mn-ea"/>
              <a:cs typeface="+mn-cs"/>
            </a:endParaRPr>
          </a:p>
          <a:p>
            <a:pPr fontAlgn="base"/>
            <a:endParaRPr lang="en-US" sz="1200" b="0" i="0" kern="1200" baseline="0" dirty="0" smtClean="0">
              <a:solidFill>
                <a:schemeClr val="tx1"/>
              </a:solidFill>
              <a:latin typeface="+mn-lt"/>
              <a:ea typeface="+mn-ea"/>
              <a:cs typeface="+mn-cs"/>
            </a:endParaRPr>
          </a:p>
          <a:p>
            <a:pPr fontAlgn="base"/>
            <a:endParaRPr lang="en-US" sz="1200" b="0" i="0" kern="1200" baseline="0" dirty="0" smtClean="0">
              <a:solidFill>
                <a:schemeClr val="tx1"/>
              </a:solidFill>
              <a:latin typeface="+mn-lt"/>
              <a:ea typeface="+mn-ea"/>
              <a:cs typeface="+mn-cs"/>
            </a:endParaRPr>
          </a:p>
          <a:p>
            <a:pPr fontAlgn="base"/>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pPr fontAlgn="base"/>
            <a:r>
              <a:rPr lang="en-US" sz="1200" b="0" i="0" kern="1200" dirty="0" smtClean="0">
                <a:solidFill>
                  <a:schemeClr val="tx1"/>
                </a:solidFill>
                <a:latin typeface="+mn-lt"/>
                <a:ea typeface="+mn-ea"/>
                <a:cs typeface="+mn-cs"/>
              </a:rPr>
              <a:t>Trainer to explain this process of decision making</a:t>
            </a:r>
          </a:p>
          <a:p>
            <a:pPr fontAlgn="base"/>
            <a:endParaRPr lang="en-US" sz="1200" b="1"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Take action. </a:t>
            </a:r>
            <a:r>
              <a:rPr lang="en-US" sz="1200" b="0" i="0" kern="1200" dirty="0" smtClean="0">
                <a:solidFill>
                  <a:schemeClr val="tx1"/>
                </a:solidFill>
                <a:latin typeface="+mn-lt"/>
                <a:ea typeface="+mn-ea"/>
                <a:cs typeface="+mn-cs"/>
              </a:rPr>
              <a:t>Next, you’ll need to take</a:t>
            </a:r>
            <a:r>
              <a:rPr lang="en-US" sz="1200" b="0" i="0" kern="1200" baseline="0" dirty="0" smtClean="0">
                <a:solidFill>
                  <a:schemeClr val="tx1"/>
                </a:solidFill>
                <a:latin typeface="+mn-lt"/>
                <a:ea typeface="+mn-ea"/>
                <a:cs typeface="+mn-cs"/>
              </a:rPr>
              <a:t> action for</a:t>
            </a:r>
            <a:r>
              <a:rPr lang="en-US" sz="1200" b="0" i="0" kern="1200" dirty="0" smtClean="0">
                <a:solidFill>
                  <a:schemeClr val="tx1"/>
                </a:solidFill>
                <a:latin typeface="+mn-lt"/>
                <a:ea typeface="+mn-ea"/>
                <a:cs typeface="+mn-cs"/>
              </a:rPr>
              <a:t> implementation. This involves identifying what resources are required and gaining support from employees and stakeholders. Getting others onboard with your decision is a key component of executing your plan effectively, so be prepared to address any questions or concerns that may arise.</a:t>
            </a:r>
          </a:p>
          <a:p>
            <a:pPr fontAlgn="base"/>
            <a:endParaRPr lang="en-US" sz="1200" b="0"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pPr fontAlgn="base"/>
            <a:r>
              <a:rPr lang="en-US" sz="1200" b="0" i="0" kern="1200" dirty="0" smtClean="0">
                <a:solidFill>
                  <a:schemeClr val="tx1"/>
                </a:solidFill>
                <a:latin typeface="+mn-lt"/>
                <a:ea typeface="+mn-ea"/>
                <a:cs typeface="+mn-cs"/>
              </a:rPr>
              <a:t>Trainer to explain this process of decision making</a:t>
            </a:r>
          </a:p>
          <a:p>
            <a:pPr fontAlgn="base"/>
            <a:endParaRPr lang="en-US" sz="1200" b="1" i="0" kern="1200" dirty="0" smtClean="0">
              <a:solidFill>
                <a:schemeClr val="tx1"/>
              </a:solidFill>
              <a:latin typeface="+mn-lt"/>
              <a:ea typeface="+mn-ea"/>
              <a:cs typeface="+mn-cs"/>
            </a:endParaRPr>
          </a:p>
          <a:p>
            <a:pPr fontAlgn="base"/>
            <a:r>
              <a:rPr lang="en-US" sz="1200" b="1" i="0" kern="1200" dirty="0" smtClean="0">
                <a:solidFill>
                  <a:schemeClr val="tx1"/>
                </a:solidFill>
                <a:latin typeface="+mn-lt"/>
                <a:ea typeface="+mn-ea"/>
                <a:cs typeface="+mn-cs"/>
              </a:rPr>
              <a:t>Review your decision. </a:t>
            </a:r>
            <a:r>
              <a:rPr lang="en-US" sz="1200" b="0" i="0" kern="1200" dirty="0" smtClean="0">
                <a:solidFill>
                  <a:schemeClr val="tx1"/>
                </a:solidFill>
                <a:latin typeface="+mn-lt"/>
                <a:ea typeface="+mn-ea"/>
                <a:cs typeface="+mn-cs"/>
              </a:rPr>
              <a:t>An often-overlooked but important step in the decision making process is evaluating your decision for effectiveness. Ask yourself what you did well and what can be improved next time.</a:t>
            </a:r>
          </a:p>
          <a:p>
            <a:pPr fontAlgn="base"/>
            <a:r>
              <a:rPr lang="en-US" sz="1200" b="0" i="0" kern="1200" dirty="0" smtClean="0">
                <a:solidFill>
                  <a:schemeClr val="tx1"/>
                </a:solidFill>
                <a:latin typeface="+mn-lt"/>
                <a:ea typeface="+mn-ea"/>
                <a:cs typeface="+mn-cs"/>
              </a:rPr>
              <a:t>“Even the most experienced business owners can learn from their mistakes … be ready to adapt your plan as necessary, or to switch to another potential solution,” </a:t>
            </a:r>
            <a:r>
              <a:rPr lang="en-US" sz="1200" b="0" i="1" kern="1200" dirty="0" err="1" smtClean="0">
                <a:solidFill>
                  <a:schemeClr val="tx1"/>
                </a:solidFill>
                <a:latin typeface="+mn-lt"/>
                <a:ea typeface="+mn-ea"/>
                <a:cs typeface="+mn-cs"/>
              </a:rPr>
              <a:t>Chron</a:t>
            </a:r>
            <a:r>
              <a:rPr lang="en-US" sz="1200" b="0" i="1" kern="1200" dirty="0" smtClean="0">
                <a:solidFill>
                  <a:schemeClr val="tx1"/>
                </a:solidFill>
                <a:latin typeface="+mn-lt"/>
                <a:ea typeface="+mn-ea"/>
                <a:cs typeface="+mn-cs"/>
              </a:rPr>
              <a:t> Small Business</a:t>
            </a:r>
            <a:r>
              <a:rPr lang="en-US" sz="1200" b="0" i="0" kern="1200" dirty="0" smtClean="0">
                <a:solidFill>
                  <a:schemeClr val="tx1"/>
                </a:solidFill>
                <a:latin typeface="+mn-lt"/>
                <a:ea typeface="+mn-ea"/>
                <a:cs typeface="+mn-cs"/>
              </a:rPr>
              <a:t> explains. If you find your decision didn’t work out the way you planned, you may want to revisit some of the previous steps to identify a better choice.</a:t>
            </a:r>
          </a:p>
          <a:p>
            <a:pPr fontAlgn="base"/>
            <a:endParaRPr lang="en-US" sz="1200" b="1" i="0" kern="1200" dirty="0" smtClean="0">
              <a:solidFill>
                <a:schemeClr val="tx1"/>
              </a:solidFill>
              <a:latin typeface="+mn-lt"/>
              <a:ea typeface="+mn-ea"/>
              <a:cs typeface="+mn-cs"/>
            </a:endParaRPr>
          </a:p>
          <a:p>
            <a:endParaRPr lang="en-US" dirty="0"/>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a:t>An example to make students understand decision making.</a:t>
            </a:r>
          </a:p>
          <a:p>
            <a:endParaRPr lang="en-US" dirty="0"/>
          </a:p>
        </p:txBody>
      </p:sp>
    </p:spTree>
    <p:extLst>
      <p:ext uri="{BB962C8B-B14F-4D97-AF65-F5344CB8AC3E}">
        <p14:creationId xmlns:p14="http://schemas.microsoft.com/office/powerpoint/2010/main" xmlns="" val="2549828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Trainer to explain</a:t>
            </a:r>
          </a:p>
          <a:p>
            <a:endParaRPr lang="en-US" dirty="0" smtClean="0"/>
          </a:p>
          <a:p>
            <a:r>
              <a:rPr lang="en-US" dirty="0" smtClean="0"/>
              <a:t>The first step in</a:t>
            </a:r>
            <a:r>
              <a:rPr lang="en-US" baseline="0" dirty="0" smtClean="0"/>
              <a:t> decision making is to get relaxed</a:t>
            </a:r>
            <a:endParaRPr lang="en-US" dirty="0"/>
          </a:p>
        </p:txBody>
      </p:sp>
    </p:spTree>
    <p:extLst>
      <p:ext uri="{BB962C8B-B14F-4D97-AF65-F5344CB8AC3E}">
        <p14:creationId xmlns:p14="http://schemas.microsoft.com/office/powerpoint/2010/main" xmlns="" val="1636199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Amy</a:t>
            </a:r>
            <a:r>
              <a:rPr lang="en-IN" baseline="0" dirty="0" smtClean="0"/>
              <a:t> should relax to make good decisions</a:t>
            </a:r>
            <a:endParaRPr lang="en-IN" dirty="0"/>
          </a:p>
        </p:txBody>
      </p:sp>
    </p:spTree>
    <p:extLst>
      <p:ext uri="{BB962C8B-B14F-4D97-AF65-F5344CB8AC3E}">
        <p14:creationId xmlns:p14="http://schemas.microsoft.com/office/powerpoint/2010/main" xmlns="" val="2705041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Being positive gives us the confidence and make us feel good about ourselves </a:t>
            </a:r>
            <a:endParaRPr lang="en-US" dirty="0"/>
          </a:p>
          <a:p>
            <a:endParaRPr lang="en-IN" dirty="0"/>
          </a:p>
        </p:txBody>
      </p:sp>
    </p:spTree>
    <p:extLst>
      <p:ext uri="{BB962C8B-B14F-4D97-AF65-F5344CB8AC3E}">
        <p14:creationId xmlns:p14="http://schemas.microsoft.com/office/powerpoint/2010/main" xmlns="" val="1116790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Amy gains confidence by saying the positive words “I think I can”</a:t>
            </a:r>
            <a:endParaRPr lang="en-IN" dirty="0"/>
          </a:p>
        </p:txBody>
      </p:sp>
    </p:spTree>
    <p:extLst>
      <p:ext uri="{BB962C8B-B14F-4D97-AF65-F5344CB8AC3E}">
        <p14:creationId xmlns:p14="http://schemas.microsoft.com/office/powerpoint/2010/main" xmlns="" val="1587574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Identify the problem to be solved</a:t>
            </a:r>
            <a:endParaRPr lang="en-US" dirty="0"/>
          </a:p>
          <a:p>
            <a:endParaRPr lang="en-IN" dirty="0"/>
          </a:p>
        </p:txBody>
      </p:sp>
    </p:spTree>
    <p:extLst>
      <p:ext uri="{BB962C8B-B14F-4D97-AF65-F5344CB8AC3E}">
        <p14:creationId xmlns:p14="http://schemas.microsoft.com/office/powerpoint/2010/main" xmlns="" val="1397863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Amy identified the problem. She does not have money to buy the phone</a:t>
            </a:r>
            <a:endParaRPr lang="en-IN" dirty="0"/>
          </a:p>
        </p:txBody>
      </p:sp>
    </p:spTree>
    <p:extLst>
      <p:ext uri="{BB962C8B-B14F-4D97-AF65-F5344CB8AC3E}">
        <p14:creationId xmlns:p14="http://schemas.microsoft.com/office/powerpoint/2010/main" xmlns="" val="136681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Nunito Sans" panose="00000500000000000000" pitchFamily="2" charset="0"/>
              </a:rPr>
              <a:t>The quote conveys that “</a:t>
            </a:r>
            <a:r>
              <a:rPr lang="en-US" sz="1100" dirty="0"/>
              <a:t>Your life is a result of the choices you make. If you don't like your life, it is time to start making better choices”.</a:t>
            </a:r>
            <a:endParaRPr lang="en-US" dirty="0">
              <a:latin typeface="Nunito Sans" panose="00000500000000000000" pitchFamily="2" charset="0"/>
            </a:endParaRPr>
          </a:p>
          <a:p>
            <a:endParaRPr lang="en-US" dirty="0">
              <a:latin typeface="Nunito Sans" panose="00000500000000000000" pitchFamily="2" charset="0"/>
            </a:endParaRPr>
          </a:p>
          <a:p>
            <a:endParaRPr lang="en-US" dirty="0">
              <a:latin typeface="Nunito Sans" panose="00000500000000000000" pitchFamily="2" charset="0"/>
            </a:endParaRPr>
          </a:p>
          <a:p>
            <a:r>
              <a:rPr lang="en-US" sz="1100" dirty="0"/>
              <a:t>About Tony Robbins - Anthony Jay Robbins is an American author, philanthropist, and life coach. Robbins is known for his infomercials, seminars, and self-help books including Unlimited Power and Awaken the Giant Within. In 2015 and 2016 Robbins was listed on the Worth Magazine Power 100 list.</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A problem may</a:t>
            </a:r>
            <a:r>
              <a:rPr lang="en-IN" baseline="0" dirty="0" smtClean="0"/>
              <a:t> have one or many solutions</a:t>
            </a:r>
            <a:endParaRPr lang="en-IN" dirty="0"/>
          </a:p>
        </p:txBody>
      </p:sp>
    </p:spTree>
    <p:extLst>
      <p:ext uri="{BB962C8B-B14F-4D97-AF65-F5344CB8AC3E}">
        <p14:creationId xmlns:p14="http://schemas.microsoft.com/office/powerpoint/2010/main" xmlns="" val="2550812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Amy has 3 choices. </a:t>
            </a:r>
          </a:p>
          <a:p>
            <a:endParaRPr lang="en-US" sz="2000" spc="-190" dirty="0" smtClean="0">
              <a:latin typeface="Gill Sans MT" panose="020B0502020104020203" pitchFamily="34" charset="0"/>
            </a:endParaRPr>
          </a:p>
          <a:p>
            <a:r>
              <a:rPr lang="en-US" sz="2000" spc="-190" dirty="0" smtClean="0">
                <a:latin typeface="Gill Sans MT" panose="020B0502020104020203" pitchFamily="34" charset="0"/>
              </a:rPr>
              <a:t>.</a:t>
            </a:r>
            <a:endParaRPr lang="en-US" dirty="0">
              <a:latin typeface="Nunito Sans"/>
            </a:endParaRPr>
          </a:p>
          <a:p>
            <a:endParaRPr lang="en-IN" dirty="0"/>
          </a:p>
        </p:txBody>
      </p:sp>
    </p:spTree>
    <p:extLst>
      <p:ext uri="{BB962C8B-B14F-4D97-AF65-F5344CB8AC3E}">
        <p14:creationId xmlns:p14="http://schemas.microsoft.com/office/powerpoint/2010/main" xmlns="" val="2575009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Consider</a:t>
            </a:r>
            <a:r>
              <a:rPr lang="en-US" baseline="0" dirty="0" smtClean="0"/>
              <a:t> all the solutions </a:t>
            </a:r>
            <a:endParaRPr lang="en-US" dirty="0"/>
          </a:p>
          <a:p>
            <a:endParaRPr lang="en-IN" dirty="0"/>
          </a:p>
        </p:txBody>
      </p:sp>
    </p:spTree>
    <p:extLst>
      <p:ext uri="{BB962C8B-B14F-4D97-AF65-F5344CB8AC3E}">
        <p14:creationId xmlns:p14="http://schemas.microsoft.com/office/powerpoint/2010/main" xmlns="" val="3090047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Amy</a:t>
            </a:r>
            <a:r>
              <a:rPr lang="en-US" baseline="0" dirty="0" smtClean="0"/>
              <a:t> has 3 choices. </a:t>
            </a:r>
          </a:p>
          <a:p>
            <a:endParaRPr lang="en-US" baseline="0" dirty="0" smtClean="0"/>
          </a:p>
          <a:p>
            <a:r>
              <a:rPr lang="en-US" baseline="0" dirty="0" smtClean="0"/>
              <a:t>I choice</a:t>
            </a:r>
          </a:p>
          <a:p>
            <a:endParaRPr lang="en-US" baseline="0" dirty="0" smtClean="0"/>
          </a:p>
          <a:p>
            <a:r>
              <a:rPr lang="en-US" baseline="0" dirty="0" smtClean="0"/>
              <a:t>1. Save her money until she has got enough money to buy the phone.</a:t>
            </a:r>
          </a:p>
          <a:p>
            <a:endParaRPr lang="en-US" baseline="0" dirty="0" smtClean="0"/>
          </a:p>
          <a:p>
            <a:endParaRPr lang="en-US" dirty="0"/>
          </a:p>
          <a:p>
            <a:endParaRPr lang="en-IN" dirty="0"/>
          </a:p>
        </p:txBody>
      </p:sp>
    </p:spTree>
    <p:extLst>
      <p:ext uri="{BB962C8B-B14F-4D97-AF65-F5344CB8AC3E}">
        <p14:creationId xmlns:p14="http://schemas.microsoft.com/office/powerpoint/2010/main" xmlns="" val="24345943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II choice</a:t>
            </a:r>
          </a:p>
          <a:p>
            <a:endParaRPr lang="en-US" dirty="0" smtClean="0"/>
          </a:p>
          <a:p>
            <a:r>
              <a:rPr lang="en-US" dirty="0" smtClean="0"/>
              <a:t>Borrow money from her parents or friends</a:t>
            </a:r>
            <a:endParaRPr lang="en-IN" dirty="0"/>
          </a:p>
        </p:txBody>
      </p:sp>
    </p:spTree>
    <p:extLst>
      <p:ext uri="{BB962C8B-B14F-4D97-AF65-F5344CB8AC3E}">
        <p14:creationId xmlns:p14="http://schemas.microsoft.com/office/powerpoint/2010/main" xmlns="" val="3217025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III choice</a:t>
            </a:r>
          </a:p>
          <a:p>
            <a:endParaRPr lang="en-US" dirty="0" smtClean="0"/>
          </a:p>
          <a:p>
            <a:r>
              <a:rPr lang="en-US" dirty="0" smtClean="0"/>
              <a:t>Buy a cheaper phone</a:t>
            </a:r>
            <a:endParaRPr lang="en-IN" dirty="0"/>
          </a:p>
        </p:txBody>
      </p:sp>
    </p:spTree>
    <p:extLst>
      <p:ext uri="{BB962C8B-B14F-4D97-AF65-F5344CB8AC3E}">
        <p14:creationId xmlns:p14="http://schemas.microsoft.com/office/powerpoint/2010/main" xmlns="" val="1894289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Among the above choices, what is important</a:t>
            </a:r>
            <a:endParaRPr lang="en-IN" dirty="0"/>
          </a:p>
        </p:txBody>
      </p:sp>
    </p:spTree>
    <p:extLst>
      <p:ext uri="{BB962C8B-B14F-4D97-AF65-F5344CB8AC3E}">
        <p14:creationId xmlns:p14="http://schemas.microsoft.com/office/powerpoint/2010/main" xmlns="" val="1355297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What is important to Amy</a:t>
            </a:r>
            <a:endParaRPr lang="en-US" dirty="0"/>
          </a:p>
          <a:p>
            <a:endParaRPr lang="en-IN" dirty="0"/>
          </a:p>
        </p:txBody>
      </p:sp>
    </p:spTree>
    <p:extLst>
      <p:ext uri="{BB962C8B-B14F-4D97-AF65-F5344CB8AC3E}">
        <p14:creationId xmlns:p14="http://schemas.microsoft.com/office/powerpoint/2010/main" xmlns="" val="3763631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smtClean="0"/>
              <a:t>It is time to take correct decision</a:t>
            </a:r>
            <a:endParaRPr lang="en-IN" dirty="0"/>
          </a:p>
        </p:txBody>
      </p:sp>
    </p:spTree>
    <p:extLst>
      <p:ext uri="{BB962C8B-B14F-4D97-AF65-F5344CB8AC3E}">
        <p14:creationId xmlns:p14="http://schemas.microsoft.com/office/powerpoint/2010/main" xmlns="" val="628698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pPr defTabSz="843900">
              <a:defRPr/>
            </a:pPr>
            <a:r>
              <a:rPr lang="en-US" dirty="0"/>
              <a:t>So, we can understand that when we take a decision, we sometimes have to sacrifice or compensate some other thing. In this case, Amy has to wait to get a phone that she wants.</a:t>
            </a:r>
          </a:p>
          <a:p>
            <a:pPr defTabSz="843900">
              <a:defRPr/>
            </a:pPr>
            <a:endParaRPr lang="en-US" dirty="0"/>
          </a:p>
          <a:p>
            <a:pPr defTabSz="843900">
              <a:defRPr/>
            </a:pPr>
            <a:r>
              <a:rPr lang="en-US" dirty="0"/>
              <a:t>[For trainers reference – this example was simply to understand decision making, so kindly tell the students that this is one of the methods that is considered for taking a decision. In the upcoming slides we will look into better methods.]</a:t>
            </a:r>
            <a:endParaRPr lang="en-IN" dirty="0"/>
          </a:p>
          <a:p>
            <a:endParaRPr lang="en-IN" dirty="0"/>
          </a:p>
        </p:txBody>
      </p:sp>
    </p:spTree>
    <p:extLst>
      <p:ext uri="{BB962C8B-B14F-4D97-AF65-F5344CB8AC3E}">
        <p14:creationId xmlns:p14="http://schemas.microsoft.com/office/powerpoint/2010/main" xmlns="" val="96064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We are going to cover the three important main topics</a:t>
            </a:r>
          </a:p>
          <a:p>
            <a:endParaRPr lang="en-US" dirty="0" smtClean="0">
              <a:latin typeface="Nunito Sans" panose="00000500000000000000" pitchFamily="2" charset="0"/>
            </a:endParaRPr>
          </a:p>
          <a:p>
            <a:pPr marL="228600" indent="-228600">
              <a:buAutoNum type="arabicPeriod"/>
            </a:pPr>
            <a:r>
              <a:rPr lang="en-US" dirty="0" smtClean="0">
                <a:latin typeface="Nunito Sans" panose="00000500000000000000" pitchFamily="2" charset="0"/>
              </a:rPr>
              <a:t>Introduction – Decision Making</a:t>
            </a:r>
          </a:p>
          <a:p>
            <a:pPr marL="228600" indent="-228600">
              <a:buAutoNum type="arabicPeriod"/>
            </a:pPr>
            <a:r>
              <a:rPr lang="en-US" dirty="0" smtClean="0">
                <a:latin typeface="Nunito Sans" panose="00000500000000000000" pitchFamily="2" charset="0"/>
              </a:rPr>
              <a:t>Understanding the process of decision making</a:t>
            </a:r>
          </a:p>
          <a:p>
            <a:pPr marL="228600" indent="-228600">
              <a:buAutoNum type="arabicPeriod"/>
            </a:pPr>
            <a:r>
              <a:rPr lang="en-US" dirty="0" smtClean="0">
                <a:latin typeface="Nunito Sans" panose="00000500000000000000" pitchFamily="2" charset="0"/>
              </a:rPr>
              <a:t>Identifying the importance of Decision Making</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xmlns="" val="12815052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AEB91CEA-063F-4C3D-A675-1567A9DC40C0}"/>
              </a:ext>
            </a:extLst>
          </p:cNvPr>
          <p:cNvSpPr>
            <a:spLocks noGrp="1"/>
          </p:cNvSpPr>
          <p:nvPr>
            <p:ph type="body" idx="1"/>
          </p:nvPr>
        </p:nvSpPr>
        <p:spPr/>
        <p:txBody>
          <a:bodyPr/>
          <a:lstStyle/>
          <a:p>
            <a:r>
              <a:rPr lang="en-US" dirty="0"/>
              <a:t>Decision Making is the essence of the management process. Decisions are made to solve problems, tackling the situations, handling crises and resolving conflicts that are inevitable. Decision Making is at the core of planning. The Concept of decision making involves defining the problem, finding, comparing and choosing a course of action. It is a process or activity of choosing an appropriate course of action from several alternative courses. </a:t>
            </a:r>
          </a:p>
          <a:p>
            <a:r>
              <a:rPr lang="en-US" dirty="0"/>
              <a:t> </a:t>
            </a:r>
          </a:p>
          <a:p>
            <a:r>
              <a:rPr lang="en-US" dirty="0"/>
              <a:t>The term “decision making” has been defined as a process of judging various available options and narrowing down choices to a situation one. Decision making is a conscious and human process involving both individual and social phenomena based on factual and value premises which concludes with a choice of one behavioral activity from among one or more alternatives with the intention of moving towards a desired state of affairs.” </a:t>
            </a:r>
          </a:p>
          <a:p>
            <a:r>
              <a:rPr lang="en-US" dirty="0"/>
              <a:t> </a:t>
            </a:r>
            <a:endParaRPr lang="en-IN" dirty="0"/>
          </a:p>
        </p:txBody>
      </p:sp>
    </p:spTree>
    <p:extLst>
      <p:ext uri="{BB962C8B-B14F-4D97-AF65-F5344CB8AC3E}">
        <p14:creationId xmlns:p14="http://schemas.microsoft.com/office/powerpoint/2010/main" xmlns="" val="1965844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 xmlns:a16="http://schemas.microsoft.com/office/drawing/2014/main" id="{AEB91CEA-063F-4C3D-A675-1567A9DC40C0}"/>
              </a:ext>
            </a:extLst>
          </p:cNvPr>
          <p:cNvSpPr>
            <a:spLocks noGrp="1"/>
          </p:cNvSpPr>
          <p:nvPr>
            <p:ph type="body" idx="1"/>
          </p:nvPr>
        </p:nvSpPr>
        <p:spPr/>
        <p:txBody>
          <a:bodyPr/>
          <a:lstStyle/>
          <a:p>
            <a:r>
              <a:rPr lang="en-IN" dirty="0" smtClean="0"/>
              <a:t>Activity:</a:t>
            </a:r>
          </a:p>
          <a:p>
            <a:endParaRPr lang="en-IN" dirty="0" smtClean="0"/>
          </a:p>
          <a:p>
            <a:r>
              <a:rPr lang="en-IN" dirty="0" smtClean="0"/>
              <a:t>Total</a:t>
            </a:r>
            <a:r>
              <a:rPr lang="en-IN" baseline="0" dirty="0" smtClean="0"/>
              <a:t> 15 minutes:</a:t>
            </a:r>
          </a:p>
          <a:p>
            <a:r>
              <a:rPr lang="en-IN" baseline="0" dirty="0" smtClean="0"/>
              <a:t>For 1 question 3 minutes. (conduct a brainstorm and get the responses)</a:t>
            </a:r>
          </a:p>
          <a:p>
            <a:r>
              <a:rPr lang="en-IN" baseline="0" dirty="0" smtClean="0"/>
              <a:t>Ask the 1</a:t>
            </a:r>
            <a:r>
              <a:rPr lang="en-IN" baseline="30000" dirty="0" smtClean="0"/>
              <a:t>st</a:t>
            </a:r>
            <a:r>
              <a:rPr lang="en-IN" baseline="0" dirty="0" smtClean="0"/>
              <a:t> question and get the responses.</a:t>
            </a:r>
          </a:p>
          <a:p>
            <a:endParaRPr lang="en-IN" baseline="0" dirty="0" smtClean="0"/>
          </a:p>
          <a:p>
            <a:r>
              <a:rPr lang="en-IN" baseline="0" dirty="0" smtClean="0"/>
              <a:t>Continue up to 5</a:t>
            </a:r>
            <a:r>
              <a:rPr lang="en-IN" baseline="30000" dirty="0" smtClean="0"/>
              <a:t>th</a:t>
            </a:r>
            <a:r>
              <a:rPr lang="en-IN" baseline="0" dirty="0" smtClean="0"/>
              <a:t> question</a:t>
            </a:r>
          </a:p>
          <a:p>
            <a:endParaRPr lang="en-IN" baseline="0" dirty="0" smtClean="0"/>
          </a:p>
          <a:p>
            <a:r>
              <a:rPr lang="en-IN" baseline="0" dirty="0" smtClean="0"/>
              <a:t>Ask questions to the students who have not answered. Give chances to  the students randomly and get the responses</a:t>
            </a:r>
          </a:p>
          <a:p>
            <a:endParaRPr lang="en-IN" baseline="0" dirty="0" smtClean="0"/>
          </a:p>
          <a:p>
            <a:endParaRPr lang="en-IN" dirty="0"/>
          </a:p>
        </p:txBody>
      </p:sp>
    </p:spTree>
    <p:extLst>
      <p:ext uri="{BB962C8B-B14F-4D97-AF65-F5344CB8AC3E}">
        <p14:creationId xmlns="" xmlns:p14="http://schemas.microsoft.com/office/powerpoint/2010/main" val="1965844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5884" y="1143177"/>
            <a:ext cx="5927764" cy="3086295"/>
          </a:xfrm>
        </p:spPr>
      </p:sp>
      <p:sp>
        <p:nvSpPr>
          <p:cNvPr id="3" name="Notes Placeholder 2"/>
          <p:cNvSpPr>
            <a:spLocks noGrp="1"/>
          </p:cNvSpPr>
          <p:nvPr>
            <p:ph type="body" idx="1"/>
          </p:nvPr>
        </p:nvSpPr>
        <p:spPr/>
        <p:txBody>
          <a:bodyPr/>
          <a:lstStyle/>
          <a:p>
            <a:r>
              <a:rPr lang="en-US" b="0" baseline="0" dirty="0" smtClean="0">
                <a:latin typeface="Nunito Sans" charset="0"/>
              </a:rPr>
              <a:t>Trainer to Thank the Students saying that it was a good session and re- iterate the usefulness of the session.</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42</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US" dirty="0"/>
              <a:t>Trainers, ask the </a:t>
            </a:r>
            <a:r>
              <a:rPr lang="en-US" dirty="0" smtClean="0"/>
              <a:t>students, </a:t>
            </a:r>
            <a:r>
              <a:rPr lang="en-US" dirty="0"/>
              <a:t>when they are ill, people recommend them different doctors</a:t>
            </a:r>
            <a:r>
              <a:rPr lang="en-US" dirty="0" smtClean="0"/>
              <a:t>, different medicines. </a:t>
            </a:r>
            <a:r>
              <a:rPr lang="en-US" dirty="0"/>
              <a:t>what do they do at that time</a:t>
            </a:r>
            <a:r>
              <a:rPr lang="en-US" dirty="0" smtClean="0"/>
              <a:t>?</a:t>
            </a:r>
          </a:p>
          <a:p>
            <a:endParaRPr lang="en-US" dirty="0"/>
          </a:p>
          <a:p>
            <a:r>
              <a:rPr lang="en-US" dirty="0"/>
              <a:t>As </a:t>
            </a:r>
            <a:r>
              <a:rPr lang="en-US" sz="1100" dirty="0"/>
              <a:t>choosing a primary care doctor is one of the most important health decisions you’ll make. Now, we are not here to discuss about which doctor to choose but to discuss how wisely we can ‘decide’ (put more emphasis), whom to choose?</a:t>
            </a:r>
            <a:endParaRPr lang="en-IN" dirty="0"/>
          </a:p>
        </p:txBody>
      </p:sp>
    </p:spTree>
    <p:extLst>
      <p:ext uri="{BB962C8B-B14F-4D97-AF65-F5344CB8AC3E}">
        <p14:creationId xmlns:p14="http://schemas.microsoft.com/office/powerpoint/2010/main" xmlns="" val="383479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We have choices for food. We decide what to eat.</a:t>
            </a:r>
            <a:endParaRPr lang="en-IN" dirty="0"/>
          </a:p>
        </p:txBody>
      </p:sp>
    </p:spTree>
    <p:extLst>
      <p:ext uri="{BB962C8B-B14F-4D97-AF65-F5344CB8AC3E}">
        <p14:creationId xmlns:p14="http://schemas.microsoft.com/office/powerpoint/2010/main" xmlns="" val="3362972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We have choices for dresses. We decide what to wear</a:t>
            </a:r>
            <a:endParaRPr lang="en-IN" dirty="0"/>
          </a:p>
        </p:txBody>
      </p:sp>
    </p:spTree>
    <p:extLst>
      <p:ext uri="{BB962C8B-B14F-4D97-AF65-F5344CB8AC3E}">
        <p14:creationId xmlns:p14="http://schemas.microsoft.com/office/powerpoint/2010/main" xmlns="" val="3536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Some decisions are difficult.</a:t>
            </a:r>
          </a:p>
          <a:p>
            <a:endParaRPr lang="en-IN" dirty="0" smtClean="0"/>
          </a:p>
          <a:p>
            <a:r>
              <a:rPr lang="en-IN" dirty="0" smtClean="0"/>
              <a:t>Ask how many of them have made a decision of themselves to join this course.</a:t>
            </a:r>
          </a:p>
          <a:p>
            <a:endParaRPr lang="en-IN" dirty="0" smtClean="0"/>
          </a:p>
          <a:p>
            <a:r>
              <a:rPr lang="en-IN" dirty="0" smtClean="0"/>
              <a:t>Ask students, how many of them are confused to select particular course after +2.</a:t>
            </a:r>
          </a:p>
          <a:p>
            <a:endParaRPr lang="en-IN" dirty="0" smtClean="0"/>
          </a:p>
          <a:p>
            <a:r>
              <a:rPr lang="en-IN" dirty="0" smtClean="0"/>
              <a:t>Ask students, how many of them felt difficult to decide from the choices for joining a course after +2</a:t>
            </a:r>
          </a:p>
          <a:p>
            <a:endParaRPr lang="en-IN" dirty="0" smtClean="0"/>
          </a:p>
          <a:p>
            <a:r>
              <a:rPr lang="en-IN" dirty="0" smtClean="0"/>
              <a:t>Some</a:t>
            </a:r>
            <a:r>
              <a:rPr lang="en-IN" baseline="0" dirty="0" smtClean="0"/>
              <a:t> decision are easy and do not require much </a:t>
            </a:r>
            <a:r>
              <a:rPr lang="en-IN" baseline="0" dirty="0" err="1" smtClean="0"/>
              <a:t>analyzation</a:t>
            </a:r>
            <a:r>
              <a:rPr lang="en-IN" baseline="0" dirty="0" smtClean="0"/>
              <a:t>.</a:t>
            </a:r>
          </a:p>
          <a:p>
            <a:endParaRPr lang="en-IN" baseline="0" dirty="0" smtClean="0"/>
          </a:p>
          <a:p>
            <a:r>
              <a:rPr lang="en-IN" baseline="0" dirty="0" smtClean="0"/>
              <a:t>Some decisions are difficult and it will take some time for us to decide.</a:t>
            </a:r>
            <a:endParaRPr lang="en-IN" dirty="0"/>
          </a:p>
        </p:txBody>
      </p:sp>
    </p:spTree>
    <p:extLst>
      <p:ext uri="{BB962C8B-B14F-4D97-AF65-F5344CB8AC3E}">
        <p14:creationId xmlns:p14="http://schemas.microsoft.com/office/powerpoint/2010/main" xmlns="" val="295944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E4621F18-C4CC-482E-9213-0B0A7B9C0B8C}"/>
              </a:ext>
            </a:extLst>
          </p:cNvPr>
          <p:cNvSpPr>
            <a:spLocks noGrp="1"/>
          </p:cNvSpPr>
          <p:nvPr>
            <p:ph type="body" idx="1"/>
          </p:nvPr>
        </p:nvSpPr>
        <p:spPr/>
        <p:txBody>
          <a:bodyPr/>
          <a:lstStyle/>
          <a:p>
            <a:r>
              <a:rPr lang="en-IN" dirty="0" smtClean="0"/>
              <a:t>It is easy to select a dish for eating.</a:t>
            </a:r>
          </a:p>
          <a:p>
            <a:endParaRPr lang="en-IN" dirty="0" smtClean="0"/>
          </a:p>
          <a:p>
            <a:r>
              <a:rPr lang="en-IN" dirty="0" smtClean="0"/>
              <a:t>But it is difficult to choose friends.</a:t>
            </a:r>
          </a:p>
          <a:p>
            <a:endParaRPr lang="en-IN" dirty="0" smtClean="0"/>
          </a:p>
          <a:p>
            <a:r>
              <a:rPr lang="en-IN" dirty="0" smtClean="0"/>
              <a:t>Some decisions are difficult.</a:t>
            </a:r>
            <a:endParaRPr lang="en-IN" dirty="0"/>
          </a:p>
        </p:txBody>
      </p:sp>
    </p:spTree>
    <p:extLst>
      <p:ext uri="{BB962C8B-B14F-4D97-AF65-F5344CB8AC3E}">
        <p14:creationId xmlns:p14="http://schemas.microsoft.com/office/powerpoint/2010/main" xmlns="" val="3792519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48A8F-A816-4727-89C1-D92E78857BF6}"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948A8F-A816-4727-89C1-D92E78857BF6}"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948A8F-A816-4727-89C1-D92E78857BF6}" type="datetimeFigureOut">
              <a:rPr lang="en-US" smtClean="0"/>
              <a:pPr/>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948A8F-A816-4727-89C1-D92E78857BF6}" type="datetimeFigureOut">
              <a:rPr lang="en-US" smtClean="0"/>
              <a:pPr/>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48A8F-A816-4727-89C1-D92E78857BF6}" type="datetimeFigureOut">
              <a:rPr lang="en-US" smtClean="0"/>
              <a:pPr/>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48A8F-A816-4727-89C1-D92E78857BF6}"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48A8F-A816-4727-89C1-D92E78857BF6}"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B4FB1-608E-4C21-97CD-4AD03B5F3E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48A8F-A816-4727-89C1-D92E78857BF6}" type="datetimeFigureOut">
              <a:rPr lang="en-US" smtClean="0"/>
              <a:pPr/>
              <a:t>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B4FB1-608E-4C21-97CD-4AD03B5F3E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41.jpeg"/><Relationship Id="rId4" Type="http://schemas.openxmlformats.org/officeDocument/2006/relationships/image" Target="../media/image40.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46.jpeg"/><Relationship Id="rId4" Type="http://schemas.openxmlformats.org/officeDocument/2006/relationships/image" Target="../media/image45.jpe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67845" y="2708920"/>
            <a:ext cx="2674550" cy="952500"/>
          </a:xfrm>
          <a:prstGeom prst="rect">
            <a:avLst/>
          </a:prstGeom>
        </p:spPr>
      </p:pic>
    </p:spTree>
    <p:extLst>
      <p:ext uri="{BB962C8B-B14F-4D97-AF65-F5344CB8AC3E}">
        <p14:creationId xmlns:p14="http://schemas.microsoft.com/office/powerpoint/2010/main" xmlns=""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In every situation you have to search for…</a:t>
            </a:r>
          </a:p>
        </p:txBody>
      </p:sp>
      <p:sp>
        <p:nvSpPr>
          <p:cNvPr id="9" name="object 3">
            <a:extLst>
              <a:ext uri="{FF2B5EF4-FFF2-40B4-BE49-F238E27FC236}">
                <a16:creationId xmlns:a16="http://schemas.microsoft.com/office/drawing/2014/main" xmlns="" id="{B4288C1C-AD47-460A-A299-F84918E2F84D}"/>
              </a:ext>
            </a:extLst>
          </p:cNvPr>
          <p:cNvSpPr/>
          <p:nvPr/>
        </p:nvSpPr>
        <p:spPr>
          <a:xfrm>
            <a:off x="2000232" y="1857364"/>
            <a:ext cx="5642591" cy="390449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2299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How to make right decisions?</a:t>
            </a:r>
          </a:p>
        </p:txBody>
      </p:sp>
      <p:sp>
        <p:nvSpPr>
          <p:cNvPr id="8" name="object 3">
            <a:extLst>
              <a:ext uri="{FF2B5EF4-FFF2-40B4-BE49-F238E27FC236}">
                <a16:creationId xmlns:a16="http://schemas.microsoft.com/office/drawing/2014/main" xmlns="" id="{4FD8B35F-F6ED-4449-99C0-FF8B5C5406CC}"/>
              </a:ext>
            </a:extLst>
          </p:cNvPr>
          <p:cNvSpPr/>
          <p:nvPr/>
        </p:nvSpPr>
        <p:spPr>
          <a:xfrm>
            <a:off x="1996389" y="1597313"/>
            <a:ext cx="5151223" cy="4922309"/>
          </a:xfrm>
          <a:prstGeom prst="rect">
            <a:avLst/>
          </a:prstGeom>
          <a:blipFill>
            <a:blip r:embed="rId4"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xmlns="" val="46577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pic>
        <p:nvPicPr>
          <p:cNvPr id="3076" name="Picture 4" descr="Image result for icecream or brownie">
            <a:extLst>
              <a:ext uri="{FF2B5EF4-FFF2-40B4-BE49-F238E27FC236}">
                <a16:creationId xmlns:a16="http://schemas.microsoft.com/office/drawing/2014/main" xmlns="" id="{C9B17C64-8C7A-464E-BF64-1A93A505602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0392" y="1390464"/>
            <a:ext cx="2919020" cy="4114224"/>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Image result for delicious desserts">
            <a:extLst>
              <a:ext uri="{FF2B5EF4-FFF2-40B4-BE49-F238E27FC236}">
                <a16:creationId xmlns:a16="http://schemas.microsoft.com/office/drawing/2014/main" xmlns="" id="{A4FB8058-0EFD-448F-82BF-DE11695DBB75}"/>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544108" y="1390464"/>
            <a:ext cx="2201424" cy="4078812"/>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Content Placeholder 3">
            <a:extLst>
              <a:ext uri="{FF2B5EF4-FFF2-40B4-BE49-F238E27FC236}">
                <a16:creationId xmlns:a16="http://schemas.microsoft.com/office/drawing/2014/main" xmlns="" id="{1375B255-AF4C-471B-A84F-9AAFEEAC3403}"/>
              </a:ext>
            </a:extLst>
          </p:cNvPr>
          <p:cNvSpPr txBox="1">
            <a:spLocks/>
          </p:cNvSpPr>
          <p:nvPr/>
        </p:nvSpPr>
        <p:spPr>
          <a:xfrm>
            <a:off x="4409982" y="3068961"/>
            <a:ext cx="6534726" cy="2362199"/>
          </a:xfrm>
          <a:prstGeom prst="rect">
            <a:avLst/>
          </a:prstGeom>
        </p:spPr>
        <p:txBody>
          <a:bodyPr>
            <a:noAutofit/>
          </a:bodyPr>
          <a:lstStyle/>
          <a:p>
            <a:pPr lvl="0" algn="just">
              <a:spcBef>
                <a:spcPct val="20000"/>
              </a:spcBef>
              <a:defRPr/>
            </a:pPr>
            <a:r>
              <a:rPr lang="en-US" sz="2400" dirty="0">
                <a:latin typeface="Gill Sans MT" panose="020B0502020104020203" pitchFamily="34" charset="0"/>
              </a:rPr>
              <a:t>OR</a:t>
            </a:r>
            <a:endParaRPr kumimoji="0" lang="en-US" sz="2400" b="0" i="0" u="none" strike="noStrike" kern="1200" cap="none" spc="0" normalizeH="0" baseline="0" noProof="0" dirty="0">
              <a:ln>
                <a:noFill/>
              </a:ln>
              <a:solidFill>
                <a:schemeClr val="tx1"/>
              </a:solidFill>
              <a:effectLst/>
              <a:uLnTx/>
              <a:uFillTx/>
              <a:latin typeface="Gill Sans MT" pitchFamily="34" charset="0"/>
            </a:endParaRPr>
          </a:p>
        </p:txBody>
      </p:sp>
    </p:spTree>
    <p:extLst>
      <p:ext uri="{BB962C8B-B14F-4D97-AF65-F5344CB8AC3E}">
        <p14:creationId xmlns:p14="http://schemas.microsoft.com/office/powerpoint/2010/main" xmlns="" val="399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wipe(left)">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078"/>
                                        </p:tgtEl>
                                        <p:attrNameLst>
                                          <p:attrName>style.visibility</p:attrName>
                                        </p:attrNameLst>
                                      </p:cBhvr>
                                      <p:to>
                                        <p:strVal val="visible"/>
                                      </p:to>
                                    </p:set>
                                    <p:animEffect transition="in" filter="wipe(right)">
                                      <p:cBhvr>
                                        <p:cTn id="16"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1" name="Content Placeholder 3">
            <a:extLst>
              <a:ext uri="{FF2B5EF4-FFF2-40B4-BE49-F238E27FC236}">
                <a16:creationId xmlns:a16="http://schemas.microsoft.com/office/drawing/2014/main" xmlns="" id="{1375B255-AF4C-471B-A84F-9AAFEEAC3403}"/>
              </a:ext>
            </a:extLst>
          </p:cNvPr>
          <p:cNvSpPr txBox="1">
            <a:spLocks/>
          </p:cNvSpPr>
          <p:nvPr/>
        </p:nvSpPr>
        <p:spPr>
          <a:xfrm>
            <a:off x="4478169" y="3349936"/>
            <a:ext cx="6534726" cy="2362199"/>
          </a:xfrm>
          <a:prstGeom prst="rect">
            <a:avLst/>
          </a:prstGeom>
        </p:spPr>
        <p:txBody>
          <a:bodyPr>
            <a:noAutofit/>
          </a:bodyPr>
          <a:lstStyle/>
          <a:p>
            <a:pPr lvl="0" algn="just">
              <a:spcBef>
                <a:spcPct val="20000"/>
              </a:spcBef>
              <a:defRPr/>
            </a:pPr>
            <a:r>
              <a:rPr lang="en-US" sz="2400" dirty="0">
                <a:latin typeface="Gill Sans MT" panose="020B0502020104020203" pitchFamily="34" charset="0"/>
              </a:rPr>
              <a:t>OR</a:t>
            </a:r>
            <a:endParaRPr kumimoji="0" lang="en-US" sz="2400" b="0" i="0" u="none" strike="noStrike" kern="1200" cap="none" spc="0" normalizeH="0" baseline="0" noProof="0" dirty="0">
              <a:ln>
                <a:noFill/>
              </a:ln>
              <a:solidFill>
                <a:schemeClr val="tx1"/>
              </a:solidFill>
              <a:effectLst/>
              <a:uLnTx/>
              <a:uFillTx/>
              <a:latin typeface="Gill Sans MT" pitchFamily="34" charset="0"/>
            </a:endParaRPr>
          </a:p>
        </p:txBody>
      </p:sp>
      <p:pic>
        <p:nvPicPr>
          <p:cNvPr id="5122" name="Picture 2" descr="Image result for beautiful butterfly">
            <a:extLst>
              <a:ext uri="{FF2B5EF4-FFF2-40B4-BE49-F238E27FC236}">
                <a16:creationId xmlns:a16="http://schemas.microsoft.com/office/drawing/2014/main" xmlns="" id="{F326714B-71FE-4651-B7EA-760F9808725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0560" y="1411983"/>
            <a:ext cx="3269032" cy="4078812"/>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descr="Image result for insects">
            <a:extLst>
              <a:ext uri="{FF2B5EF4-FFF2-40B4-BE49-F238E27FC236}">
                <a16:creationId xmlns:a16="http://schemas.microsoft.com/office/drawing/2014/main" xmlns="" id="{2A1481F3-CD91-427F-9117-459FF45428F1}"/>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229305" y="1310529"/>
            <a:ext cx="3269033" cy="40788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9777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wipe(left)">
                                      <p:cBhvr>
                                        <p:cTn id="11" dur="5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124"/>
                                        </p:tgtEl>
                                        <p:attrNameLst>
                                          <p:attrName>style.visibility</p:attrName>
                                        </p:attrNameLst>
                                      </p:cBhvr>
                                      <p:to>
                                        <p:strVal val="visible"/>
                                      </p:to>
                                    </p:set>
                                    <p:animEffect transition="in" filter="wipe(right)">
                                      <p:cBhvr>
                                        <p:cTn id="1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1" name="Content Placeholder 3">
            <a:extLst>
              <a:ext uri="{FF2B5EF4-FFF2-40B4-BE49-F238E27FC236}">
                <a16:creationId xmlns:a16="http://schemas.microsoft.com/office/drawing/2014/main" xmlns="" id="{1375B255-AF4C-471B-A84F-9AAFEEAC3403}"/>
              </a:ext>
            </a:extLst>
          </p:cNvPr>
          <p:cNvSpPr txBox="1">
            <a:spLocks/>
          </p:cNvSpPr>
          <p:nvPr/>
        </p:nvSpPr>
        <p:spPr>
          <a:xfrm>
            <a:off x="4478169" y="3349936"/>
            <a:ext cx="6534726" cy="2362199"/>
          </a:xfrm>
          <a:prstGeom prst="rect">
            <a:avLst/>
          </a:prstGeom>
        </p:spPr>
        <p:txBody>
          <a:bodyPr>
            <a:noAutofit/>
          </a:bodyPr>
          <a:lstStyle/>
          <a:p>
            <a:pPr lvl="0" algn="just">
              <a:spcBef>
                <a:spcPct val="20000"/>
              </a:spcBef>
              <a:defRPr/>
            </a:pPr>
            <a:r>
              <a:rPr lang="en-US" sz="2400" dirty="0">
                <a:latin typeface="Gill Sans MT" panose="020B0502020104020203" pitchFamily="34" charset="0"/>
              </a:rPr>
              <a:t>OR</a:t>
            </a:r>
            <a:endParaRPr kumimoji="0" lang="en-US" sz="2400" b="0" i="0" u="none" strike="noStrike" kern="1200" cap="none" spc="0" normalizeH="0" baseline="0" noProof="0" dirty="0">
              <a:ln>
                <a:noFill/>
              </a:ln>
              <a:solidFill>
                <a:schemeClr val="tx1"/>
              </a:solidFill>
              <a:effectLst/>
              <a:uLnTx/>
              <a:uFillTx/>
              <a:latin typeface="Gill Sans MT" pitchFamily="34" charset="0"/>
            </a:endParaRPr>
          </a:p>
        </p:txBody>
      </p:sp>
      <p:pic>
        <p:nvPicPr>
          <p:cNvPr id="6146" name="Picture 2" descr="Image result for Fame">
            <a:extLst>
              <a:ext uri="{FF2B5EF4-FFF2-40B4-BE49-F238E27FC236}">
                <a16:creationId xmlns:a16="http://schemas.microsoft.com/office/drawing/2014/main" xmlns="" id="{B18A6238-B884-41C3-875A-9AA537639A4A}"/>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5522" y="2163170"/>
            <a:ext cx="3487379" cy="2615534"/>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descr="Image result for IndiaN money bundle">
            <a:extLst>
              <a:ext uri="{FF2B5EF4-FFF2-40B4-BE49-F238E27FC236}">
                <a16:creationId xmlns:a16="http://schemas.microsoft.com/office/drawing/2014/main" xmlns="" id="{49C1976F-2A3B-4B95-AA2A-FE746F1CA3B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172716" y="2163171"/>
            <a:ext cx="3484523" cy="26037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869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wipe(left)">
                                      <p:cBhvr>
                                        <p:cTn id="11" dur="50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wipe(right)">
                                      <p:cBhvr>
                                        <p:cTn id="16"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smtClean="0">
                <a:latin typeface="Gill Sans MT" panose="020B0502020104020203" pitchFamily="34" charset="0"/>
              </a:rPr>
              <a:t>Decision Making Process</a:t>
            </a:r>
            <a:endParaRPr lang="en-IN" sz="4000" spc="-190" dirty="0">
              <a:latin typeface="Gill Sans MT" panose="020B0502020104020203" pitchFamily="34" charset="0"/>
            </a:endParaRPr>
          </a:p>
        </p:txBody>
      </p:sp>
      <p:sp>
        <p:nvSpPr>
          <p:cNvPr id="9" name="object 2">
            <a:extLst>
              <a:ext uri="{FF2B5EF4-FFF2-40B4-BE49-F238E27FC236}">
                <a16:creationId xmlns:a16="http://schemas.microsoft.com/office/drawing/2014/main" xmlns="" id="{422335BA-488F-450A-901C-71FE62E17620}"/>
              </a:ext>
            </a:extLst>
          </p:cNvPr>
          <p:cNvSpPr txBox="1">
            <a:spLocks/>
          </p:cNvSpPr>
          <p:nvPr/>
        </p:nvSpPr>
        <p:spPr>
          <a:xfrm>
            <a:off x="719570" y="2327974"/>
            <a:ext cx="7336191" cy="3890809"/>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buFont typeface="Arial" pitchFamily="34" charset="0"/>
              <a:buChar char="•"/>
            </a:pPr>
            <a:r>
              <a:rPr lang="en-US" sz="2400" dirty="0" smtClean="0"/>
              <a:t>Defining the problem</a:t>
            </a:r>
          </a:p>
          <a:p>
            <a:pPr algn="l">
              <a:lnSpc>
                <a:spcPct val="150000"/>
              </a:lnSpc>
              <a:buFont typeface="Arial" pitchFamily="34" charset="0"/>
              <a:buChar char="•"/>
            </a:pPr>
            <a:r>
              <a:rPr lang="en-US" sz="2400" dirty="0" smtClean="0"/>
              <a:t>Gathering information </a:t>
            </a:r>
          </a:p>
          <a:p>
            <a:pPr algn="l">
              <a:lnSpc>
                <a:spcPct val="150000"/>
              </a:lnSpc>
              <a:buFont typeface="Arial" pitchFamily="34" charset="0"/>
              <a:buChar char="•"/>
            </a:pPr>
            <a:r>
              <a:rPr lang="en-US" sz="2400" dirty="0" smtClean="0"/>
              <a:t>Developing and weighing the options</a:t>
            </a:r>
          </a:p>
          <a:p>
            <a:pPr algn="l">
              <a:lnSpc>
                <a:spcPct val="150000"/>
              </a:lnSpc>
              <a:buFont typeface="Arial" pitchFamily="34" charset="0"/>
              <a:buChar char="•"/>
            </a:pPr>
            <a:r>
              <a:rPr lang="en-US" sz="2400" dirty="0" smtClean="0"/>
              <a:t>Choosing best possible alternatives</a:t>
            </a:r>
          </a:p>
          <a:p>
            <a:pPr algn="l">
              <a:lnSpc>
                <a:spcPct val="150000"/>
              </a:lnSpc>
              <a:buFont typeface="Arial" pitchFamily="34" charset="0"/>
              <a:buChar char="•"/>
            </a:pPr>
            <a:r>
              <a:rPr lang="en-US" sz="2400" dirty="0" smtClean="0"/>
              <a:t>Plan and execute</a:t>
            </a:r>
          </a:p>
          <a:p>
            <a:pPr algn="l">
              <a:lnSpc>
                <a:spcPct val="150000"/>
              </a:lnSpc>
              <a:buFont typeface="Arial" pitchFamily="34" charset="0"/>
              <a:buChar char="•"/>
            </a:pPr>
            <a:r>
              <a:rPr lang="en-US" sz="2400" dirty="0" smtClean="0"/>
              <a:t>Take follow up action</a:t>
            </a:r>
          </a:p>
          <a:p>
            <a:pPr algn="l">
              <a:lnSpc>
                <a:spcPct val="150000"/>
              </a:lnSpc>
              <a:buFont typeface="Arial" pitchFamily="34" charset="0"/>
              <a:buChar char="•"/>
            </a:pPr>
            <a:r>
              <a:rPr lang="en-US" sz="2400" dirty="0" smtClean="0"/>
              <a:t> Review the action</a:t>
            </a:r>
            <a:endParaRPr lang="en-US" sz="2400" dirty="0"/>
          </a:p>
        </p:txBody>
      </p:sp>
      <p:pic>
        <p:nvPicPr>
          <p:cNvPr id="8" name="Picture 7" descr="dm 7.jfif"/>
          <p:cNvPicPr>
            <a:picLocks noChangeAspect="1"/>
          </p:cNvPicPr>
          <p:nvPr/>
        </p:nvPicPr>
        <p:blipFill>
          <a:blip r:embed="rId4"/>
          <a:stretch>
            <a:fillRect/>
          </a:stretch>
        </p:blipFill>
        <p:spPr>
          <a:xfrm>
            <a:off x="5357818" y="3929066"/>
            <a:ext cx="3429000" cy="1857388"/>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Defining the problem</a:t>
            </a:r>
            <a:endParaRPr lang="en-IN" sz="4000" spc="-190" dirty="0">
              <a:latin typeface="Gill Sans MT" panose="020B0502020104020203" pitchFamily="34" charset="0"/>
            </a:endParaRPr>
          </a:p>
        </p:txBody>
      </p:sp>
      <p:pic>
        <p:nvPicPr>
          <p:cNvPr id="8" name="Picture 7" descr="defining the problem.jfif"/>
          <p:cNvPicPr>
            <a:picLocks noChangeAspect="1"/>
          </p:cNvPicPr>
          <p:nvPr/>
        </p:nvPicPr>
        <p:blipFill>
          <a:blip r:embed="rId4"/>
          <a:stretch>
            <a:fillRect/>
          </a:stretch>
        </p:blipFill>
        <p:spPr>
          <a:xfrm>
            <a:off x="2500298" y="1785926"/>
            <a:ext cx="5024464" cy="3571900"/>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Gather </a:t>
            </a:r>
            <a:r>
              <a:rPr lang="en-US" sz="4000" dirty="0" smtClean="0"/>
              <a:t>information </a:t>
            </a:r>
            <a:r>
              <a:rPr lang="en-US" sz="4000" dirty="0" smtClean="0"/>
              <a:t> </a:t>
            </a:r>
            <a:endParaRPr lang="en-IN" sz="4000" spc="-190" dirty="0">
              <a:latin typeface="Gill Sans MT" panose="020B0502020104020203" pitchFamily="34" charset="0"/>
            </a:endParaRPr>
          </a:p>
        </p:txBody>
      </p:sp>
      <p:pic>
        <p:nvPicPr>
          <p:cNvPr id="13" name="Picture 12" descr="data collecting.png"/>
          <p:cNvPicPr>
            <a:picLocks noChangeAspect="1"/>
          </p:cNvPicPr>
          <p:nvPr/>
        </p:nvPicPr>
        <p:blipFill>
          <a:blip r:embed="rId4"/>
          <a:stretch>
            <a:fillRect/>
          </a:stretch>
        </p:blipFill>
        <p:spPr>
          <a:xfrm>
            <a:off x="2928926" y="2428868"/>
            <a:ext cx="3214710" cy="2843225"/>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Developing and weighing the options</a:t>
            </a:r>
            <a:endParaRPr lang="en-IN" sz="4000" spc="-190" dirty="0">
              <a:latin typeface="Gill Sans MT" panose="020B0502020104020203" pitchFamily="34" charset="0"/>
            </a:endParaRPr>
          </a:p>
        </p:txBody>
      </p:sp>
      <p:pic>
        <p:nvPicPr>
          <p:cNvPr id="8" name="Picture 7" descr="weighing options.jfif"/>
          <p:cNvPicPr>
            <a:picLocks noChangeAspect="1"/>
          </p:cNvPicPr>
          <p:nvPr/>
        </p:nvPicPr>
        <p:blipFill>
          <a:blip r:embed="rId4"/>
          <a:stretch>
            <a:fillRect/>
          </a:stretch>
        </p:blipFill>
        <p:spPr>
          <a:xfrm>
            <a:off x="3000364" y="2500306"/>
            <a:ext cx="3571892" cy="2428886"/>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571472" y="585313"/>
            <a:ext cx="821537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Choosing the  best possible alternatives</a:t>
            </a:r>
            <a:endParaRPr lang="en-IN" sz="4000" spc="-190" dirty="0">
              <a:latin typeface="Gill Sans MT" panose="020B0502020104020203" pitchFamily="34" charset="0"/>
            </a:endParaRPr>
          </a:p>
        </p:txBody>
      </p:sp>
      <p:pic>
        <p:nvPicPr>
          <p:cNvPr id="11" name="Picture 10" descr="best option.jfif"/>
          <p:cNvPicPr>
            <a:picLocks noChangeAspect="1"/>
          </p:cNvPicPr>
          <p:nvPr/>
        </p:nvPicPr>
        <p:blipFill>
          <a:blip r:embed="rId4"/>
          <a:stretch>
            <a:fillRect/>
          </a:stretch>
        </p:blipFill>
        <p:spPr>
          <a:xfrm>
            <a:off x="2571736" y="1643050"/>
            <a:ext cx="4533900" cy="4000528"/>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642910" y="357166"/>
            <a:ext cx="7620669" cy="4801314"/>
          </a:xfrm>
          <a:prstGeom prst="rect">
            <a:avLst/>
          </a:prstGeom>
          <a:noFill/>
        </p:spPr>
        <p:txBody>
          <a:bodyPr wrap="square" rtlCol="0">
            <a:spAutoFit/>
          </a:bodyPr>
          <a:lstStyle/>
          <a:p>
            <a:pPr>
              <a:lnSpc>
                <a:spcPct val="150000"/>
              </a:lnSpc>
            </a:pPr>
            <a:r>
              <a:rPr lang="en-US" sz="3200" dirty="0" smtClean="0">
                <a:latin typeface="Nunito Sans SemiBold" panose="00000700000000000000" pitchFamily="2" charset="0"/>
              </a:rPr>
              <a:t>DECISION MAKING 1.1</a:t>
            </a:r>
          </a:p>
          <a:p>
            <a:pPr>
              <a:lnSpc>
                <a:spcPct val="150000"/>
              </a:lnSpc>
            </a:pPr>
            <a:r>
              <a:rPr lang="en-US" sz="3200" dirty="0" smtClean="0">
                <a:latin typeface="Nunito Sans SemiBold" panose="00000700000000000000" pitchFamily="2" charset="0"/>
              </a:rPr>
              <a:t>Essence of Decision Making</a:t>
            </a:r>
            <a:endParaRPr lang="en-US" sz="3200" dirty="0">
              <a:latin typeface="Nunito Sans SemiBold" panose="00000700000000000000" pitchFamily="2" charset="0"/>
            </a:endParaRPr>
          </a:p>
          <a:p>
            <a:pPr>
              <a:lnSpc>
                <a:spcPct val="150000"/>
              </a:lnSpc>
            </a:pPr>
            <a:endParaRPr lang="en-US" sz="2000" dirty="0">
              <a:solidFill>
                <a:srgbClr val="F05136"/>
              </a:solidFill>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a:p>
            <a:pPr>
              <a:lnSpc>
                <a:spcPct val="150000"/>
              </a:lnSpc>
            </a:pPr>
            <a:endParaRPr lang="en-US" sz="2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714348" y="185736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pic>
        <p:nvPicPr>
          <p:cNvPr id="8" name="Picture 7" descr="dm 5.jfif"/>
          <p:cNvPicPr>
            <a:picLocks noChangeAspect="1"/>
          </p:cNvPicPr>
          <p:nvPr/>
        </p:nvPicPr>
        <p:blipFill>
          <a:blip r:embed="rId4"/>
          <a:stretch>
            <a:fillRect/>
          </a:stretch>
        </p:blipFill>
        <p:spPr>
          <a:xfrm>
            <a:off x="285720" y="1928802"/>
            <a:ext cx="8858280" cy="4000528"/>
          </a:xfrm>
          <a:prstGeom prst="rect">
            <a:avLst/>
          </a:prstGeom>
        </p:spPr>
      </p:pic>
    </p:spTree>
    <p:extLst>
      <p:ext uri="{BB962C8B-B14F-4D97-AF65-F5344CB8AC3E}">
        <p14:creationId xmlns:p14="http://schemas.microsoft.com/office/powerpoint/2010/main" xmlns=""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Plan and execute</a:t>
            </a:r>
            <a:endParaRPr lang="en-IN" sz="4000" spc="-190" dirty="0">
              <a:latin typeface="Gill Sans MT" panose="020B0502020104020203" pitchFamily="34" charset="0"/>
            </a:endParaRPr>
          </a:p>
        </p:txBody>
      </p:sp>
      <p:pic>
        <p:nvPicPr>
          <p:cNvPr id="8" name="Picture 7" descr="plan and execute.png"/>
          <p:cNvPicPr>
            <a:picLocks noChangeAspect="1"/>
          </p:cNvPicPr>
          <p:nvPr/>
        </p:nvPicPr>
        <p:blipFill>
          <a:blip r:embed="rId4"/>
          <a:stretch>
            <a:fillRect/>
          </a:stretch>
        </p:blipFill>
        <p:spPr>
          <a:xfrm>
            <a:off x="3143240" y="2352674"/>
            <a:ext cx="3429024" cy="2790837"/>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dirty="0" smtClean="0"/>
              <a:t>Take follow up action</a:t>
            </a:r>
            <a:endParaRPr lang="en-IN" sz="4000" spc="-190" dirty="0">
              <a:latin typeface="Gill Sans MT" panose="020B0502020104020203" pitchFamily="34" charset="0"/>
            </a:endParaRPr>
          </a:p>
        </p:txBody>
      </p:sp>
      <p:pic>
        <p:nvPicPr>
          <p:cNvPr id="9" name="Picture 8" descr="take action.jfif"/>
          <p:cNvPicPr>
            <a:picLocks noChangeAspect="1"/>
          </p:cNvPicPr>
          <p:nvPr/>
        </p:nvPicPr>
        <p:blipFill>
          <a:blip r:embed="rId4"/>
          <a:stretch>
            <a:fillRect/>
          </a:stretch>
        </p:blipFill>
        <p:spPr>
          <a:xfrm>
            <a:off x="2857488" y="1785926"/>
            <a:ext cx="3786214" cy="3314717"/>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smtClean="0">
                <a:latin typeface="Gill Sans MT" panose="020B0502020104020203" pitchFamily="34" charset="0"/>
              </a:rPr>
              <a:t>Review your action</a:t>
            </a:r>
            <a:endParaRPr lang="en-IN" sz="4000" spc="-190" dirty="0">
              <a:latin typeface="Gill Sans MT" panose="020B0502020104020203" pitchFamily="34" charset="0"/>
            </a:endParaRPr>
          </a:p>
        </p:txBody>
      </p:sp>
      <p:pic>
        <p:nvPicPr>
          <p:cNvPr id="8" name="Picture 7" descr="review.jfif"/>
          <p:cNvPicPr>
            <a:picLocks noChangeAspect="1"/>
          </p:cNvPicPr>
          <p:nvPr/>
        </p:nvPicPr>
        <p:blipFill>
          <a:blip r:embed="rId4"/>
          <a:stretch>
            <a:fillRect/>
          </a:stretch>
        </p:blipFill>
        <p:spPr>
          <a:xfrm>
            <a:off x="2857488" y="1714488"/>
            <a:ext cx="3233752" cy="4000527"/>
          </a:xfrm>
          <a:prstGeom prst="rect">
            <a:avLst/>
          </a:prstGeom>
        </p:spPr>
      </p:pic>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Example</a:t>
            </a:r>
          </a:p>
        </p:txBody>
      </p:sp>
      <p:sp>
        <p:nvSpPr>
          <p:cNvPr id="9" name="object 2">
            <a:extLst>
              <a:ext uri="{FF2B5EF4-FFF2-40B4-BE49-F238E27FC236}">
                <a16:creationId xmlns:a16="http://schemas.microsoft.com/office/drawing/2014/main" xmlns="" id="{422335BA-488F-450A-901C-71FE62E17620}"/>
              </a:ext>
            </a:extLst>
          </p:cNvPr>
          <p:cNvSpPr txBox="1">
            <a:spLocks/>
          </p:cNvSpPr>
          <p:nvPr/>
        </p:nvSpPr>
        <p:spPr>
          <a:xfrm>
            <a:off x="719570" y="2327974"/>
            <a:ext cx="7336191" cy="112082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indent="147320" algn="just">
              <a:lnSpc>
                <a:spcPct val="99900"/>
              </a:lnSpc>
              <a:spcBef>
                <a:spcPts val="105"/>
              </a:spcBef>
            </a:pPr>
            <a:r>
              <a:rPr lang="en-US" sz="2400" dirty="0">
                <a:latin typeface="Gill Sans MT" panose="020B0502020104020203" pitchFamily="34" charset="0"/>
                <a:cs typeface="Trebuchet MS"/>
              </a:rPr>
              <a:t>Amy really wants a new cell.  Unfortunately, the one she  wants costs Rs. 15000, and  she has only Rs. 10000. She  wonders how she will get the  rest of money?</a:t>
            </a:r>
          </a:p>
        </p:txBody>
      </p:sp>
    </p:spTree>
    <p:extLst>
      <p:ext uri="{BB962C8B-B14F-4D97-AF65-F5344CB8AC3E}">
        <p14:creationId xmlns:p14="http://schemas.microsoft.com/office/powerpoint/2010/main" xmlns="" val="17937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Step 1: Relax</a:t>
            </a:r>
          </a:p>
        </p:txBody>
      </p:sp>
      <p:sp>
        <p:nvSpPr>
          <p:cNvPr id="8" name="object 4">
            <a:extLst>
              <a:ext uri="{FF2B5EF4-FFF2-40B4-BE49-F238E27FC236}">
                <a16:creationId xmlns:a16="http://schemas.microsoft.com/office/drawing/2014/main" xmlns="" id="{B9371625-4B5E-4FFC-BC52-2F457958F29B}"/>
              </a:ext>
            </a:extLst>
          </p:cNvPr>
          <p:cNvSpPr/>
          <p:nvPr/>
        </p:nvSpPr>
        <p:spPr>
          <a:xfrm>
            <a:off x="1858364" y="1412776"/>
            <a:ext cx="4871544" cy="3440792"/>
          </a:xfrm>
          <a:prstGeom prst="rect">
            <a:avLst/>
          </a:prstGeom>
          <a:blipFill>
            <a:blip r:embed="rId4" cstate="print"/>
            <a:stretch>
              <a:fillRect/>
            </a:stretch>
          </a:blipFill>
        </p:spPr>
        <p:txBody>
          <a:bodyPr wrap="square" lIns="0" tIns="0" rIns="0" bIns="0" rtlCol="0"/>
          <a:lstStyle/>
          <a:p>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383741"/>
            <a:ext cx="6186594" cy="443711"/>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2800" spc="-190" dirty="0">
                <a:latin typeface="Gill Sans MT" panose="020B0502020104020203" pitchFamily="34" charset="0"/>
              </a:rPr>
              <a:t>Take a deep breath and let all of the air out</a:t>
            </a:r>
          </a:p>
        </p:txBody>
      </p:sp>
    </p:spTree>
    <p:extLst>
      <p:ext uri="{BB962C8B-B14F-4D97-AF65-F5344CB8AC3E}">
        <p14:creationId xmlns:p14="http://schemas.microsoft.com/office/powerpoint/2010/main" xmlns="" val="22573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1478703" y="585313"/>
            <a:ext cx="6186594"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Step 1: Relax</a:t>
            </a: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383741"/>
            <a:ext cx="6186594" cy="443711"/>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2800" spc="-190" dirty="0">
                <a:latin typeface="Gill Sans MT" panose="020B0502020104020203" pitchFamily="34" charset="0"/>
              </a:rPr>
              <a:t>The first thing Amy should do is relax</a:t>
            </a:r>
          </a:p>
        </p:txBody>
      </p:sp>
      <p:sp>
        <p:nvSpPr>
          <p:cNvPr id="9" name="object 4">
            <a:extLst>
              <a:ext uri="{FF2B5EF4-FFF2-40B4-BE49-F238E27FC236}">
                <a16:creationId xmlns:a16="http://schemas.microsoft.com/office/drawing/2014/main" xmlns="" id="{63C537E5-4A1C-41E5-93D8-D542B1A4D48D}"/>
              </a:ext>
            </a:extLst>
          </p:cNvPr>
          <p:cNvSpPr/>
          <p:nvPr/>
        </p:nvSpPr>
        <p:spPr>
          <a:xfrm>
            <a:off x="2067878" y="1241332"/>
            <a:ext cx="5304473" cy="3714750"/>
          </a:xfrm>
          <a:prstGeom prst="rect">
            <a:avLst/>
          </a:prstGeom>
          <a:blipFill>
            <a:blip r:embed="rId4"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xmlns="" val="24512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2: Say something positive....I  can do this...I can deal with this...</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383741"/>
            <a:ext cx="6186594" cy="874598"/>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2800" spc="-190" dirty="0">
                <a:latin typeface="Gill Sans MT" panose="020B0502020104020203" pitchFamily="34" charset="0"/>
              </a:rPr>
              <a:t>This gives you confidence and makes you feel  good about yourself</a:t>
            </a:r>
          </a:p>
        </p:txBody>
      </p:sp>
      <p:sp>
        <p:nvSpPr>
          <p:cNvPr id="13" name="object 5">
            <a:extLst>
              <a:ext uri="{FF2B5EF4-FFF2-40B4-BE49-F238E27FC236}">
                <a16:creationId xmlns:a16="http://schemas.microsoft.com/office/drawing/2014/main" xmlns="" id="{AB8C8E13-F10F-489A-8460-5683D3A7834C}"/>
              </a:ext>
            </a:extLst>
          </p:cNvPr>
          <p:cNvSpPr/>
          <p:nvPr/>
        </p:nvSpPr>
        <p:spPr>
          <a:xfrm>
            <a:off x="1671145" y="1370219"/>
            <a:ext cx="6268403" cy="385699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74428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2: Say something positive</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383741"/>
            <a:ext cx="6186594" cy="443711"/>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2800" spc="-190" dirty="0">
                <a:latin typeface="Gill Sans MT" panose="020B0502020104020203" pitchFamily="34" charset="0"/>
              </a:rPr>
              <a:t>Now its time for Amy to give herself confidence</a:t>
            </a:r>
          </a:p>
        </p:txBody>
      </p:sp>
      <p:sp>
        <p:nvSpPr>
          <p:cNvPr id="9" name="object 4">
            <a:extLst>
              <a:ext uri="{FF2B5EF4-FFF2-40B4-BE49-F238E27FC236}">
                <a16:creationId xmlns:a16="http://schemas.microsoft.com/office/drawing/2014/main" xmlns="" id="{45E090C6-9BE9-46D3-BFF5-0360FCA97C2E}"/>
              </a:ext>
            </a:extLst>
          </p:cNvPr>
          <p:cNvSpPr/>
          <p:nvPr/>
        </p:nvSpPr>
        <p:spPr>
          <a:xfrm>
            <a:off x="3545886" y="1657355"/>
            <a:ext cx="2315990" cy="32766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50091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3: Identify the problem</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383741"/>
            <a:ext cx="6186594" cy="443711"/>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2800" spc="-190" dirty="0">
                <a:latin typeface="Gill Sans MT" panose="020B0502020104020203" pitchFamily="34" charset="0"/>
              </a:rPr>
              <a:t>Try to search out actual problem</a:t>
            </a:r>
          </a:p>
        </p:txBody>
      </p:sp>
      <p:sp>
        <p:nvSpPr>
          <p:cNvPr id="13" name="object 4">
            <a:extLst>
              <a:ext uri="{FF2B5EF4-FFF2-40B4-BE49-F238E27FC236}">
                <a16:creationId xmlns:a16="http://schemas.microsoft.com/office/drawing/2014/main" xmlns="" id="{A8F979E1-8CCC-4267-9445-100E6166E405}"/>
              </a:ext>
            </a:extLst>
          </p:cNvPr>
          <p:cNvSpPr/>
          <p:nvPr/>
        </p:nvSpPr>
        <p:spPr>
          <a:xfrm>
            <a:off x="1648377" y="2030488"/>
            <a:ext cx="5500688" cy="30201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9711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3: Identify the problem</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383740"/>
            <a:ext cx="6063627" cy="887422"/>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2800" spc="-190" dirty="0">
                <a:latin typeface="Gill Sans MT" panose="020B0502020104020203" pitchFamily="34" charset="0"/>
              </a:rPr>
              <a:t>Amy does not have enough money to buy the</a:t>
            </a:r>
          </a:p>
          <a:p>
            <a:pPr marL="12700">
              <a:spcBef>
                <a:spcPts val="100"/>
              </a:spcBef>
            </a:pPr>
            <a:r>
              <a:rPr lang="en-US" sz="2800" spc="-190" dirty="0">
                <a:latin typeface="Gill Sans MT" panose="020B0502020104020203" pitchFamily="34" charset="0"/>
              </a:rPr>
              <a:t>phone</a:t>
            </a:r>
          </a:p>
        </p:txBody>
      </p:sp>
      <p:sp>
        <p:nvSpPr>
          <p:cNvPr id="9" name="object 4">
            <a:extLst>
              <a:ext uri="{FF2B5EF4-FFF2-40B4-BE49-F238E27FC236}">
                <a16:creationId xmlns:a16="http://schemas.microsoft.com/office/drawing/2014/main" xmlns="" id="{7EEA4D51-A448-4C7C-8A0A-E307E97E80DB}"/>
              </a:ext>
            </a:extLst>
          </p:cNvPr>
          <p:cNvSpPr/>
          <p:nvPr/>
        </p:nvSpPr>
        <p:spPr>
          <a:xfrm>
            <a:off x="3021314" y="1857375"/>
            <a:ext cx="3643313" cy="314325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62059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7" name="Rectangle 6"/>
          <p:cNvSpPr/>
          <p:nvPr/>
        </p:nvSpPr>
        <p:spPr>
          <a:xfrm>
            <a:off x="500034" y="857232"/>
            <a:ext cx="8298414" cy="2554545"/>
          </a:xfrm>
          <a:prstGeom prst="rect">
            <a:avLst/>
          </a:prstGeom>
        </p:spPr>
        <p:txBody>
          <a:bodyPr wrap="square">
            <a:spAutoFit/>
          </a:bodyPr>
          <a:lstStyle/>
          <a:p>
            <a:r>
              <a:rPr lang="en-US" sz="4000" dirty="0">
                <a:latin typeface="Nunito Sans" charset="0"/>
              </a:rPr>
              <a:t>“Your life changes the moment you make a new, congruent, and committed decision.” </a:t>
            </a:r>
          </a:p>
          <a:p>
            <a:pPr algn="ctr"/>
            <a:r>
              <a:rPr lang="en-US" sz="4000" dirty="0">
                <a:latin typeface="Nunito Sans" charset="0"/>
              </a:rPr>
              <a:t>—Tony Robbins</a:t>
            </a:r>
            <a:endParaRPr lang="en-IN" sz="4000" dirty="0">
              <a:latin typeface="Nunito Sans" charset="0"/>
            </a:endParaRPr>
          </a:p>
        </p:txBody>
      </p:sp>
      <p:pic>
        <p:nvPicPr>
          <p:cNvPr id="8" name="Picture 7" descr="dm6.jfif"/>
          <p:cNvPicPr>
            <a:picLocks noChangeAspect="1"/>
          </p:cNvPicPr>
          <p:nvPr/>
        </p:nvPicPr>
        <p:blipFill>
          <a:blip r:embed="rId4"/>
          <a:stretch>
            <a:fillRect/>
          </a:stretch>
        </p:blipFill>
        <p:spPr>
          <a:xfrm>
            <a:off x="2357422" y="3786190"/>
            <a:ext cx="4714908" cy="2786082"/>
          </a:xfrm>
          <a:prstGeom prst="rect">
            <a:avLst/>
          </a:prstGeom>
        </p:spPr>
      </p:pic>
    </p:spTree>
    <p:extLst>
      <p:ext uri="{BB962C8B-B14F-4D97-AF65-F5344CB8AC3E}">
        <p14:creationId xmlns:p14="http://schemas.microsoft.com/office/powerpoint/2010/main" xmlns="" val="37075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4: What are your choices?</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383741"/>
            <a:ext cx="6063627" cy="443711"/>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2800" spc="-190" dirty="0">
                <a:latin typeface="Gill Sans MT" panose="020B0502020104020203" pitchFamily="34" charset="0"/>
              </a:rPr>
              <a:t>Think of all the possible solutions</a:t>
            </a:r>
          </a:p>
        </p:txBody>
      </p:sp>
      <p:sp>
        <p:nvSpPr>
          <p:cNvPr id="13" name="object 4">
            <a:extLst>
              <a:ext uri="{FF2B5EF4-FFF2-40B4-BE49-F238E27FC236}">
                <a16:creationId xmlns:a16="http://schemas.microsoft.com/office/drawing/2014/main" xmlns="" id="{C5FB799D-27F6-48B7-AA58-1BE58BDD660B}"/>
              </a:ext>
            </a:extLst>
          </p:cNvPr>
          <p:cNvSpPr/>
          <p:nvPr/>
        </p:nvSpPr>
        <p:spPr>
          <a:xfrm>
            <a:off x="1368307" y="1234286"/>
            <a:ext cx="6284420" cy="414945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73319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4: What are your choices?</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028554"/>
            <a:ext cx="6063627" cy="1528624"/>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100"/>
              </a:spcBef>
            </a:pPr>
            <a:r>
              <a:rPr lang="en-US" sz="2400" b="1" spc="-190" dirty="0">
                <a:latin typeface="Gill Sans MT" panose="020B0502020104020203" pitchFamily="34" charset="0"/>
              </a:rPr>
              <a:t>Come up with list of possible solutions:</a:t>
            </a:r>
          </a:p>
          <a:p>
            <a:pPr marL="12700" algn="l">
              <a:spcBef>
                <a:spcPts val="100"/>
              </a:spcBef>
            </a:pPr>
            <a:r>
              <a:rPr lang="en-US" sz="2400" spc="-190" dirty="0">
                <a:latin typeface="Gill Sans MT" panose="020B0502020104020203" pitchFamily="34" charset="0"/>
              </a:rPr>
              <a:t>Save her money until she’s has got enough  money.</a:t>
            </a:r>
          </a:p>
          <a:p>
            <a:pPr marL="12700" algn="l">
              <a:spcBef>
                <a:spcPts val="100"/>
              </a:spcBef>
            </a:pPr>
            <a:r>
              <a:rPr lang="en-US" sz="2400" spc="-190" dirty="0">
                <a:latin typeface="Gill Sans MT" panose="020B0502020104020203" pitchFamily="34" charset="0"/>
              </a:rPr>
              <a:t>Borrow money from her parents or friends.</a:t>
            </a:r>
          </a:p>
          <a:p>
            <a:pPr marL="12700" algn="l">
              <a:spcBef>
                <a:spcPts val="100"/>
              </a:spcBef>
            </a:pPr>
            <a:r>
              <a:rPr lang="en-US" sz="2400" spc="-190" dirty="0">
                <a:latin typeface="Gill Sans MT" panose="020B0502020104020203" pitchFamily="34" charset="0"/>
              </a:rPr>
              <a:t>Buy a cheaper phone.</a:t>
            </a:r>
          </a:p>
        </p:txBody>
      </p:sp>
      <p:sp>
        <p:nvSpPr>
          <p:cNvPr id="9" name="object 6">
            <a:extLst>
              <a:ext uri="{FF2B5EF4-FFF2-40B4-BE49-F238E27FC236}">
                <a16:creationId xmlns:a16="http://schemas.microsoft.com/office/drawing/2014/main" xmlns="" id="{FD391428-7B7D-40B4-9EA7-A93069F11557}"/>
              </a:ext>
            </a:extLst>
          </p:cNvPr>
          <p:cNvSpPr/>
          <p:nvPr/>
        </p:nvSpPr>
        <p:spPr>
          <a:xfrm>
            <a:off x="2581704" y="2087069"/>
            <a:ext cx="3857625" cy="264286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42657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5: Consider the  consequences of your solutions</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500166" y="5572140"/>
            <a:ext cx="6063627" cy="443711"/>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100"/>
              </a:spcBef>
            </a:pPr>
            <a:r>
              <a:rPr lang="en-US" sz="2800" spc="-190" dirty="0">
                <a:latin typeface="Gill Sans MT" panose="020B0502020104020203" pitchFamily="34" charset="0"/>
              </a:rPr>
              <a:t>List both the negative and positive consequences</a:t>
            </a:r>
          </a:p>
        </p:txBody>
      </p:sp>
      <p:sp>
        <p:nvSpPr>
          <p:cNvPr id="13" name="object 4">
            <a:extLst>
              <a:ext uri="{FF2B5EF4-FFF2-40B4-BE49-F238E27FC236}">
                <a16:creationId xmlns:a16="http://schemas.microsoft.com/office/drawing/2014/main" xmlns="" id="{F83FBD69-0BF9-49B1-8BD9-6ED52209E946}"/>
              </a:ext>
            </a:extLst>
          </p:cNvPr>
          <p:cNvSpPr/>
          <p:nvPr/>
        </p:nvSpPr>
        <p:spPr>
          <a:xfrm>
            <a:off x="1357290" y="1928802"/>
            <a:ext cx="6268403" cy="34290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77487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5: Consider the  consequences of your solutions</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028554"/>
            <a:ext cx="6063627" cy="151580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100"/>
              </a:spcBef>
            </a:pPr>
            <a:r>
              <a:rPr lang="en-US" sz="2400" spc="-190" dirty="0">
                <a:latin typeface="Gill Sans MT" panose="020B0502020104020203" pitchFamily="34" charset="0"/>
              </a:rPr>
              <a:t>1) Save her money until she’s has got enough money.</a:t>
            </a:r>
          </a:p>
          <a:p>
            <a:pPr marL="12700" algn="l">
              <a:spcBef>
                <a:spcPts val="100"/>
              </a:spcBef>
            </a:pPr>
            <a:r>
              <a:rPr lang="en-US" sz="2400" spc="-190" dirty="0">
                <a:latin typeface="Gill Sans MT" panose="020B0502020104020203" pitchFamily="34" charset="0"/>
              </a:rPr>
              <a:t>+VE:  She will feel proud about her accomplishments; she will  get the phone she really wants.</a:t>
            </a:r>
          </a:p>
          <a:p>
            <a:pPr marL="12700" algn="l">
              <a:spcBef>
                <a:spcPts val="100"/>
              </a:spcBef>
            </a:pPr>
            <a:r>
              <a:rPr lang="en-US" sz="2400" spc="-190" dirty="0">
                <a:latin typeface="Gill Sans MT" panose="020B0502020104020203" pitchFamily="34" charset="0"/>
              </a:rPr>
              <a:t>-VE : She has to wait.</a:t>
            </a:r>
          </a:p>
        </p:txBody>
      </p:sp>
      <p:sp>
        <p:nvSpPr>
          <p:cNvPr id="9" name="object 4">
            <a:extLst>
              <a:ext uri="{FF2B5EF4-FFF2-40B4-BE49-F238E27FC236}">
                <a16:creationId xmlns:a16="http://schemas.microsoft.com/office/drawing/2014/main" xmlns="" id="{673721FB-0081-468B-92C6-78B7CFA76598}"/>
              </a:ext>
            </a:extLst>
          </p:cNvPr>
          <p:cNvSpPr/>
          <p:nvPr/>
        </p:nvSpPr>
        <p:spPr>
          <a:xfrm>
            <a:off x="1322499" y="1853990"/>
            <a:ext cx="6376035" cy="271399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15604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5: Consider the  consequences of your solutions</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478703" y="5028554"/>
            <a:ext cx="6063627" cy="151580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100"/>
              </a:spcBef>
            </a:pPr>
            <a:r>
              <a:rPr lang="en-US" sz="2400" spc="-190" dirty="0">
                <a:latin typeface="Gill Sans MT" panose="020B0502020104020203" pitchFamily="34" charset="0"/>
              </a:rPr>
              <a:t>2) Borrow money from her parents or friends.</a:t>
            </a:r>
          </a:p>
          <a:p>
            <a:pPr marL="12700" algn="l">
              <a:spcBef>
                <a:spcPts val="100"/>
              </a:spcBef>
            </a:pPr>
            <a:r>
              <a:rPr lang="en-US" sz="2400" spc="-190" dirty="0">
                <a:latin typeface="Gill Sans MT" panose="020B0502020104020203" pitchFamily="34" charset="0"/>
              </a:rPr>
              <a:t>+VE: Amy will get the phone right away.</a:t>
            </a:r>
          </a:p>
          <a:p>
            <a:pPr marL="12700" algn="l">
              <a:spcBef>
                <a:spcPts val="100"/>
              </a:spcBef>
            </a:pPr>
            <a:r>
              <a:rPr lang="en-US" sz="2400" spc="-190" dirty="0">
                <a:latin typeface="Gill Sans MT" panose="020B0502020104020203" pitchFamily="34" charset="0"/>
              </a:rPr>
              <a:t>-VE: She won’t feel independent; friends or parents might  say “NO” to her.</a:t>
            </a:r>
          </a:p>
        </p:txBody>
      </p:sp>
      <p:sp>
        <p:nvSpPr>
          <p:cNvPr id="13" name="object 4">
            <a:extLst>
              <a:ext uri="{FF2B5EF4-FFF2-40B4-BE49-F238E27FC236}">
                <a16:creationId xmlns:a16="http://schemas.microsoft.com/office/drawing/2014/main" xmlns="" id="{88458932-1B00-456A-B628-5DA92343556C}"/>
              </a:ext>
            </a:extLst>
          </p:cNvPr>
          <p:cNvSpPr/>
          <p:nvPr/>
        </p:nvSpPr>
        <p:spPr>
          <a:xfrm>
            <a:off x="2214546" y="2357430"/>
            <a:ext cx="5090160" cy="251002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67920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5: Consider the  consequences of your solutions</a:t>
            </a:r>
            <a:endParaRPr lang="en-IN" sz="4000" spc="-190" dirty="0">
              <a:latin typeface="Gill Sans MT" panose="020B0502020104020203" pitchFamily="34" charset="0"/>
            </a:endParaRPr>
          </a:p>
        </p:txBody>
      </p:sp>
      <p:sp>
        <p:nvSpPr>
          <p:cNvPr id="11" name="object 2">
            <a:extLst>
              <a:ext uri="{FF2B5EF4-FFF2-40B4-BE49-F238E27FC236}">
                <a16:creationId xmlns:a16="http://schemas.microsoft.com/office/drawing/2014/main" xmlns="" id="{B2B6780E-6B9D-42C5-821D-AF654B8F5617}"/>
              </a:ext>
            </a:extLst>
          </p:cNvPr>
          <p:cNvSpPr txBox="1">
            <a:spLocks/>
          </p:cNvSpPr>
          <p:nvPr/>
        </p:nvSpPr>
        <p:spPr>
          <a:xfrm>
            <a:off x="1671146" y="5028554"/>
            <a:ext cx="5871184" cy="151580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100"/>
              </a:spcBef>
            </a:pPr>
            <a:r>
              <a:rPr lang="en-US" sz="2400" spc="-190" dirty="0">
                <a:latin typeface="Gill Sans MT" panose="020B0502020104020203" pitchFamily="34" charset="0"/>
              </a:rPr>
              <a:t>3) Buy a cheaper phone</a:t>
            </a:r>
          </a:p>
          <a:p>
            <a:pPr marL="12700" algn="l">
              <a:spcBef>
                <a:spcPts val="100"/>
              </a:spcBef>
            </a:pPr>
            <a:r>
              <a:rPr lang="en-US" sz="2400" spc="-190" dirty="0">
                <a:latin typeface="Gill Sans MT" panose="020B0502020104020203" pitchFamily="34" charset="0"/>
              </a:rPr>
              <a:t>+VE :  Amy will get the phone right away.</a:t>
            </a:r>
          </a:p>
          <a:p>
            <a:pPr marL="12700" algn="l">
              <a:spcBef>
                <a:spcPts val="100"/>
              </a:spcBef>
            </a:pPr>
            <a:r>
              <a:rPr lang="en-US" sz="2400" spc="-190" dirty="0">
                <a:latin typeface="Gill Sans MT" panose="020B0502020104020203" pitchFamily="34" charset="0"/>
              </a:rPr>
              <a:t>-VE :  Amy won’t get the phone the phone she really  wants.</a:t>
            </a:r>
          </a:p>
        </p:txBody>
      </p:sp>
      <p:sp>
        <p:nvSpPr>
          <p:cNvPr id="9" name="object 6">
            <a:extLst>
              <a:ext uri="{FF2B5EF4-FFF2-40B4-BE49-F238E27FC236}">
                <a16:creationId xmlns:a16="http://schemas.microsoft.com/office/drawing/2014/main" xmlns="" id="{CDD8DDC9-9EB4-42BC-ACFF-1EA15CB9413C}"/>
              </a:ext>
            </a:extLst>
          </p:cNvPr>
          <p:cNvSpPr/>
          <p:nvPr/>
        </p:nvSpPr>
        <p:spPr>
          <a:xfrm>
            <a:off x="2421208" y="2129094"/>
            <a:ext cx="4178618" cy="223944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54445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6: What is important to  you???</a:t>
            </a:r>
            <a:endParaRPr lang="en-IN" sz="4000" spc="-190" dirty="0">
              <a:latin typeface="Gill Sans MT" panose="020B0502020104020203" pitchFamily="34" charset="0"/>
            </a:endParaRPr>
          </a:p>
        </p:txBody>
      </p:sp>
      <p:sp>
        <p:nvSpPr>
          <p:cNvPr id="13" name="object 3">
            <a:extLst>
              <a:ext uri="{FF2B5EF4-FFF2-40B4-BE49-F238E27FC236}">
                <a16:creationId xmlns:a16="http://schemas.microsoft.com/office/drawing/2014/main" xmlns="" id="{6FA7904A-D9A2-47E9-B445-F17DC162135F}"/>
              </a:ext>
            </a:extLst>
          </p:cNvPr>
          <p:cNvSpPr/>
          <p:nvPr/>
        </p:nvSpPr>
        <p:spPr>
          <a:xfrm>
            <a:off x="4840739" y="1524000"/>
            <a:ext cx="2786063" cy="4928870"/>
          </a:xfrm>
          <a:prstGeom prst="rect">
            <a:avLst/>
          </a:prstGeom>
          <a:blipFill>
            <a:blip r:embed="rId4" cstate="print"/>
            <a:stretch>
              <a:fillRect/>
            </a:stretch>
          </a:blipFill>
        </p:spPr>
        <p:txBody>
          <a:bodyPr wrap="square" lIns="0" tIns="0" rIns="0" bIns="0" rtlCol="0"/>
          <a:lstStyle/>
          <a:p>
            <a:endParaRPr/>
          </a:p>
        </p:txBody>
      </p:sp>
      <p:sp>
        <p:nvSpPr>
          <p:cNvPr id="15" name="object 4">
            <a:extLst>
              <a:ext uri="{FF2B5EF4-FFF2-40B4-BE49-F238E27FC236}">
                <a16:creationId xmlns:a16="http://schemas.microsoft.com/office/drawing/2014/main" xmlns="" id="{8980BEBC-D15B-4626-BCF8-2C58D38B0974}"/>
              </a:ext>
            </a:extLst>
          </p:cNvPr>
          <p:cNvSpPr/>
          <p:nvPr/>
        </p:nvSpPr>
        <p:spPr>
          <a:xfrm>
            <a:off x="950271" y="1524000"/>
            <a:ext cx="3714750" cy="485775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8010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6: What is important to  you???</a:t>
            </a:r>
            <a:endParaRPr lang="en-IN" sz="4000" spc="-190" dirty="0">
              <a:latin typeface="Gill Sans MT" panose="020B0502020104020203" pitchFamily="34" charset="0"/>
            </a:endParaRPr>
          </a:p>
        </p:txBody>
      </p:sp>
      <p:sp>
        <p:nvSpPr>
          <p:cNvPr id="9" name="object 4">
            <a:extLst>
              <a:ext uri="{FF2B5EF4-FFF2-40B4-BE49-F238E27FC236}">
                <a16:creationId xmlns:a16="http://schemas.microsoft.com/office/drawing/2014/main" xmlns="" id="{F534463E-7CE1-4B62-AA39-65CE98A500FB}"/>
              </a:ext>
            </a:extLst>
          </p:cNvPr>
          <p:cNvSpPr/>
          <p:nvPr/>
        </p:nvSpPr>
        <p:spPr>
          <a:xfrm>
            <a:off x="1437799" y="1864866"/>
            <a:ext cx="6268403" cy="2142490"/>
          </a:xfrm>
          <a:prstGeom prst="rect">
            <a:avLst/>
          </a:prstGeom>
          <a:blipFill>
            <a:blip r:embed="rId4" cstate="print"/>
            <a:stretch>
              <a:fillRect/>
            </a:stretch>
          </a:blipFill>
        </p:spPr>
        <p:txBody>
          <a:bodyPr wrap="square" lIns="0" tIns="0" rIns="0" bIns="0" rtlCol="0"/>
          <a:lstStyle/>
          <a:p>
            <a:endParaRPr/>
          </a:p>
        </p:txBody>
      </p:sp>
      <p:sp>
        <p:nvSpPr>
          <p:cNvPr id="11" name="object 2">
            <a:extLst>
              <a:ext uri="{FF2B5EF4-FFF2-40B4-BE49-F238E27FC236}">
                <a16:creationId xmlns:a16="http://schemas.microsoft.com/office/drawing/2014/main" xmlns="" id="{851B998C-42DD-48CB-9324-20AAC3FFCFD8}"/>
              </a:ext>
            </a:extLst>
          </p:cNvPr>
          <p:cNvSpPr txBox="1">
            <a:spLocks/>
          </p:cNvSpPr>
          <p:nvPr/>
        </p:nvSpPr>
        <p:spPr>
          <a:xfrm>
            <a:off x="1428728" y="4286256"/>
            <a:ext cx="5871184" cy="2280111"/>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100"/>
              </a:spcBef>
            </a:pPr>
            <a:r>
              <a:rPr lang="en-US" sz="2400" spc="-190" dirty="0">
                <a:latin typeface="Gill Sans MT" panose="020B0502020104020203" pitchFamily="34" charset="0"/>
              </a:rPr>
              <a:t>What is important for Amy??</a:t>
            </a:r>
          </a:p>
          <a:p>
            <a:pPr marL="12700" algn="l">
              <a:spcBef>
                <a:spcPts val="100"/>
              </a:spcBef>
            </a:pPr>
            <a:r>
              <a:rPr lang="en-US" sz="2400" spc="-190" dirty="0">
                <a:latin typeface="Gill Sans MT" panose="020B0502020104020203" pitchFamily="34" charset="0"/>
              </a:rPr>
              <a:t>....getting the phone she really wants???</a:t>
            </a:r>
          </a:p>
          <a:p>
            <a:pPr marL="12700" algn="l">
              <a:spcBef>
                <a:spcPts val="100"/>
              </a:spcBef>
            </a:pPr>
            <a:r>
              <a:rPr lang="en-US" sz="2400" spc="-190" dirty="0">
                <a:latin typeface="Gill Sans MT" panose="020B0502020104020203" pitchFamily="34" charset="0"/>
              </a:rPr>
              <a:t>.... getting the phone right away???</a:t>
            </a:r>
          </a:p>
          <a:p>
            <a:pPr marL="12700" algn="l">
              <a:spcBef>
                <a:spcPts val="100"/>
              </a:spcBef>
            </a:pPr>
            <a:r>
              <a:rPr lang="en-US" sz="2400" spc="-190" dirty="0">
                <a:latin typeface="Gill Sans MT" panose="020B0502020104020203" pitchFamily="34" charset="0"/>
              </a:rPr>
              <a:t>....not borrowing money???</a:t>
            </a:r>
          </a:p>
          <a:p>
            <a:pPr marL="12700" algn="l">
              <a:spcBef>
                <a:spcPts val="100"/>
              </a:spcBef>
            </a:pPr>
            <a:r>
              <a:rPr lang="en-US" sz="2400" spc="-190" dirty="0">
                <a:latin typeface="Gill Sans MT" panose="020B0502020104020203" pitchFamily="34" charset="0"/>
              </a:rPr>
              <a:t>After choosing what is important, cross out other solutions.</a:t>
            </a:r>
          </a:p>
        </p:txBody>
      </p:sp>
    </p:spTree>
    <p:extLst>
      <p:ext uri="{BB962C8B-B14F-4D97-AF65-F5344CB8AC3E}">
        <p14:creationId xmlns:p14="http://schemas.microsoft.com/office/powerpoint/2010/main" xmlns="" val="340819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7: Make the decision</a:t>
            </a:r>
            <a:endParaRPr lang="en-IN" sz="4000" spc="-190" dirty="0">
              <a:latin typeface="Gill Sans MT" panose="020B0502020104020203" pitchFamily="34" charset="0"/>
            </a:endParaRPr>
          </a:p>
        </p:txBody>
      </p:sp>
      <p:sp>
        <p:nvSpPr>
          <p:cNvPr id="13" name="object 3">
            <a:extLst>
              <a:ext uri="{FF2B5EF4-FFF2-40B4-BE49-F238E27FC236}">
                <a16:creationId xmlns:a16="http://schemas.microsoft.com/office/drawing/2014/main" xmlns="" id="{DC1306B7-51BC-4034-8A57-D673C78422A9}"/>
              </a:ext>
            </a:extLst>
          </p:cNvPr>
          <p:cNvSpPr/>
          <p:nvPr/>
        </p:nvSpPr>
        <p:spPr>
          <a:xfrm>
            <a:off x="1671146" y="1588373"/>
            <a:ext cx="6008384" cy="417953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22108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0" y="681921"/>
            <a:ext cx="914400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US" sz="4000" spc="-190" dirty="0">
                <a:latin typeface="Gill Sans MT" panose="020B0502020104020203" pitchFamily="34" charset="0"/>
              </a:rPr>
              <a:t>Step 7: Make the decision</a:t>
            </a:r>
            <a:endParaRPr lang="en-IN" sz="4000" spc="-190" dirty="0">
              <a:latin typeface="Gill Sans MT" panose="020B0502020104020203" pitchFamily="34" charset="0"/>
            </a:endParaRPr>
          </a:p>
        </p:txBody>
      </p:sp>
      <p:sp>
        <p:nvSpPr>
          <p:cNvPr id="8" name="object 4">
            <a:extLst>
              <a:ext uri="{FF2B5EF4-FFF2-40B4-BE49-F238E27FC236}">
                <a16:creationId xmlns:a16="http://schemas.microsoft.com/office/drawing/2014/main" xmlns="" id="{C9268971-743F-4E7D-BBEB-7B90DDA9291D}"/>
              </a:ext>
            </a:extLst>
          </p:cNvPr>
          <p:cNvSpPr/>
          <p:nvPr/>
        </p:nvSpPr>
        <p:spPr>
          <a:xfrm>
            <a:off x="2290944" y="1738630"/>
            <a:ext cx="4562113" cy="3380740"/>
          </a:xfrm>
          <a:prstGeom prst="rect">
            <a:avLst/>
          </a:prstGeom>
          <a:blipFill>
            <a:blip r:embed="rId4" cstate="print"/>
            <a:stretch>
              <a:fillRect/>
            </a:stretch>
          </a:blipFill>
        </p:spPr>
        <p:txBody>
          <a:bodyPr wrap="square" lIns="0" tIns="0" rIns="0" bIns="0" rtlCol="0"/>
          <a:lstStyle/>
          <a:p>
            <a:endParaRPr/>
          </a:p>
        </p:txBody>
      </p:sp>
      <p:sp>
        <p:nvSpPr>
          <p:cNvPr id="9" name="object 2">
            <a:extLst>
              <a:ext uri="{FF2B5EF4-FFF2-40B4-BE49-F238E27FC236}">
                <a16:creationId xmlns:a16="http://schemas.microsoft.com/office/drawing/2014/main" xmlns="" id="{244CCE4E-D0C7-46E6-8616-A2766BC22371}"/>
              </a:ext>
            </a:extLst>
          </p:cNvPr>
          <p:cNvSpPr txBox="1">
            <a:spLocks/>
          </p:cNvSpPr>
          <p:nvPr/>
        </p:nvSpPr>
        <p:spPr>
          <a:xfrm>
            <a:off x="1671147" y="5356625"/>
            <a:ext cx="5871184" cy="874598"/>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lgn="l">
              <a:spcBef>
                <a:spcPts val="100"/>
              </a:spcBef>
            </a:pPr>
            <a:r>
              <a:rPr lang="en-US" sz="2800" spc="-190" dirty="0">
                <a:latin typeface="Gill Sans MT" panose="020B0502020104020203" pitchFamily="34" charset="0"/>
              </a:rPr>
              <a:t>Amy decided to wait in order to save some  more money for phone.</a:t>
            </a:r>
          </a:p>
        </p:txBody>
      </p:sp>
    </p:spTree>
    <p:extLst>
      <p:ext uri="{BB962C8B-B14F-4D97-AF65-F5344CB8AC3E}">
        <p14:creationId xmlns:p14="http://schemas.microsoft.com/office/powerpoint/2010/main" xmlns="" val="321924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305527" y="1052736"/>
            <a:ext cx="7350632" cy="4578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lnSpc>
                <a:spcPct val="150000"/>
              </a:lnSpc>
              <a:buNone/>
            </a:pPr>
            <a:r>
              <a:rPr lang="en-US" sz="2800" dirty="0">
                <a:latin typeface="Nunito Sans" charset="0"/>
              </a:rPr>
              <a:t>AGENDA</a:t>
            </a:r>
          </a:p>
          <a:p>
            <a:pPr algn="ctr">
              <a:lnSpc>
                <a:spcPct val="150000"/>
              </a:lnSpc>
              <a:buNone/>
            </a:pPr>
            <a:endParaRPr lang="en-US" sz="2400" dirty="0">
              <a:latin typeface="Nunito Sans" charset="0"/>
            </a:endParaRPr>
          </a:p>
          <a:p>
            <a:pPr algn="just">
              <a:lnSpc>
                <a:spcPct val="150000"/>
              </a:lnSpc>
            </a:pPr>
            <a:r>
              <a:rPr lang="en-US" sz="2400" dirty="0">
                <a:latin typeface="Nunito Sans" charset="0"/>
              </a:rPr>
              <a:t> 1. </a:t>
            </a:r>
            <a:r>
              <a:rPr lang="en-US" sz="2400" dirty="0" smtClean="0">
                <a:latin typeface="Nunito Sans" charset="0"/>
              </a:rPr>
              <a:t>Introduction – Decision Making</a:t>
            </a:r>
          </a:p>
          <a:p>
            <a:pPr algn="just">
              <a:lnSpc>
                <a:spcPct val="150000"/>
              </a:lnSpc>
            </a:pPr>
            <a:r>
              <a:rPr lang="en-US" altLang="en-US" sz="2400" dirty="0" smtClean="0">
                <a:latin typeface="Nunito Sans" charset="0"/>
                <a:ea typeface="ＭＳ Ｐゴシック" panose="020B0600070205080204" pitchFamily="34" charset="-128"/>
              </a:rPr>
              <a:t> 2. Understanding </a:t>
            </a:r>
            <a:r>
              <a:rPr lang="en-US" sz="2400" dirty="0" smtClean="0">
                <a:latin typeface="Nunito Sans" charset="0"/>
              </a:rPr>
              <a:t>Decision Making</a:t>
            </a:r>
            <a:endParaRPr lang="en-US" sz="2400" dirty="0">
              <a:latin typeface="Nunito Sans" charset="0"/>
            </a:endParaRPr>
          </a:p>
          <a:p>
            <a:pPr algn="just">
              <a:lnSpc>
                <a:spcPct val="150000"/>
              </a:lnSpc>
            </a:pPr>
            <a:r>
              <a:rPr lang="en-US" altLang="en-US" sz="2400" dirty="0">
                <a:latin typeface="Nunito Sans" charset="0"/>
                <a:ea typeface="ＭＳ Ｐゴシック" panose="020B0600070205080204" pitchFamily="34" charset="-128"/>
              </a:rPr>
              <a:t> 3. </a:t>
            </a:r>
            <a:r>
              <a:rPr lang="en-US" altLang="en-US" sz="2400" dirty="0" smtClean="0">
                <a:latin typeface="Nunito Sans" charset="0"/>
                <a:ea typeface="ＭＳ Ｐゴシック" panose="020B0600070205080204" pitchFamily="34" charset="-128"/>
              </a:rPr>
              <a:t>Identifying </a:t>
            </a:r>
            <a:r>
              <a:rPr lang="en-US" altLang="en-US" sz="2400" dirty="0">
                <a:latin typeface="Nunito Sans" charset="0"/>
                <a:ea typeface="ＭＳ Ｐゴシック" panose="020B0600070205080204" pitchFamily="34" charset="-128"/>
              </a:rPr>
              <a:t>the importance </a:t>
            </a:r>
            <a:r>
              <a:rPr lang="en-US" altLang="en-US" sz="2400" dirty="0" smtClean="0">
                <a:latin typeface="Nunito Sans" charset="0"/>
                <a:ea typeface="ＭＳ Ｐゴシック" panose="020B0600070205080204" pitchFamily="34" charset="-128"/>
              </a:rPr>
              <a:t>of Decision Making</a:t>
            </a:r>
            <a:endParaRPr lang="en-US" altLang="en-US" sz="2400" dirty="0">
              <a:latin typeface="Nunito Sans" charset="0"/>
              <a:ea typeface="ＭＳ Ｐゴシック" panose="020B0600070205080204" pitchFamily="34" charset="-128"/>
            </a:endParaRPr>
          </a:p>
          <a:p>
            <a:pPr algn="just">
              <a:lnSpc>
                <a:spcPct val="150000"/>
              </a:lnSpc>
            </a:pPr>
            <a:r>
              <a:rPr lang="en-US" altLang="en-US" sz="2400" dirty="0">
                <a:latin typeface="Nunito Sans" charset="0"/>
                <a:ea typeface="ＭＳ Ｐゴシック" panose="020B0600070205080204" pitchFamily="34" charset="-128"/>
              </a:rPr>
              <a:t> </a:t>
            </a:r>
          </a:p>
          <a:p>
            <a:pPr algn="just">
              <a:lnSpc>
                <a:spcPct val="150000"/>
              </a:lnSpc>
            </a:pPr>
            <a:endParaRPr lang="en-US" altLang="en-US" sz="2400" dirty="0">
              <a:latin typeface="Nunito Sans" charset="0"/>
              <a:ea typeface="ＭＳ Ｐゴシック" panose="020B0600070205080204" pitchFamily="34" charset="-128"/>
            </a:endParaRPr>
          </a:p>
          <a:p>
            <a:pPr algn="ctr">
              <a:lnSpc>
                <a:spcPct val="150000"/>
              </a:lnSpc>
              <a:buNone/>
            </a:pPr>
            <a:endParaRPr lang="en-US" sz="2400" dirty="0">
              <a:latin typeface="Nunito Sans"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pic>
        <p:nvPicPr>
          <p:cNvPr id="20482" name="Picture 2" descr="Related image">
            <a:extLst>
              <a:ext uri="{FF2B5EF4-FFF2-40B4-BE49-F238E27FC236}">
                <a16:creationId xmlns:a16="http://schemas.microsoft.com/office/drawing/2014/main" xmlns="" id="{C6D7135C-A88A-4982-9315-0A050F40D59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125281" y="41304"/>
            <a:ext cx="1947365" cy="38665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930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wipe(down)">
                                      <p:cBhvr>
                                        <p:cTn id="10" dur="500"/>
                                        <p:tgtEl>
                                          <p:spTgt spid="204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animEffect transition="in" filter="fade">
                                      <p:cBhvr>
                                        <p:cTn id="15" dur="500"/>
                                        <p:tgtEl>
                                          <p:spTgt spid="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3">
                                            <p:txEl>
                                              <p:pRg st="3" end="3"/>
                                            </p:txEl>
                                          </p:spTgt>
                                        </p:tgtEl>
                                        <p:attrNameLst>
                                          <p:attrName>style.visibility</p:attrName>
                                        </p:attrNameLst>
                                      </p:cBhvr>
                                      <p:to>
                                        <p:strVal val="visible"/>
                                      </p:to>
                                    </p:set>
                                    <p:animEffect transition="in" filter="fade">
                                      <p:cBhvr>
                                        <p:cTn id="20" dur="500"/>
                                        <p:tgtEl>
                                          <p:spTgt spid="1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3">
                                            <p:txEl>
                                              <p:pRg st="4" end="4"/>
                                            </p:txEl>
                                          </p:spTgt>
                                        </p:tgtEl>
                                        <p:attrNameLst>
                                          <p:attrName>style.visibility</p:attrName>
                                        </p:attrNameLst>
                                      </p:cBhvr>
                                      <p:to>
                                        <p:strVal val="visible"/>
                                      </p:to>
                                    </p:set>
                                    <p:animEffect transition="in" filter="fade">
                                      <p:cBhvr>
                                        <p:cTn id="25" dur="500"/>
                                        <p:tgtEl>
                                          <p:spTgt spid="12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3">
                                            <p:txEl>
                                              <p:pRg st="5" end="5"/>
                                            </p:txEl>
                                          </p:spTgt>
                                        </p:tgtEl>
                                        <p:attrNameLst>
                                          <p:attrName>style.visibility</p:attrName>
                                        </p:attrNameLst>
                                      </p:cBhvr>
                                      <p:to>
                                        <p:strVal val="visible"/>
                                      </p:to>
                                    </p:set>
                                    <p:animEffect transition="in" filter="fade">
                                      <p:cBhvr>
                                        <p:cTn id="30" dur="500"/>
                                        <p:tgtEl>
                                          <p:spTgt spid="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037F44-B579-465E-912D-7578628D7D24}"/>
              </a:ext>
            </a:extLst>
          </p:cNvPr>
          <p:cNvSpPr/>
          <p:nvPr/>
        </p:nvSpPr>
        <p:spPr>
          <a:xfrm>
            <a:off x="413538" y="364706"/>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5" name="Title 1"/>
          <p:cNvSpPr txBox="1">
            <a:spLocks/>
          </p:cNvSpPr>
          <p:nvPr/>
        </p:nvSpPr>
        <p:spPr>
          <a:xfrm>
            <a:off x="357158" y="428604"/>
            <a:ext cx="7372372" cy="857250"/>
          </a:xfrm>
          <a:prstGeom prst="rect">
            <a:avLst/>
          </a:prstGeom>
        </p:spPr>
        <p:txBody>
          <a:bodyPr>
            <a:noAutofit/>
          </a:bodyPr>
          <a:lstStyle/>
          <a:p>
            <a:pPr lvl="0">
              <a:spcBef>
                <a:spcPct val="0"/>
              </a:spcBef>
              <a:defRPr/>
            </a:pPr>
            <a:r>
              <a:rPr kumimoji="0" lang="en-US" sz="3200" b="0" i="0" u="none" strike="noStrike" kern="1200" cap="none" spc="0" normalizeH="0" baseline="0" noProof="0" dirty="0" smtClean="0">
                <a:ln>
                  <a:noFill/>
                </a:ln>
                <a:solidFill>
                  <a:schemeClr val="tx1"/>
                </a:solidFill>
                <a:effectLst/>
                <a:uLnTx/>
                <a:uFillTx/>
                <a:latin typeface="Nunito Sans" charset="0"/>
                <a:ea typeface="+mj-ea"/>
                <a:cs typeface="+mj-cs"/>
              </a:rPr>
              <a:t>Decision</a:t>
            </a:r>
            <a:r>
              <a:rPr kumimoji="0" lang="en-US" sz="3200" b="0" i="0" u="none" strike="noStrike" kern="1200" cap="none" spc="0" normalizeH="0" noProof="0" dirty="0" smtClean="0">
                <a:ln>
                  <a:noFill/>
                </a:ln>
                <a:solidFill>
                  <a:schemeClr val="tx1"/>
                </a:solidFill>
                <a:effectLst/>
                <a:uLnTx/>
                <a:uFillTx/>
                <a:latin typeface="Nunito Sans" charset="0"/>
                <a:ea typeface="+mj-ea"/>
                <a:cs typeface="+mj-cs"/>
              </a:rPr>
              <a:t> Making in </a:t>
            </a:r>
          </a:p>
          <a:p>
            <a:pPr lvl="0">
              <a:spcBef>
                <a:spcPct val="0"/>
              </a:spcBef>
              <a:defRPr/>
            </a:pPr>
            <a:r>
              <a:rPr kumimoji="0" lang="en-US" sz="3200" b="0" i="0" u="none" strike="noStrike" kern="1200" cap="none" spc="0" normalizeH="0" noProof="0" dirty="0" smtClean="0">
                <a:ln>
                  <a:noFill/>
                </a:ln>
                <a:solidFill>
                  <a:schemeClr val="tx1"/>
                </a:solidFill>
                <a:effectLst/>
                <a:uLnTx/>
                <a:uFillTx/>
                <a:latin typeface="Nunito Sans" charset="0"/>
                <a:ea typeface="+mj-ea"/>
                <a:cs typeface="+mj-cs"/>
              </a:rPr>
              <a:t>Management Process</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sp>
        <p:nvSpPr>
          <p:cNvPr id="7" name="Content Placeholder 3"/>
          <p:cNvSpPr txBox="1">
            <a:spLocks/>
          </p:cNvSpPr>
          <p:nvPr/>
        </p:nvSpPr>
        <p:spPr>
          <a:xfrm>
            <a:off x="214282" y="1714488"/>
            <a:ext cx="6534726" cy="2362199"/>
          </a:xfrm>
          <a:prstGeom prst="rect">
            <a:avLst/>
          </a:prstGeom>
        </p:spPr>
        <p:txBody>
          <a:bodyPr>
            <a:noAutofit/>
          </a:bodyPr>
          <a:lstStyle/>
          <a:p>
            <a:pPr marL="800100" lvl="1" indent="-342900" algn="just">
              <a:lnSpc>
                <a:spcPct val="150000"/>
              </a:lnSpc>
              <a:spcBef>
                <a:spcPct val="20000"/>
              </a:spcBef>
              <a:buFont typeface="Arial" panose="020B0604020202020204" pitchFamily="34" charset="0"/>
              <a:buChar char="•"/>
              <a:defRPr/>
            </a:pPr>
            <a:r>
              <a:rPr lang="en-US" sz="2400" dirty="0" smtClean="0">
                <a:latin typeface="Nunito Sans" charset="0"/>
              </a:rPr>
              <a:t>Solve </a:t>
            </a:r>
            <a:r>
              <a:rPr lang="en-US" sz="2400" dirty="0">
                <a:latin typeface="Nunito Sans" charset="0"/>
              </a:rPr>
              <a:t>problems</a:t>
            </a:r>
          </a:p>
          <a:p>
            <a:pPr marL="800100" lvl="1" indent="-342900" algn="just">
              <a:lnSpc>
                <a:spcPct val="150000"/>
              </a:lnSpc>
              <a:spcBef>
                <a:spcPct val="20000"/>
              </a:spcBef>
              <a:buFont typeface="Arial" panose="020B0604020202020204" pitchFamily="34" charset="0"/>
              <a:buChar char="•"/>
              <a:defRPr/>
            </a:pPr>
            <a:r>
              <a:rPr lang="en-US" sz="2400" dirty="0">
                <a:latin typeface="Nunito Sans" charset="0"/>
              </a:rPr>
              <a:t>Tackling the situations</a:t>
            </a:r>
          </a:p>
          <a:p>
            <a:pPr marL="800100" lvl="1" indent="-342900" algn="just">
              <a:lnSpc>
                <a:spcPct val="150000"/>
              </a:lnSpc>
              <a:spcBef>
                <a:spcPct val="20000"/>
              </a:spcBef>
              <a:buFont typeface="Arial" panose="020B0604020202020204" pitchFamily="34" charset="0"/>
              <a:buChar char="•"/>
              <a:defRPr/>
            </a:pPr>
            <a:r>
              <a:rPr lang="en-US" sz="2400" dirty="0">
                <a:latin typeface="Nunito Sans" charset="0"/>
              </a:rPr>
              <a:t>Handling crises</a:t>
            </a:r>
          </a:p>
          <a:p>
            <a:pPr marL="800100" lvl="1" indent="-342900" algn="just">
              <a:lnSpc>
                <a:spcPct val="150000"/>
              </a:lnSpc>
              <a:spcBef>
                <a:spcPct val="20000"/>
              </a:spcBef>
              <a:buFont typeface="Arial" panose="020B0604020202020204" pitchFamily="34" charset="0"/>
              <a:buChar char="•"/>
              <a:defRPr/>
            </a:pPr>
            <a:r>
              <a:rPr lang="en-US" sz="2400" dirty="0">
                <a:latin typeface="Nunito Sans" charset="0"/>
              </a:rPr>
              <a:t>Resolving conflicts </a:t>
            </a:r>
          </a:p>
        </p:txBody>
      </p:sp>
      <p:pic>
        <p:nvPicPr>
          <p:cNvPr id="9" name="Picture 4" descr="Image result for which to choose">
            <a:extLst>
              <a:ext uri="{FF2B5EF4-FFF2-40B4-BE49-F238E27FC236}">
                <a16:creationId xmlns:a16="http://schemas.microsoft.com/office/drawing/2014/main" xmlns="" id="{22120222-9306-428C-92CE-044C82DF28B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372351" y="1"/>
            <a:ext cx="1771649" cy="2243375"/>
          </a:xfrm>
          <a:prstGeom prst="rect">
            <a:avLst/>
          </a:prstGeom>
          <a:noFill/>
          <a:extLst>
            <a:ext uri="{909E8E84-426E-40DD-AFC4-6F175D3DCCD1}">
              <a14:hiddenFill xmlns:a14="http://schemas.microsoft.com/office/drawing/2010/main" xmlns="">
                <a:solidFill>
                  <a:srgbClr val="FFFFFF"/>
                </a:solidFill>
              </a14:hiddenFill>
            </a:ext>
          </a:extLst>
        </p:spPr>
      </p:pic>
      <p:pic>
        <p:nvPicPr>
          <p:cNvPr id="7170" name="Picture 2" descr="Image result for Solve problems">
            <a:extLst>
              <a:ext uri="{FF2B5EF4-FFF2-40B4-BE49-F238E27FC236}">
                <a16:creationId xmlns:a16="http://schemas.microsoft.com/office/drawing/2014/main" xmlns="" id="{7D70CCE7-05E3-42B7-A32A-34AE11130F9F}"/>
              </a:ext>
            </a:extLst>
          </p:cNvPr>
          <p:cNvPicPr>
            <a:picLocks noChangeAspect="1" noChangeArrowheads="1"/>
          </p:cNvPicPr>
          <p:nvPr/>
        </p:nvPicPr>
        <p:blipFill rotWithShape="1">
          <a:blip r:embed="rId5">
            <a:extLst>
              <a:ext uri="{28A0092B-C50C-407E-A947-70E740481C1C}">
                <a14:useLocalDpi xmlns:a14="http://schemas.microsoft.com/office/drawing/2010/main" xmlns="" val="0"/>
              </a:ext>
            </a:extLst>
          </a:blip>
          <a:srcRect l="12624" t="25327" r="4618"/>
          <a:stretch/>
        </p:blipFill>
        <p:spPr bwMode="auto">
          <a:xfrm>
            <a:off x="2928926" y="4500570"/>
            <a:ext cx="3337421" cy="21170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4284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down)">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childTnLst>
                                </p:cTn>
                              </p:par>
                              <p:par>
                                <p:cTn id="14" presetID="16" presetClass="entr" presetSubtype="21" fill="hold" nodeType="with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barn(inVertical)">
                                      <p:cBhvr>
                                        <p:cTn id="16" dur="500"/>
                                        <p:tgtEl>
                                          <p:spTgt spid="717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57158" y="428604"/>
            <a:ext cx="7372372" cy="500066"/>
          </a:xfrm>
          <a:prstGeom prst="rect">
            <a:avLst/>
          </a:prstGeom>
        </p:spPr>
        <p:txBody>
          <a:bodyPr>
            <a:noAutofit/>
          </a:bodyPr>
          <a:lstStyle/>
          <a:p>
            <a:pPr lvl="0">
              <a:spcBef>
                <a:spcPct val="0"/>
              </a:spcBef>
              <a:defRPr/>
            </a:pPr>
            <a:r>
              <a:rPr kumimoji="0" lang="en-US" sz="3200" b="0" i="0" u="none" strike="noStrike" kern="1200" cap="none" spc="0" normalizeH="0" baseline="0" noProof="0" dirty="0" smtClean="0">
                <a:ln>
                  <a:noFill/>
                </a:ln>
                <a:solidFill>
                  <a:schemeClr val="tx1"/>
                </a:solidFill>
                <a:effectLst/>
                <a:uLnTx/>
                <a:uFillTx/>
                <a:latin typeface="Nunito Sans" charset="0"/>
                <a:ea typeface="+mj-ea"/>
                <a:cs typeface="+mj-cs"/>
              </a:rPr>
              <a:t>Activity</a:t>
            </a:r>
            <a:endParaRPr kumimoji="0" lang="en-IN" sz="3200" b="0" i="0" u="none" strike="noStrike" kern="1200" cap="none" spc="0" normalizeH="0" baseline="0" noProof="0" dirty="0">
              <a:ln>
                <a:noFill/>
              </a:ln>
              <a:solidFill>
                <a:schemeClr val="tx1"/>
              </a:solidFill>
              <a:effectLst/>
              <a:uLnTx/>
              <a:uFillTx/>
              <a:latin typeface="Nunito Sans" charset="0"/>
              <a:ea typeface="+mj-ea"/>
              <a:cs typeface="+mj-cs"/>
            </a:endParaRPr>
          </a:p>
        </p:txBody>
      </p:sp>
      <p:sp>
        <p:nvSpPr>
          <p:cNvPr id="14" name="TextBox 13"/>
          <p:cNvSpPr txBox="1"/>
          <p:nvPr/>
        </p:nvSpPr>
        <p:spPr>
          <a:xfrm>
            <a:off x="1643042" y="1643050"/>
            <a:ext cx="2428892" cy="369332"/>
          </a:xfrm>
          <a:prstGeom prst="rect">
            <a:avLst/>
          </a:prstGeom>
          <a:noFill/>
        </p:spPr>
        <p:txBody>
          <a:bodyPr wrap="square" rtlCol="0">
            <a:spAutoFit/>
          </a:bodyPr>
          <a:lstStyle/>
          <a:p>
            <a:endParaRPr lang="en-US" dirty="0"/>
          </a:p>
        </p:txBody>
      </p:sp>
      <p:sp>
        <p:nvSpPr>
          <p:cNvPr id="15" name="Rectangle 14">
            <a:extLst>
              <a:ext uri="{FF2B5EF4-FFF2-40B4-BE49-F238E27FC236}">
                <a16:creationId xmlns="" xmlns:a16="http://schemas.microsoft.com/office/drawing/2014/main" id="{82037F44-B579-465E-912D-7578628D7D24}"/>
              </a:ext>
            </a:extLst>
          </p:cNvPr>
          <p:cNvSpPr/>
          <p:nvPr/>
        </p:nvSpPr>
        <p:spPr>
          <a:xfrm>
            <a:off x="500034" y="92867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10313866"/>
            <a:ext cx="1495044" cy="430628"/>
          </a:xfrm>
          <a:prstGeom prst="rect">
            <a:avLst/>
          </a:prstGeom>
        </p:spPr>
      </p:pic>
      <p:sp>
        <p:nvSpPr>
          <p:cNvPr id="17" name="Rectangle 1"/>
          <p:cNvSpPr>
            <a:spLocks noChangeArrowheads="1"/>
          </p:cNvSpPr>
          <p:nvPr/>
        </p:nvSpPr>
        <p:spPr bwMode="auto">
          <a:xfrm>
            <a:off x="408916" y="1500174"/>
            <a:ext cx="8667757" cy="452431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212529"/>
                </a:solidFill>
                <a:effectLst/>
                <a:latin typeface="Nunito Sans"/>
                <a:ea typeface="Times New Roman" pitchFamily="18" charset="0"/>
                <a:cs typeface="Segoe UI" pitchFamily="34" charset="0"/>
              </a:rPr>
              <a:t>Describe the most difficult decision that you had to</a:t>
            </a:r>
          </a:p>
          <a:p>
            <a:pPr marL="0" marR="0" lvl="0" indent="0" algn="l" defTabSz="914400" rtl="0" eaLnBrk="1" fontAlgn="base" latinLnBrk="0" hangingPunct="1">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rgbClr val="212529"/>
                </a:solidFill>
                <a:effectLst/>
                <a:latin typeface="Nunito Sans"/>
                <a:ea typeface="Times New Roman" pitchFamily="18" charset="0"/>
                <a:cs typeface="Segoe UI" pitchFamily="34" charset="0"/>
              </a:rPr>
              <a:t> make and why was it so difficult.</a:t>
            </a:r>
          </a:p>
          <a:p>
            <a:pPr marL="0" marR="0" lvl="0" indent="0" algn="l" defTabSz="914400" rtl="0" eaLnBrk="1" fontAlgn="base" latinLnBrk="0" hangingPunct="1">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tx1"/>
              </a:solidFill>
              <a:effectLst/>
              <a:latin typeface="Nunito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212529"/>
                </a:solidFill>
                <a:effectLst/>
                <a:latin typeface="Nunito Sans"/>
                <a:ea typeface="Times New Roman" pitchFamily="18" charset="0"/>
                <a:cs typeface="Segoe UI" pitchFamily="34" charset="0"/>
              </a:rPr>
              <a:t>Provide a situation when a decision you made affected others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2400" b="0" i="0" u="none" strike="noStrike" cap="none" normalizeH="0" baseline="0" dirty="0" smtClean="0">
              <a:ln>
                <a:noFill/>
              </a:ln>
              <a:solidFill>
                <a:schemeClr val="tx1"/>
              </a:solidFill>
              <a:effectLst/>
              <a:latin typeface="Nunito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212529"/>
                </a:solidFill>
                <a:effectLst/>
                <a:latin typeface="Nunito Sans"/>
                <a:ea typeface="Times New Roman" pitchFamily="18" charset="0"/>
                <a:cs typeface="Segoe UI" pitchFamily="34" charset="0"/>
              </a:rPr>
              <a:t>How do you come to conclusions?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2400" b="0" i="0" u="none" strike="noStrike" cap="none" normalizeH="0" baseline="0" dirty="0" smtClean="0">
              <a:ln>
                <a:noFill/>
              </a:ln>
              <a:solidFill>
                <a:schemeClr val="tx1"/>
              </a:solidFill>
              <a:effectLst/>
              <a:latin typeface="Nunito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212529"/>
                </a:solidFill>
                <a:effectLst/>
                <a:latin typeface="Nunito Sans"/>
                <a:ea typeface="Times New Roman" pitchFamily="18" charset="0"/>
                <a:cs typeface="Segoe UI" pitchFamily="34" charset="0"/>
              </a:rPr>
              <a:t>Provide an example of a bad decision that you made</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rgbClr val="212529"/>
                </a:solidFill>
                <a:effectLst/>
                <a:latin typeface="Nunito Sans"/>
                <a:ea typeface="Times New Roman" pitchFamily="18" charset="0"/>
                <a:cs typeface="Segoe UI" pitchFamily="34" charset="0"/>
              </a:rPr>
              <a:t> and explain what made it a poor decision.</a:t>
            </a: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tx1"/>
              </a:solidFill>
              <a:effectLst/>
              <a:latin typeface="Nunito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rgbClr val="212529"/>
                </a:solidFill>
                <a:effectLst/>
                <a:latin typeface="Nunito Sans"/>
                <a:ea typeface="Times New Roman" pitchFamily="18" charset="0"/>
                <a:cs typeface="Segoe UI" pitchFamily="34" charset="0"/>
              </a:rPr>
              <a:t>Do you find making decisions difficult?</a:t>
            </a:r>
            <a:endParaRPr kumimoji="0" lang="en-US" sz="2400" b="0" i="0" u="none" strike="noStrike" cap="none" normalizeH="0" baseline="0" dirty="0" smtClean="0">
              <a:ln>
                <a:noFill/>
              </a:ln>
              <a:solidFill>
                <a:schemeClr val="tx1"/>
              </a:solidFill>
              <a:effectLst/>
              <a:latin typeface="Nunito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solidFill>
                <a:schemeClr val="tx1"/>
              </a:solidFill>
              <a:effectLst/>
              <a:latin typeface="Nunito Sans"/>
              <a:cs typeface="Arial" pitchFamily="34" charset="0"/>
            </a:endParaRPr>
          </a:p>
        </p:txBody>
      </p:sp>
    </p:spTree>
    <p:extLst>
      <p:ext uri="{BB962C8B-B14F-4D97-AF65-F5344CB8AC3E}">
        <p14:creationId xmlns="" xmlns:p14="http://schemas.microsoft.com/office/powerpoint/2010/main" val="334284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cstate="print">
            <a:extLst>
              <a:ext uri="{28A0092B-C50C-407E-A947-70E740481C1C}">
                <a14:useLocalDpi xmlns="" xmlns:a14="http://schemas.microsoft.com/office/drawing/2010/main" val="0"/>
              </a:ext>
            </a:extLst>
          </a:blip>
          <a:srcRect l="1110" b="849"/>
          <a:stretch>
            <a:fillRect/>
          </a:stretch>
        </p:blipFill>
        <p:spPr>
          <a:xfrm rot="355158">
            <a:off x="-160913" y="3101269"/>
            <a:ext cx="3164847"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3"/>
            <a:ext cx="9144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1241366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9" name="object 5">
            <a:extLst>
              <a:ext uri="{FF2B5EF4-FFF2-40B4-BE49-F238E27FC236}">
                <a16:creationId xmlns:a16="http://schemas.microsoft.com/office/drawing/2014/main" xmlns="" id="{5D19C2D5-A336-4D77-8CD5-BC99419FB4C1}"/>
              </a:ext>
            </a:extLst>
          </p:cNvPr>
          <p:cNvSpPr/>
          <p:nvPr/>
        </p:nvSpPr>
        <p:spPr>
          <a:xfrm>
            <a:off x="486761" y="1451157"/>
            <a:ext cx="3857625" cy="5214620"/>
          </a:xfrm>
          <a:prstGeom prst="rect">
            <a:avLst/>
          </a:prstGeom>
          <a:blipFill>
            <a:blip r:embed="rId4" cstate="print"/>
            <a:stretch>
              <a:fillRect/>
            </a:stretch>
          </a:blipFill>
        </p:spPr>
        <p:txBody>
          <a:bodyPr wrap="square" lIns="0" tIns="0" rIns="0" bIns="0" rtlCol="0"/>
          <a:lstStyle/>
          <a:p>
            <a:r>
              <a:rPr lang="en-US" dirty="0"/>
              <a:t> </a:t>
            </a:r>
            <a:endParaRPr dirty="0"/>
          </a:p>
        </p:txBody>
      </p:sp>
      <p:sp>
        <p:nvSpPr>
          <p:cNvPr id="13" name="object 6">
            <a:extLst>
              <a:ext uri="{FF2B5EF4-FFF2-40B4-BE49-F238E27FC236}">
                <a16:creationId xmlns:a16="http://schemas.microsoft.com/office/drawing/2014/main" xmlns="" id="{2F4F3A06-1ADA-4D02-828F-B62E5D52A79F}"/>
              </a:ext>
            </a:extLst>
          </p:cNvPr>
          <p:cNvSpPr/>
          <p:nvPr/>
        </p:nvSpPr>
        <p:spPr>
          <a:xfrm>
            <a:off x="6971314" y="1857376"/>
            <a:ext cx="1685925" cy="3143249"/>
          </a:xfrm>
          <a:prstGeom prst="rect">
            <a:avLst/>
          </a:prstGeom>
          <a:blipFill>
            <a:blip r:embed="rId5" cstate="print"/>
            <a:stretch>
              <a:fillRect/>
            </a:stretch>
          </a:blipFill>
        </p:spPr>
        <p:txBody>
          <a:bodyPr wrap="square" lIns="0" tIns="0" rIns="0" bIns="0" rtlCol="0"/>
          <a:lstStyle/>
          <a:p>
            <a:endParaRPr dirty="0"/>
          </a:p>
        </p:txBody>
      </p:sp>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2415574" y="534446"/>
            <a:ext cx="444627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225" dirty="0">
                <a:latin typeface="Gill Sans MT" panose="020B0502020104020203" pitchFamily="34" charset="0"/>
              </a:rPr>
              <a:t>Decision</a:t>
            </a:r>
            <a:r>
              <a:rPr lang="en-IN" sz="4000" spc="-380" dirty="0">
                <a:latin typeface="Gill Sans MT" panose="020B0502020104020203" pitchFamily="34" charset="0"/>
              </a:rPr>
              <a:t> </a:t>
            </a:r>
            <a:r>
              <a:rPr lang="en-IN" sz="4000" spc="-190" dirty="0">
                <a:latin typeface="Gill Sans MT" panose="020B0502020104020203" pitchFamily="34" charset="0"/>
              </a:rPr>
              <a:t>Making.......????</a:t>
            </a:r>
          </a:p>
        </p:txBody>
      </p:sp>
    </p:spTree>
    <p:extLst>
      <p:ext uri="{BB962C8B-B14F-4D97-AF65-F5344CB8AC3E}">
        <p14:creationId xmlns:p14="http://schemas.microsoft.com/office/powerpoint/2010/main" xmlns="" val="15696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2415574" y="534446"/>
            <a:ext cx="444627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Some decisions are easy like…</a:t>
            </a:r>
          </a:p>
        </p:txBody>
      </p:sp>
      <p:sp>
        <p:nvSpPr>
          <p:cNvPr id="11" name="object 4">
            <a:extLst>
              <a:ext uri="{FF2B5EF4-FFF2-40B4-BE49-F238E27FC236}">
                <a16:creationId xmlns:a16="http://schemas.microsoft.com/office/drawing/2014/main" xmlns="" id="{204CB3DC-94DB-4157-9C63-D7EBE31F6A00}"/>
              </a:ext>
            </a:extLst>
          </p:cNvPr>
          <p:cNvSpPr/>
          <p:nvPr/>
        </p:nvSpPr>
        <p:spPr>
          <a:xfrm>
            <a:off x="1718820" y="1464311"/>
            <a:ext cx="5839778" cy="3929379"/>
          </a:xfrm>
          <a:prstGeom prst="rect">
            <a:avLst/>
          </a:prstGeom>
          <a:blipFill>
            <a:blip r:embed="rId4" cstate="print"/>
            <a:stretch>
              <a:fillRect/>
            </a:stretch>
          </a:blipFill>
        </p:spPr>
        <p:txBody>
          <a:bodyPr wrap="square" lIns="0" tIns="0" rIns="0" bIns="0" rtlCol="0"/>
          <a:lstStyle/>
          <a:p>
            <a:endParaRPr/>
          </a:p>
        </p:txBody>
      </p:sp>
      <p:sp>
        <p:nvSpPr>
          <p:cNvPr id="15" name="object 2">
            <a:extLst>
              <a:ext uri="{FF2B5EF4-FFF2-40B4-BE49-F238E27FC236}">
                <a16:creationId xmlns:a16="http://schemas.microsoft.com/office/drawing/2014/main" xmlns="" id="{EFED624C-C6D6-4CA6-94BA-4FEACEF8C5EE}"/>
              </a:ext>
            </a:extLst>
          </p:cNvPr>
          <p:cNvSpPr txBox="1">
            <a:spLocks/>
          </p:cNvSpPr>
          <p:nvPr/>
        </p:nvSpPr>
        <p:spPr>
          <a:xfrm>
            <a:off x="2417325" y="5685986"/>
            <a:ext cx="444627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What to eat for breakfast?</a:t>
            </a:r>
          </a:p>
        </p:txBody>
      </p:sp>
    </p:spTree>
    <p:extLst>
      <p:ext uri="{BB962C8B-B14F-4D97-AF65-F5344CB8AC3E}">
        <p14:creationId xmlns:p14="http://schemas.microsoft.com/office/powerpoint/2010/main" xmlns="" val="348105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2415574" y="534446"/>
            <a:ext cx="444627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Some decisions are easy like…</a:t>
            </a:r>
          </a:p>
        </p:txBody>
      </p:sp>
      <p:sp>
        <p:nvSpPr>
          <p:cNvPr id="15" name="object 2">
            <a:extLst>
              <a:ext uri="{FF2B5EF4-FFF2-40B4-BE49-F238E27FC236}">
                <a16:creationId xmlns:a16="http://schemas.microsoft.com/office/drawing/2014/main" xmlns="" id="{EFED624C-C6D6-4CA6-94BA-4FEACEF8C5EE}"/>
              </a:ext>
            </a:extLst>
          </p:cNvPr>
          <p:cNvSpPr txBox="1">
            <a:spLocks/>
          </p:cNvSpPr>
          <p:nvPr/>
        </p:nvSpPr>
        <p:spPr>
          <a:xfrm>
            <a:off x="2417325" y="5685986"/>
            <a:ext cx="444627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What to wear?</a:t>
            </a:r>
          </a:p>
        </p:txBody>
      </p:sp>
      <p:sp>
        <p:nvSpPr>
          <p:cNvPr id="9" name="object 3">
            <a:extLst>
              <a:ext uri="{FF2B5EF4-FFF2-40B4-BE49-F238E27FC236}">
                <a16:creationId xmlns:a16="http://schemas.microsoft.com/office/drawing/2014/main" xmlns="" id="{D6A9191E-B87C-4C08-9F8F-FFE7EAAE5992}"/>
              </a:ext>
            </a:extLst>
          </p:cNvPr>
          <p:cNvSpPr/>
          <p:nvPr/>
        </p:nvSpPr>
        <p:spPr>
          <a:xfrm>
            <a:off x="1531177" y="1158158"/>
            <a:ext cx="6215063" cy="444592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25796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2111821" y="638560"/>
            <a:ext cx="5057279"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Some decisions are difficult like…</a:t>
            </a:r>
          </a:p>
        </p:txBody>
      </p:sp>
      <p:sp>
        <p:nvSpPr>
          <p:cNvPr id="15" name="object 2">
            <a:extLst>
              <a:ext uri="{FF2B5EF4-FFF2-40B4-BE49-F238E27FC236}">
                <a16:creationId xmlns:a16="http://schemas.microsoft.com/office/drawing/2014/main" xmlns="" id="{EFED624C-C6D6-4CA6-94BA-4FEACEF8C5EE}"/>
              </a:ext>
            </a:extLst>
          </p:cNvPr>
          <p:cNvSpPr txBox="1">
            <a:spLocks/>
          </p:cNvSpPr>
          <p:nvPr/>
        </p:nvSpPr>
        <p:spPr>
          <a:xfrm>
            <a:off x="2417325" y="5685986"/>
            <a:ext cx="4446270"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Which major to choose?</a:t>
            </a:r>
          </a:p>
        </p:txBody>
      </p:sp>
      <p:sp>
        <p:nvSpPr>
          <p:cNvPr id="11" name="object 4">
            <a:extLst>
              <a:ext uri="{FF2B5EF4-FFF2-40B4-BE49-F238E27FC236}">
                <a16:creationId xmlns:a16="http://schemas.microsoft.com/office/drawing/2014/main" xmlns="" id="{0A0BABF8-0E1B-46B7-8375-B74D08DDAE5C}"/>
              </a:ext>
            </a:extLst>
          </p:cNvPr>
          <p:cNvSpPr/>
          <p:nvPr/>
        </p:nvSpPr>
        <p:spPr>
          <a:xfrm>
            <a:off x="1150158" y="1535147"/>
            <a:ext cx="6322695" cy="378770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8958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413538" y="476673"/>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
        <p:nvSpPr>
          <p:cNvPr id="14" name="object 2">
            <a:extLst>
              <a:ext uri="{FF2B5EF4-FFF2-40B4-BE49-F238E27FC236}">
                <a16:creationId xmlns:a16="http://schemas.microsoft.com/office/drawing/2014/main" xmlns="" id="{D31A0364-6E24-4910-833B-6F8F35331042}"/>
              </a:ext>
            </a:extLst>
          </p:cNvPr>
          <p:cNvSpPr txBox="1">
            <a:spLocks/>
          </p:cNvSpPr>
          <p:nvPr/>
        </p:nvSpPr>
        <p:spPr>
          <a:xfrm>
            <a:off x="2111821" y="638560"/>
            <a:ext cx="5057279" cy="124393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Some decisions are difficult like…</a:t>
            </a:r>
          </a:p>
        </p:txBody>
      </p:sp>
      <p:sp>
        <p:nvSpPr>
          <p:cNvPr id="15" name="object 2">
            <a:extLst>
              <a:ext uri="{FF2B5EF4-FFF2-40B4-BE49-F238E27FC236}">
                <a16:creationId xmlns:a16="http://schemas.microsoft.com/office/drawing/2014/main" xmlns="" id="{EFED624C-C6D6-4CA6-94BA-4FEACEF8C5EE}"/>
              </a:ext>
            </a:extLst>
          </p:cNvPr>
          <p:cNvSpPr txBox="1">
            <a:spLocks/>
          </p:cNvSpPr>
          <p:nvPr/>
        </p:nvSpPr>
        <p:spPr>
          <a:xfrm>
            <a:off x="2417325" y="5685986"/>
            <a:ext cx="4446270" cy="628377"/>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0"/>
              </a:spcBef>
            </a:pPr>
            <a:r>
              <a:rPr lang="en-IN" sz="4000" spc="-190" dirty="0">
                <a:latin typeface="Gill Sans MT" panose="020B0502020104020203" pitchFamily="34" charset="0"/>
              </a:rPr>
              <a:t> Choosing Friends</a:t>
            </a:r>
          </a:p>
        </p:txBody>
      </p:sp>
      <p:pic>
        <p:nvPicPr>
          <p:cNvPr id="1026" name="Picture 2" descr="Image result for choosing friends">
            <a:extLst>
              <a:ext uri="{FF2B5EF4-FFF2-40B4-BE49-F238E27FC236}">
                <a16:creationId xmlns:a16="http://schemas.microsoft.com/office/drawing/2014/main" xmlns="" id="{82AA1866-7C3B-4A53-A2A1-2717ED03BC26}"/>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28860" y="2214554"/>
            <a:ext cx="4385421" cy="3438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0356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2235</Words>
  <Application>Microsoft Office PowerPoint</Application>
  <PresentationFormat>On-screen Show (4:3)</PresentationFormat>
  <Paragraphs>325</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THANGAVEL RAJ</dc:creator>
  <cp:lastModifiedBy>THANGAVEL RAJ</cp:lastModifiedBy>
  <cp:revision>274</cp:revision>
  <dcterms:created xsi:type="dcterms:W3CDTF">2020-01-03T06:00:13Z</dcterms:created>
  <dcterms:modified xsi:type="dcterms:W3CDTF">2020-01-09T03:49:16Z</dcterms:modified>
</cp:coreProperties>
</file>