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317" r:id="rId4"/>
    <p:sldId id="309" r:id="rId5"/>
    <p:sldId id="330" r:id="rId6"/>
    <p:sldId id="331" r:id="rId7"/>
    <p:sldId id="320" r:id="rId8"/>
    <p:sldId id="318" r:id="rId9"/>
    <p:sldId id="321" r:id="rId10"/>
    <p:sldId id="310" r:id="rId11"/>
    <p:sldId id="311" r:id="rId12"/>
    <p:sldId id="322" r:id="rId13"/>
    <p:sldId id="312" r:id="rId14"/>
    <p:sldId id="323" r:id="rId15"/>
    <p:sldId id="313" r:id="rId16"/>
    <p:sldId id="324" r:id="rId17"/>
    <p:sldId id="314" r:id="rId18"/>
    <p:sldId id="325" r:id="rId19"/>
    <p:sldId id="315" r:id="rId20"/>
    <p:sldId id="326" r:id="rId21"/>
    <p:sldId id="327" r:id="rId22"/>
    <p:sldId id="328" r:id="rId23"/>
    <p:sldId id="303" r:id="rId24"/>
    <p:sldId id="304" r:id="rId25"/>
    <p:sldId id="305" r:id="rId26"/>
    <p:sldId id="306" r:id="rId27"/>
    <p:sldId id="307" r:id="rId28"/>
    <p:sldId id="332" r:id="rId29"/>
    <p:sldId id="29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9849" autoAdjust="0"/>
  </p:normalViewPr>
  <p:slideViewPr>
    <p:cSldViewPr>
      <p:cViewPr varScale="1">
        <p:scale>
          <a:sx n="50" d="100"/>
          <a:sy n="50" d="100"/>
        </p:scale>
        <p:origin x="-1872" y="-84"/>
      </p:cViewPr>
      <p:guideLst>
        <p:guide orient="horz" pos="2160"/>
        <p:guide pos="2880"/>
      </p:guideLst>
    </p:cSldViewPr>
  </p:slideViewPr>
  <p:notesTextViewPr>
    <p:cViewPr>
      <p:scale>
        <a:sx n="100" d="100"/>
        <a:sy n="100" d="100"/>
      </p:scale>
      <p:origin x="0" y="33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5B826-A299-4F93-945C-0FAE87674886}" type="doc">
      <dgm:prSet loTypeId="urn:microsoft.com/office/officeart/2005/8/layout/orgChart1" loCatId="hierarchy" qsTypeId="urn:microsoft.com/office/officeart/2005/8/quickstyle/3d2" qsCatId="3D" csTypeId="urn:microsoft.com/office/officeart/2005/8/colors/accent0_1" csCatId="mainScheme" phldr="1"/>
      <dgm:spPr/>
      <dgm:t>
        <a:bodyPr/>
        <a:lstStyle/>
        <a:p>
          <a:endParaRPr lang="en-IN"/>
        </a:p>
      </dgm:t>
    </dgm:pt>
    <dgm:pt modelId="{617518C5-9C3C-4D86-8394-868E753D7AE3}">
      <dgm:prSet phldrT="[Text]" custT="1"/>
      <dgm:spPr/>
      <dgm:t>
        <a:bodyPr/>
        <a:lstStyle/>
        <a:p>
          <a:r>
            <a:rPr lang="en-US" sz="2400" b="1" dirty="0">
              <a:latin typeface="Gill Sans MT" panose="020B0502020104020203" pitchFamily="34" charset="0"/>
            </a:rPr>
            <a:t>Decision Making Conditions</a:t>
          </a:r>
          <a:endParaRPr lang="en-IN" sz="2400" b="1" dirty="0">
            <a:latin typeface="Gill Sans MT" panose="020B0502020104020203" pitchFamily="34" charset="0"/>
          </a:endParaRPr>
        </a:p>
      </dgm:t>
    </dgm:pt>
    <dgm:pt modelId="{E146E57B-7B72-4205-8983-0BB988BAD29C}" type="parTrans" cxnId="{11FBA77B-F45F-46A8-BA58-D0E41C13BFC2}">
      <dgm:prSet/>
      <dgm:spPr/>
      <dgm:t>
        <a:bodyPr/>
        <a:lstStyle/>
        <a:p>
          <a:endParaRPr lang="en-IN"/>
        </a:p>
      </dgm:t>
    </dgm:pt>
    <dgm:pt modelId="{D1D11831-BF1B-476D-A54C-CA1361156A36}" type="sibTrans" cxnId="{11FBA77B-F45F-46A8-BA58-D0E41C13BFC2}">
      <dgm:prSet/>
      <dgm:spPr/>
      <dgm:t>
        <a:bodyPr/>
        <a:lstStyle/>
        <a:p>
          <a:endParaRPr lang="en-IN"/>
        </a:p>
      </dgm:t>
    </dgm:pt>
    <dgm:pt modelId="{C5BAFE41-CDC1-469E-A8F4-199028E0EF4D}">
      <dgm:prSet phldrT="[Text]" custT="1"/>
      <dgm:spPr/>
      <dgm:t>
        <a:bodyPr/>
        <a:lstStyle/>
        <a:p>
          <a:pPr>
            <a:buFont typeface="Arial" panose="020B0604020202020204" pitchFamily="34" charset="0"/>
            <a:buChar char="•"/>
          </a:pPr>
          <a:r>
            <a:rPr lang="en-US" sz="2400" dirty="0">
              <a:latin typeface="Gill Sans MT" panose="020B0502020104020203" pitchFamily="34" charset="0"/>
            </a:rPr>
            <a:t>Decision Making Under Certainty</a:t>
          </a:r>
          <a:endParaRPr lang="en-IN" sz="2400" dirty="0"/>
        </a:p>
      </dgm:t>
    </dgm:pt>
    <dgm:pt modelId="{B00026CB-EB9E-411D-B1CB-7ABE2784C4C5}" type="parTrans" cxnId="{56D3235A-CE32-427A-BCDD-06DF748A13A6}">
      <dgm:prSet/>
      <dgm:spPr/>
      <dgm:t>
        <a:bodyPr/>
        <a:lstStyle/>
        <a:p>
          <a:endParaRPr lang="en-IN"/>
        </a:p>
      </dgm:t>
    </dgm:pt>
    <dgm:pt modelId="{1733D5B8-F1E6-4186-8F0C-F5E2ED461D5F}" type="sibTrans" cxnId="{56D3235A-CE32-427A-BCDD-06DF748A13A6}">
      <dgm:prSet/>
      <dgm:spPr/>
      <dgm:t>
        <a:bodyPr/>
        <a:lstStyle/>
        <a:p>
          <a:endParaRPr lang="en-IN"/>
        </a:p>
      </dgm:t>
    </dgm:pt>
    <dgm:pt modelId="{55EF6A04-9547-4334-A84B-850E52DA9158}">
      <dgm:prSet phldrT="[Text]" custT="1"/>
      <dgm:spPr/>
      <dgm:t>
        <a:bodyPr/>
        <a:lstStyle/>
        <a:p>
          <a:pPr>
            <a:buFont typeface="Arial" panose="020B0604020202020204" pitchFamily="34" charset="0"/>
            <a:buChar char="•"/>
          </a:pPr>
          <a:r>
            <a:rPr lang="en-US" sz="2400" dirty="0">
              <a:latin typeface="Gill Sans MT" panose="020B0502020104020203" pitchFamily="34" charset="0"/>
            </a:rPr>
            <a:t>Decision Making Under Risk</a:t>
          </a:r>
          <a:endParaRPr lang="en-IN" sz="2400" dirty="0"/>
        </a:p>
      </dgm:t>
    </dgm:pt>
    <dgm:pt modelId="{D9D5C952-18B7-4A49-B1F3-10355E16526D}" type="parTrans" cxnId="{94AC8956-3A30-4641-852B-AFEC2536250E}">
      <dgm:prSet/>
      <dgm:spPr/>
      <dgm:t>
        <a:bodyPr/>
        <a:lstStyle/>
        <a:p>
          <a:endParaRPr lang="en-IN"/>
        </a:p>
      </dgm:t>
    </dgm:pt>
    <dgm:pt modelId="{F5AE9DFE-D086-4EDF-9C18-C1225E2D68E5}" type="sibTrans" cxnId="{94AC8956-3A30-4641-852B-AFEC2536250E}">
      <dgm:prSet/>
      <dgm:spPr/>
      <dgm:t>
        <a:bodyPr/>
        <a:lstStyle/>
        <a:p>
          <a:endParaRPr lang="en-IN"/>
        </a:p>
      </dgm:t>
    </dgm:pt>
    <dgm:pt modelId="{3AAD72BE-05C7-4AA8-A685-40892D6CC198}">
      <dgm:prSet phldrT="[Text]" custT="1"/>
      <dgm:spPr/>
      <dgm:t>
        <a:bodyPr/>
        <a:lstStyle/>
        <a:p>
          <a:pPr>
            <a:buFont typeface="Arial" panose="020B0604020202020204" pitchFamily="34" charset="0"/>
            <a:buChar char="•"/>
          </a:pPr>
          <a:r>
            <a:rPr lang="en-US" sz="2400" dirty="0">
              <a:latin typeface="Gill Sans MT" panose="020B0502020104020203" pitchFamily="34" charset="0"/>
            </a:rPr>
            <a:t>Decision Making Under Uncertainty</a:t>
          </a:r>
          <a:endParaRPr lang="en-IN" sz="2400" dirty="0"/>
        </a:p>
      </dgm:t>
    </dgm:pt>
    <dgm:pt modelId="{2D8C5196-5D31-4F8A-97AF-7EBAFD6551F9}" type="parTrans" cxnId="{44964948-BF49-458C-830E-C8BDBEEE6C41}">
      <dgm:prSet/>
      <dgm:spPr/>
      <dgm:t>
        <a:bodyPr/>
        <a:lstStyle/>
        <a:p>
          <a:endParaRPr lang="en-IN"/>
        </a:p>
      </dgm:t>
    </dgm:pt>
    <dgm:pt modelId="{E6FD5A31-92F1-44D4-A16B-E2FF648DFB7B}" type="sibTrans" cxnId="{44964948-BF49-458C-830E-C8BDBEEE6C41}">
      <dgm:prSet/>
      <dgm:spPr/>
      <dgm:t>
        <a:bodyPr/>
        <a:lstStyle/>
        <a:p>
          <a:endParaRPr lang="en-IN"/>
        </a:p>
      </dgm:t>
    </dgm:pt>
    <dgm:pt modelId="{525AEA90-2214-4310-893E-A5E8CE936BE9}" type="pres">
      <dgm:prSet presAssocID="{2625B826-A299-4F93-945C-0FAE87674886}" presName="hierChild1" presStyleCnt="0">
        <dgm:presLayoutVars>
          <dgm:orgChart val="1"/>
          <dgm:chPref val="1"/>
          <dgm:dir/>
          <dgm:animOne val="branch"/>
          <dgm:animLvl val="lvl"/>
          <dgm:resizeHandles/>
        </dgm:presLayoutVars>
      </dgm:prSet>
      <dgm:spPr/>
      <dgm:t>
        <a:bodyPr/>
        <a:lstStyle/>
        <a:p>
          <a:endParaRPr lang="en-US"/>
        </a:p>
      </dgm:t>
    </dgm:pt>
    <dgm:pt modelId="{28BB052B-1C54-4D23-9A1F-0A00581EED2F}" type="pres">
      <dgm:prSet presAssocID="{617518C5-9C3C-4D86-8394-868E753D7AE3}" presName="hierRoot1" presStyleCnt="0">
        <dgm:presLayoutVars>
          <dgm:hierBranch val="init"/>
        </dgm:presLayoutVars>
      </dgm:prSet>
      <dgm:spPr/>
    </dgm:pt>
    <dgm:pt modelId="{A1707D2A-3233-4504-9911-32E96BF72BD6}" type="pres">
      <dgm:prSet presAssocID="{617518C5-9C3C-4D86-8394-868E753D7AE3}" presName="rootComposite1" presStyleCnt="0"/>
      <dgm:spPr/>
    </dgm:pt>
    <dgm:pt modelId="{EDC760F5-C53D-45ED-A2F7-FCBBBF9601F3}" type="pres">
      <dgm:prSet presAssocID="{617518C5-9C3C-4D86-8394-868E753D7AE3}" presName="rootText1" presStyleLbl="node0" presStyleIdx="0" presStyleCnt="1">
        <dgm:presLayoutVars>
          <dgm:chPref val="3"/>
        </dgm:presLayoutVars>
      </dgm:prSet>
      <dgm:spPr/>
      <dgm:t>
        <a:bodyPr/>
        <a:lstStyle/>
        <a:p>
          <a:endParaRPr lang="en-US"/>
        </a:p>
      </dgm:t>
    </dgm:pt>
    <dgm:pt modelId="{EB472B4C-9370-4F9F-A475-2AF7681196DA}" type="pres">
      <dgm:prSet presAssocID="{617518C5-9C3C-4D86-8394-868E753D7AE3}" presName="rootConnector1" presStyleLbl="node1" presStyleIdx="0" presStyleCnt="0"/>
      <dgm:spPr/>
      <dgm:t>
        <a:bodyPr/>
        <a:lstStyle/>
        <a:p>
          <a:endParaRPr lang="en-US"/>
        </a:p>
      </dgm:t>
    </dgm:pt>
    <dgm:pt modelId="{03E8D352-7E46-45C3-A20F-728B450435CB}" type="pres">
      <dgm:prSet presAssocID="{617518C5-9C3C-4D86-8394-868E753D7AE3}" presName="hierChild2" presStyleCnt="0"/>
      <dgm:spPr/>
    </dgm:pt>
    <dgm:pt modelId="{E18C72B0-AE01-4D73-8564-9BAE7773BD00}" type="pres">
      <dgm:prSet presAssocID="{B00026CB-EB9E-411D-B1CB-7ABE2784C4C5}" presName="Name37" presStyleLbl="parChTrans1D2" presStyleIdx="0" presStyleCnt="3"/>
      <dgm:spPr/>
      <dgm:t>
        <a:bodyPr/>
        <a:lstStyle/>
        <a:p>
          <a:endParaRPr lang="en-US"/>
        </a:p>
      </dgm:t>
    </dgm:pt>
    <dgm:pt modelId="{6585875A-2FD1-4195-8903-56C1A609DD17}" type="pres">
      <dgm:prSet presAssocID="{C5BAFE41-CDC1-469E-A8F4-199028E0EF4D}" presName="hierRoot2" presStyleCnt="0">
        <dgm:presLayoutVars>
          <dgm:hierBranch val="init"/>
        </dgm:presLayoutVars>
      </dgm:prSet>
      <dgm:spPr/>
    </dgm:pt>
    <dgm:pt modelId="{1C825ECD-3403-4665-A20F-57DEB2E37E04}" type="pres">
      <dgm:prSet presAssocID="{C5BAFE41-CDC1-469E-A8F4-199028E0EF4D}" presName="rootComposite" presStyleCnt="0"/>
      <dgm:spPr/>
    </dgm:pt>
    <dgm:pt modelId="{4D09EB80-5D8C-4BAD-9220-FDBF63084C70}" type="pres">
      <dgm:prSet presAssocID="{C5BAFE41-CDC1-469E-A8F4-199028E0EF4D}" presName="rootText" presStyleLbl="node2" presStyleIdx="0" presStyleCnt="3">
        <dgm:presLayoutVars>
          <dgm:chPref val="3"/>
        </dgm:presLayoutVars>
      </dgm:prSet>
      <dgm:spPr/>
      <dgm:t>
        <a:bodyPr/>
        <a:lstStyle/>
        <a:p>
          <a:endParaRPr lang="en-US"/>
        </a:p>
      </dgm:t>
    </dgm:pt>
    <dgm:pt modelId="{9CDECE93-2689-4377-B861-59F9A5085FB3}" type="pres">
      <dgm:prSet presAssocID="{C5BAFE41-CDC1-469E-A8F4-199028E0EF4D}" presName="rootConnector" presStyleLbl="node2" presStyleIdx="0" presStyleCnt="3"/>
      <dgm:spPr/>
      <dgm:t>
        <a:bodyPr/>
        <a:lstStyle/>
        <a:p>
          <a:endParaRPr lang="en-US"/>
        </a:p>
      </dgm:t>
    </dgm:pt>
    <dgm:pt modelId="{2AA8973C-7927-48EE-9AB2-C34232DE13B6}" type="pres">
      <dgm:prSet presAssocID="{C5BAFE41-CDC1-469E-A8F4-199028E0EF4D}" presName="hierChild4" presStyleCnt="0"/>
      <dgm:spPr/>
    </dgm:pt>
    <dgm:pt modelId="{83ACA5E4-4FC1-4190-997F-6497CA6170B2}" type="pres">
      <dgm:prSet presAssocID="{C5BAFE41-CDC1-469E-A8F4-199028E0EF4D}" presName="hierChild5" presStyleCnt="0"/>
      <dgm:spPr/>
    </dgm:pt>
    <dgm:pt modelId="{BA1A6A0A-9CE1-44E3-B39A-A0EF781A0974}" type="pres">
      <dgm:prSet presAssocID="{D9D5C952-18B7-4A49-B1F3-10355E16526D}" presName="Name37" presStyleLbl="parChTrans1D2" presStyleIdx="1" presStyleCnt="3"/>
      <dgm:spPr/>
      <dgm:t>
        <a:bodyPr/>
        <a:lstStyle/>
        <a:p>
          <a:endParaRPr lang="en-US"/>
        </a:p>
      </dgm:t>
    </dgm:pt>
    <dgm:pt modelId="{1EC793EB-E39F-4CFA-908E-8934C7EBAEB4}" type="pres">
      <dgm:prSet presAssocID="{55EF6A04-9547-4334-A84B-850E52DA9158}" presName="hierRoot2" presStyleCnt="0">
        <dgm:presLayoutVars>
          <dgm:hierBranch val="init"/>
        </dgm:presLayoutVars>
      </dgm:prSet>
      <dgm:spPr/>
    </dgm:pt>
    <dgm:pt modelId="{9D0224D5-0623-4690-BBBD-24D8DF60C7FD}" type="pres">
      <dgm:prSet presAssocID="{55EF6A04-9547-4334-A84B-850E52DA9158}" presName="rootComposite" presStyleCnt="0"/>
      <dgm:spPr/>
    </dgm:pt>
    <dgm:pt modelId="{A7CFFC72-5987-4821-A7C1-24B5158512B5}" type="pres">
      <dgm:prSet presAssocID="{55EF6A04-9547-4334-A84B-850E52DA9158}" presName="rootText" presStyleLbl="node2" presStyleIdx="1" presStyleCnt="3">
        <dgm:presLayoutVars>
          <dgm:chPref val="3"/>
        </dgm:presLayoutVars>
      </dgm:prSet>
      <dgm:spPr/>
      <dgm:t>
        <a:bodyPr/>
        <a:lstStyle/>
        <a:p>
          <a:endParaRPr lang="en-US"/>
        </a:p>
      </dgm:t>
    </dgm:pt>
    <dgm:pt modelId="{39828FC2-6F8B-4922-9395-96BD932E81DD}" type="pres">
      <dgm:prSet presAssocID="{55EF6A04-9547-4334-A84B-850E52DA9158}" presName="rootConnector" presStyleLbl="node2" presStyleIdx="1" presStyleCnt="3"/>
      <dgm:spPr/>
      <dgm:t>
        <a:bodyPr/>
        <a:lstStyle/>
        <a:p>
          <a:endParaRPr lang="en-US"/>
        </a:p>
      </dgm:t>
    </dgm:pt>
    <dgm:pt modelId="{D0DEEBAD-7295-438B-8C12-D39A505B171D}" type="pres">
      <dgm:prSet presAssocID="{55EF6A04-9547-4334-A84B-850E52DA9158}" presName="hierChild4" presStyleCnt="0"/>
      <dgm:spPr/>
    </dgm:pt>
    <dgm:pt modelId="{9C7AD6CB-F1E6-4359-9994-3BE1C0FB6496}" type="pres">
      <dgm:prSet presAssocID="{55EF6A04-9547-4334-A84B-850E52DA9158}" presName="hierChild5" presStyleCnt="0"/>
      <dgm:spPr/>
    </dgm:pt>
    <dgm:pt modelId="{A30F316C-89F9-4880-B2F1-7906ECF85D93}" type="pres">
      <dgm:prSet presAssocID="{2D8C5196-5D31-4F8A-97AF-7EBAFD6551F9}" presName="Name37" presStyleLbl="parChTrans1D2" presStyleIdx="2" presStyleCnt="3"/>
      <dgm:spPr/>
      <dgm:t>
        <a:bodyPr/>
        <a:lstStyle/>
        <a:p>
          <a:endParaRPr lang="en-US"/>
        </a:p>
      </dgm:t>
    </dgm:pt>
    <dgm:pt modelId="{C6377048-DF87-40C7-8764-06871270D4D4}" type="pres">
      <dgm:prSet presAssocID="{3AAD72BE-05C7-4AA8-A685-40892D6CC198}" presName="hierRoot2" presStyleCnt="0">
        <dgm:presLayoutVars>
          <dgm:hierBranch val="init"/>
        </dgm:presLayoutVars>
      </dgm:prSet>
      <dgm:spPr/>
    </dgm:pt>
    <dgm:pt modelId="{0DA4D747-3ACF-4EBE-A86C-FEFEAC1CC76C}" type="pres">
      <dgm:prSet presAssocID="{3AAD72BE-05C7-4AA8-A685-40892D6CC198}" presName="rootComposite" presStyleCnt="0"/>
      <dgm:spPr/>
    </dgm:pt>
    <dgm:pt modelId="{B5BFD374-59C7-48F7-AD0D-9320A36B92E2}" type="pres">
      <dgm:prSet presAssocID="{3AAD72BE-05C7-4AA8-A685-40892D6CC198}" presName="rootText" presStyleLbl="node2" presStyleIdx="2" presStyleCnt="3">
        <dgm:presLayoutVars>
          <dgm:chPref val="3"/>
        </dgm:presLayoutVars>
      </dgm:prSet>
      <dgm:spPr/>
      <dgm:t>
        <a:bodyPr/>
        <a:lstStyle/>
        <a:p>
          <a:endParaRPr lang="en-US"/>
        </a:p>
      </dgm:t>
    </dgm:pt>
    <dgm:pt modelId="{8F326F7A-D1BF-4DD7-B59E-6F16942971FE}" type="pres">
      <dgm:prSet presAssocID="{3AAD72BE-05C7-4AA8-A685-40892D6CC198}" presName="rootConnector" presStyleLbl="node2" presStyleIdx="2" presStyleCnt="3"/>
      <dgm:spPr/>
      <dgm:t>
        <a:bodyPr/>
        <a:lstStyle/>
        <a:p>
          <a:endParaRPr lang="en-US"/>
        </a:p>
      </dgm:t>
    </dgm:pt>
    <dgm:pt modelId="{A98C6363-8D07-48DE-A757-7938F6F2374D}" type="pres">
      <dgm:prSet presAssocID="{3AAD72BE-05C7-4AA8-A685-40892D6CC198}" presName="hierChild4" presStyleCnt="0"/>
      <dgm:spPr/>
    </dgm:pt>
    <dgm:pt modelId="{3EB93B0D-828D-4836-B92F-865F5E71F795}" type="pres">
      <dgm:prSet presAssocID="{3AAD72BE-05C7-4AA8-A685-40892D6CC198}" presName="hierChild5" presStyleCnt="0"/>
      <dgm:spPr/>
    </dgm:pt>
    <dgm:pt modelId="{9538A6E3-599E-4661-A9C0-E1AC79F9A4D6}" type="pres">
      <dgm:prSet presAssocID="{617518C5-9C3C-4D86-8394-868E753D7AE3}" presName="hierChild3" presStyleCnt="0"/>
      <dgm:spPr/>
    </dgm:pt>
  </dgm:ptLst>
  <dgm:cxnLst>
    <dgm:cxn modelId="{4A529614-E3D8-4EC2-94D4-F380C70CA9AE}" type="presOf" srcId="{C5BAFE41-CDC1-469E-A8F4-199028E0EF4D}" destId="{9CDECE93-2689-4377-B861-59F9A5085FB3}" srcOrd="1" destOrd="0" presId="urn:microsoft.com/office/officeart/2005/8/layout/orgChart1"/>
    <dgm:cxn modelId="{455E78B8-4558-4CBF-8611-23C14045C669}" type="presOf" srcId="{D9D5C952-18B7-4A49-B1F3-10355E16526D}" destId="{BA1A6A0A-9CE1-44E3-B39A-A0EF781A0974}" srcOrd="0" destOrd="0" presId="urn:microsoft.com/office/officeart/2005/8/layout/orgChart1"/>
    <dgm:cxn modelId="{2EEDBD36-9EEA-458B-98FC-511E2A89C80E}" type="presOf" srcId="{55EF6A04-9547-4334-A84B-850E52DA9158}" destId="{A7CFFC72-5987-4821-A7C1-24B5158512B5}" srcOrd="0" destOrd="0" presId="urn:microsoft.com/office/officeart/2005/8/layout/orgChart1"/>
    <dgm:cxn modelId="{0B2CF285-230F-4C3F-B9EE-12163B78B749}" type="presOf" srcId="{2D8C5196-5D31-4F8A-97AF-7EBAFD6551F9}" destId="{A30F316C-89F9-4880-B2F1-7906ECF85D93}" srcOrd="0" destOrd="0" presId="urn:microsoft.com/office/officeart/2005/8/layout/orgChart1"/>
    <dgm:cxn modelId="{229EA05B-E359-4F7B-BF15-CE718F054813}" type="presOf" srcId="{3AAD72BE-05C7-4AA8-A685-40892D6CC198}" destId="{8F326F7A-D1BF-4DD7-B59E-6F16942971FE}" srcOrd="1" destOrd="0" presId="urn:microsoft.com/office/officeart/2005/8/layout/orgChart1"/>
    <dgm:cxn modelId="{2F3A0729-BFED-4481-A69B-700CA50347B1}" type="presOf" srcId="{55EF6A04-9547-4334-A84B-850E52DA9158}" destId="{39828FC2-6F8B-4922-9395-96BD932E81DD}" srcOrd="1" destOrd="0" presId="urn:microsoft.com/office/officeart/2005/8/layout/orgChart1"/>
    <dgm:cxn modelId="{44964948-BF49-458C-830E-C8BDBEEE6C41}" srcId="{617518C5-9C3C-4D86-8394-868E753D7AE3}" destId="{3AAD72BE-05C7-4AA8-A685-40892D6CC198}" srcOrd="2" destOrd="0" parTransId="{2D8C5196-5D31-4F8A-97AF-7EBAFD6551F9}" sibTransId="{E6FD5A31-92F1-44D4-A16B-E2FF648DFB7B}"/>
    <dgm:cxn modelId="{E8FA78BC-3E9A-4370-894E-CA12DAACDD69}" type="presOf" srcId="{617518C5-9C3C-4D86-8394-868E753D7AE3}" destId="{EB472B4C-9370-4F9F-A475-2AF7681196DA}" srcOrd="1" destOrd="0" presId="urn:microsoft.com/office/officeart/2005/8/layout/orgChart1"/>
    <dgm:cxn modelId="{51BF295E-7EE3-487B-AFB5-B50E11D3FB5D}" type="presOf" srcId="{C5BAFE41-CDC1-469E-A8F4-199028E0EF4D}" destId="{4D09EB80-5D8C-4BAD-9220-FDBF63084C70}" srcOrd="0" destOrd="0" presId="urn:microsoft.com/office/officeart/2005/8/layout/orgChart1"/>
    <dgm:cxn modelId="{11FBA77B-F45F-46A8-BA58-D0E41C13BFC2}" srcId="{2625B826-A299-4F93-945C-0FAE87674886}" destId="{617518C5-9C3C-4D86-8394-868E753D7AE3}" srcOrd="0" destOrd="0" parTransId="{E146E57B-7B72-4205-8983-0BB988BAD29C}" sibTransId="{D1D11831-BF1B-476D-A54C-CA1361156A36}"/>
    <dgm:cxn modelId="{11255391-E0EB-466C-8F88-6FC25FE9DB34}" type="presOf" srcId="{B00026CB-EB9E-411D-B1CB-7ABE2784C4C5}" destId="{E18C72B0-AE01-4D73-8564-9BAE7773BD00}" srcOrd="0" destOrd="0" presId="urn:microsoft.com/office/officeart/2005/8/layout/orgChart1"/>
    <dgm:cxn modelId="{46FC612E-C999-4C90-9902-FF5B60608121}" type="presOf" srcId="{617518C5-9C3C-4D86-8394-868E753D7AE3}" destId="{EDC760F5-C53D-45ED-A2F7-FCBBBF9601F3}" srcOrd="0" destOrd="0" presId="urn:microsoft.com/office/officeart/2005/8/layout/orgChart1"/>
    <dgm:cxn modelId="{D19EE2AE-562F-4E96-939B-60429112B7D4}" type="presOf" srcId="{2625B826-A299-4F93-945C-0FAE87674886}" destId="{525AEA90-2214-4310-893E-A5E8CE936BE9}" srcOrd="0" destOrd="0" presId="urn:microsoft.com/office/officeart/2005/8/layout/orgChart1"/>
    <dgm:cxn modelId="{94AC8956-3A30-4641-852B-AFEC2536250E}" srcId="{617518C5-9C3C-4D86-8394-868E753D7AE3}" destId="{55EF6A04-9547-4334-A84B-850E52DA9158}" srcOrd="1" destOrd="0" parTransId="{D9D5C952-18B7-4A49-B1F3-10355E16526D}" sibTransId="{F5AE9DFE-D086-4EDF-9C18-C1225E2D68E5}"/>
    <dgm:cxn modelId="{56D3235A-CE32-427A-BCDD-06DF748A13A6}" srcId="{617518C5-9C3C-4D86-8394-868E753D7AE3}" destId="{C5BAFE41-CDC1-469E-A8F4-199028E0EF4D}" srcOrd="0" destOrd="0" parTransId="{B00026CB-EB9E-411D-B1CB-7ABE2784C4C5}" sibTransId="{1733D5B8-F1E6-4186-8F0C-F5E2ED461D5F}"/>
    <dgm:cxn modelId="{A3E1C1C7-5291-4DB2-BB62-62AD272555F5}" type="presOf" srcId="{3AAD72BE-05C7-4AA8-A685-40892D6CC198}" destId="{B5BFD374-59C7-48F7-AD0D-9320A36B92E2}" srcOrd="0" destOrd="0" presId="urn:microsoft.com/office/officeart/2005/8/layout/orgChart1"/>
    <dgm:cxn modelId="{0804DDB9-0D47-47DB-87C4-5BD2C2500588}" type="presParOf" srcId="{525AEA90-2214-4310-893E-A5E8CE936BE9}" destId="{28BB052B-1C54-4D23-9A1F-0A00581EED2F}" srcOrd="0" destOrd="0" presId="urn:microsoft.com/office/officeart/2005/8/layout/orgChart1"/>
    <dgm:cxn modelId="{757693D4-33BD-463B-8E67-D20CA01B83D6}" type="presParOf" srcId="{28BB052B-1C54-4D23-9A1F-0A00581EED2F}" destId="{A1707D2A-3233-4504-9911-32E96BF72BD6}" srcOrd="0" destOrd="0" presId="urn:microsoft.com/office/officeart/2005/8/layout/orgChart1"/>
    <dgm:cxn modelId="{E5A32071-3944-4D21-8E92-9EB2EA979FBA}" type="presParOf" srcId="{A1707D2A-3233-4504-9911-32E96BF72BD6}" destId="{EDC760F5-C53D-45ED-A2F7-FCBBBF9601F3}" srcOrd="0" destOrd="0" presId="urn:microsoft.com/office/officeart/2005/8/layout/orgChart1"/>
    <dgm:cxn modelId="{DD7E00D7-BFE8-45F8-8BE4-A2862FAAB65E}" type="presParOf" srcId="{A1707D2A-3233-4504-9911-32E96BF72BD6}" destId="{EB472B4C-9370-4F9F-A475-2AF7681196DA}" srcOrd="1" destOrd="0" presId="urn:microsoft.com/office/officeart/2005/8/layout/orgChart1"/>
    <dgm:cxn modelId="{D23A5F28-759F-4A96-9D4D-B575C33B0D73}" type="presParOf" srcId="{28BB052B-1C54-4D23-9A1F-0A00581EED2F}" destId="{03E8D352-7E46-45C3-A20F-728B450435CB}" srcOrd="1" destOrd="0" presId="urn:microsoft.com/office/officeart/2005/8/layout/orgChart1"/>
    <dgm:cxn modelId="{706D3F27-DE54-4860-BACA-C79A83EACE26}" type="presParOf" srcId="{03E8D352-7E46-45C3-A20F-728B450435CB}" destId="{E18C72B0-AE01-4D73-8564-9BAE7773BD00}" srcOrd="0" destOrd="0" presId="urn:microsoft.com/office/officeart/2005/8/layout/orgChart1"/>
    <dgm:cxn modelId="{7157ACEA-62FB-4C3D-A78E-6FEF31F6F867}" type="presParOf" srcId="{03E8D352-7E46-45C3-A20F-728B450435CB}" destId="{6585875A-2FD1-4195-8903-56C1A609DD17}" srcOrd="1" destOrd="0" presId="urn:microsoft.com/office/officeart/2005/8/layout/orgChart1"/>
    <dgm:cxn modelId="{2D4E499A-204F-483E-971C-A46C4549EFF0}" type="presParOf" srcId="{6585875A-2FD1-4195-8903-56C1A609DD17}" destId="{1C825ECD-3403-4665-A20F-57DEB2E37E04}" srcOrd="0" destOrd="0" presId="urn:microsoft.com/office/officeart/2005/8/layout/orgChart1"/>
    <dgm:cxn modelId="{3F012F46-C76A-4F90-9972-06C92FE3F595}" type="presParOf" srcId="{1C825ECD-3403-4665-A20F-57DEB2E37E04}" destId="{4D09EB80-5D8C-4BAD-9220-FDBF63084C70}" srcOrd="0" destOrd="0" presId="urn:microsoft.com/office/officeart/2005/8/layout/orgChart1"/>
    <dgm:cxn modelId="{92BE5CBA-35D0-4580-BFC9-848DAB4CFBB4}" type="presParOf" srcId="{1C825ECD-3403-4665-A20F-57DEB2E37E04}" destId="{9CDECE93-2689-4377-B861-59F9A5085FB3}" srcOrd="1" destOrd="0" presId="urn:microsoft.com/office/officeart/2005/8/layout/orgChart1"/>
    <dgm:cxn modelId="{40BC5697-AF90-4CE3-AB42-0E861C49EB6E}" type="presParOf" srcId="{6585875A-2FD1-4195-8903-56C1A609DD17}" destId="{2AA8973C-7927-48EE-9AB2-C34232DE13B6}" srcOrd="1" destOrd="0" presId="urn:microsoft.com/office/officeart/2005/8/layout/orgChart1"/>
    <dgm:cxn modelId="{6F173E73-8F8D-40D5-837C-38248E54A224}" type="presParOf" srcId="{6585875A-2FD1-4195-8903-56C1A609DD17}" destId="{83ACA5E4-4FC1-4190-997F-6497CA6170B2}" srcOrd="2" destOrd="0" presId="urn:microsoft.com/office/officeart/2005/8/layout/orgChart1"/>
    <dgm:cxn modelId="{45EFFD75-276D-4488-9B78-A118F358468A}" type="presParOf" srcId="{03E8D352-7E46-45C3-A20F-728B450435CB}" destId="{BA1A6A0A-9CE1-44E3-B39A-A0EF781A0974}" srcOrd="2" destOrd="0" presId="urn:microsoft.com/office/officeart/2005/8/layout/orgChart1"/>
    <dgm:cxn modelId="{84D943E7-A360-4058-8C7D-B09C9D1900EE}" type="presParOf" srcId="{03E8D352-7E46-45C3-A20F-728B450435CB}" destId="{1EC793EB-E39F-4CFA-908E-8934C7EBAEB4}" srcOrd="3" destOrd="0" presId="urn:microsoft.com/office/officeart/2005/8/layout/orgChart1"/>
    <dgm:cxn modelId="{18FE3A15-2C77-47A9-8888-70D477F76732}" type="presParOf" srcId="{1EC793EB-E39F-4CFA-908E-8934C7EBAEB4}" destId="{9D0224D5-0623-4690-BBBD-24D8DF60C7FD}" srcOrd="0" destOrd="0" presId="urn:microsoft.com/office/officeart/2005/8/layout/orgChart1"/>
    <dgm:cxn modelId="{53F3418C-ECB1-4AC1-AC7D-0F7523A204E5}" type="presParOf" srcId="{9D0224D5-0623-4690-BBBD-24D8DF60C7FD}" destId="{A7CFFC72-5987-4821-A7C1-24B5158512B5}" srcOrd="0" destOrd="0" presId="urn:microsoft.com/office/officeart/2005/8/layout/orgChart1"/>
    <dgm:cxn modelId="{0C8C5FAC-B6D5-4E6E-A9D9-4CD627D0DE40}" type="presParOf" srcId="{9D0224D5-0623-4690-BBBD-24D8DF60C7FD}" destId="{39828FC2-6F8B-4922-9395-96BD932E81DD}" srcOrd="1" destOrd="0" presId="urn:microsoft.com/office/officeart/2005/8/layout/orgChart1"/>
    <dgm:cxn modelId="{D00E8079-5F5C-412E-B3E7-AFCC166A7BF1}" type="presParOf" srcId="{1EC793EB-E39F-4CFA-908E-8934C7EBAEB4}" destId="{D0DEEBAD-7295-438B-8C12-D39A505B171D}" srcOrd="1" destOrd="0" presId="urn:microsoft.com/office/officeart/2005/8/layout/orgChart1"/>
    <dgm:cxn modelId="{7C7E4E76-E770-4274-B91C-5757859AF398}" type="presParOf" srcId="{1EC793EB-E39F-4CFA-908E-8934C7EBAEB4}" destId="{9C7AD6CB-F1E6-4359-9994-3BE1C0FB6496}" srcOrd="2" destOrd="0" presId="urn:microsoft.com/office/officeart/2005/8/layout/orgChart1"/>
    <dgm:cxn modelId="{6EDB6D2D-4524-4DC5-9E50-F2D8EA23E18A}" type="presParOf" srcId="{03E8D352-7E46-45C3-A20F-728B450435CB}" destId="{A30F316C-89F9-4880-B2F1-7906ECF85D93}" srcOrd="4" destOrd="0" presId="urn:microsoft.com/office/officeart/2005/8/layout/orgChart1"/>
    <dgm:cxn modelId="{D45003DC-5545-43F5-BEEF-0E9C0AD4779B}" type="presParOf" srcId="{03E8D352-7E46-45C3-A20F-728B450435CB}" destId="{C6377048-DF87-40C7-8764-06871270D4D4}" srcOrd="5" destOrd="0" presId="urn:microsoft.com/office/officeart/2005/8/layout/orgChart1"/>
    <dgm:cxn modelId="{FB00B490-1223-43CD-98E0-FD5B43F62885}" type="presParOf" srcId="{C6377048-DF87-40C7-8764-06871270D4D4}" destId="{0DA4D747-3ACF-4EBE-A86C-FEFEAC1CC76C}" srcOrd="0" destOrd="0" presId="urn:microsoft.com/office/officeart/2005/8/layout/orgChart1"/>
    <dgm:cxn modelId="{FF34EF72-C039-45B2-8225-DF24CE74A5D7}" type="presParOf" srcId="{0DA4D747-3ACF-4EBE-A86C-FEFEAC1CC76C}" destId="{B5BFD374-59C7-48F7-AD0D-9320A36B92E2}" srcOrd="0" destOrd="0" presId="urn:microsoft.com/office/officeart/2005/8/layout/orgChart1"/>
    <dgm:cxn modelId="{5430A7D6-A148-4395-87C8-E29699011415}" type="presParOf" srcId="{0DA4D747-3ACF-4EBE-A86C-FEFEAC1CC76C}" destId="{8F326F7A-D1BF-4DD7-B59E-6F16942971FE}" srcOrd="1" destOrd="0" presId="urn:microsoft.com/office/officeart/2005/8/layout/orgChart1"/>
    <dgm:cxn modelId="{B7ED26AB-0726-42EF-8A54-069B64C8F77E}" type="presParOf" srcId="{C6377048-DF87-40C7-8764-06871270D4D4}" destId="{A98C6363-8D07-48DE-A757-7938F6F2374D}" srcOrd="1" destOrd="0" presId="urn:microsoft.com/office/officeart/2005/8/layout/orgChart1"/>
    <dgm:cxn modelId="{C6B8EF12-FF75-4571-BA94-46AD340B7933}" type="presParOf" srcId="{C6377048-DF87-40C7-8764-06871270D4D4}" destId="{3EB93B0D-828D-4836-B92F-865F5E71F795}" srcOrd="2" destOrd="0" presId="urn:microsoft.com/office/officeart/2005/8/layout/orgChart1"/>
    <dgm:cxn modelId="{54087C95-9778-4B13-9C03-97CDC1A5C3F6}" type="presParOf" srcId="{28BB052B-1C54-4D23-9A1F-0A00581EED2F}" destId="{9538A6E3-599E-4661-A9C0-E1AC79F9A4D6}" srcOrd="2" destOrd="0" presId="urn:microsoft.com/office/officeart/2005/8/layout/orgChart1"/>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0F316C-89F9-4880-B2F1-7906ECF85D93}">
      <dsp:nvSpPr>
        <dsp:cNvPr id="0" name=""/>
        <dsp:cNvSpPr/>
      </dsp:nvSpPr>
      <dsp:spPr>
        <a:xfrm>
          <a:off x="3048000" y="2522200"/>
          <a:ext cx="2156482" cy="374265"/>
        </a:xfrm>
        <a:custGeom>
          <a:avLst/>
          <a:gdLst/>
          <a:ahLst/>
          <a:cxnLst/>
          <a:rect l="0" t="0" r="0" b="0"/>
          <a:pathLst>
            <a:path>
              <a:moveTo>
                <a:pt x="0" y="0"/>
              </a:moveTo>
              <a:lnTo>
                <a:pt x="0" y="187132"/>
              </a:lnTo>
              <a:lnTo>
                <a:pt x="2156482" y="187132"/>
              </a:lnTo>
              <a:lnTo>
                <a:pt x="2156482" y="374265"/>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1A6A0A-9CE1-44E3-B39A-A0EF781A0974}">
      <dsp:nvSpPr>
        <dsp:cNvPr id="0" name=""/>
        <dsp:cNvSpPr/>
      </dsp:nvSpPr>
      <dsp:spPr>
        <a:xfrm>
          <a:off x="3002280" y="2522200"/>
          <a:ext cx="91440" cy="374265"/>
        </a:xfrm>
        <a:custGeom>
          <a:avLst/>
          <a:gdLst/>
          <a:ahLst/>
          <a:cxnLst/>
          <a:rect l="0" t="0" r="0" b="0"/>
          <a:pathLst>
            <a:path>
              <a:moveTo>
                <a:pt x="45720" y="0"/>
              </a:moveTo>
              <a:lnTo>
                <a:pt x="45720" y="374265"/>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18C72B0-AE01-4D73-8564-9BAE7773BD00}">
      <dsp:nvSpPr>
        <dsp:cNvPr id="0" name=""/>
        <dsp:cNvSpPr/>
      </dsp:nvSpPr>
      <dsp:spPr>
        <a:xfrm>
          <a:off x="891517" y="2522200"/>
          <a:ext cx="2156482" cy="374265"/>
        </a:xfrm>
        <a:custGeom>
          <a:avLst/>
          <a:gdLst/>
          <a:ahLst/>
          <a:cxnLst/>
          <a:rect l="0" t="0" r="0" b="0"/>
          <a:pathLst>
            <a:path>
              <a:moveTo>
                <a:pt x="2156482" y="0"/>
              </a:moveTo>
              <a:lnTo>
                <a:pt x="2156482" y="187132"/>
              </a:lnTo>
              <a:lnTo>
                <a:pt x="0" y="187132"/>
              </a:lnTo>
              <a:lnTo>
                <a:pt x="0" y="374265"/>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DC760F5-C53D-45ED-A2F7-FCBBBF9601F3}">
      <dsp:nvSpPr>
        <dsp:cNvPr id="0" name=""/>
        <dsp:cNvSpPr/>
      </dsp:nvSpPr>
      <dsp:spPr>
        <a:xfrm>
          <a:off x="2156891" y="1631092"/>
          <a:ext cx="1782216" cy="8911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a:latin typeface="Gill Sans MT" panose="020B0502020104020203" pitchFamily="34" charset="0"/>
            </a:rPr>
            <a:t>Decision Making Conditions</a:t>
          </a:r>
          <a:endParaRPr lang="en-IN" sz="2400" b="1" kern="1200" dirty="0">
            <a:latin typeface="Gill Sans MT" panose="020B0502020104020203" pitchFamily="34" charset="0"/>
          </a:endParaRPr>
        </a:p>
      </dsp:txBody>
      <dsp:txXfrm>
        <a:off x="2156891" y="1631092"/>
        <a:ext cx="1782216" cy="891108"/>
      </dsp:txXfrm>
    </dsp:sp>
    <dsp:sp modelId="{4D09EB80-5D8C-4BAD-9220-FDBF63084C70}">
      <dsp:nvSpPr>
        <dsp:cNvPr id="0" name=""/>
        <dsp:cNvSpPr/>
      </dsp:nvSpPr>
      <dsp:spPr>
        <a:xfrm>
          <a:off x="409" y="2896466"/>
          <a:ext cx="1782216" cy="8911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buFont typeface="Arial" panose="020B0604020202020204" pitchFamily="34" charset="0"/>
            <a:buChar char="•"/>
          </a:pPr>
          <a:r>
            <a:rPr lang="en-US" sz="2400" kern="1200" dirty="0">
              <a:latin typeface="Gill Sans MT" panose="020B0502020104020203" pitchFamily="34" charset="0"/>
            </a:rPr>
            <a:t>Decision Making Under Certainty</a:t>
          </a:r>
          <a:endParaRPr lang="en-IN" sz="2400" kern="1200" dirty="0"/>
        </a:p>
      </dsp:txBody>
      <dsp:txXfrm>
        <a:off x="409" y="2896466"/>
        <a:ext cx="1782216" cy="891108"/>
      </dsp:txXfrm>
    </dsp:sp>
    <dsp:sp modelId="{A7CFFC72-5987-4821-A7C1-24B5158512B5}">
      <dsp:nvSpPr>
        <dsp:cNvPr id="0" name=""/>
        <dsp:cNvSpPr/>
      </dsp:nvSpPr>
      <dsp:spPr>
        <a:xfrm>
          <a:off x="2156891" y="2896466"/>
          <a:ext cx="1782216" cy="8911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buFont typeface="Arial" panose="020B0604020202020204" pitchFamily="34" charset="0"/>
            <a:buChar char="•"/>
          </a:pPr>
          <a:r>
            <a:rPr lang="en-US" sz="2400" kern="1200" dirty="0">
              <a:latin typeface="Gill Sans MT" panose="020B0502020104020203" pitchFamily="34" charset="0"/>
            </a:rPr>
            <a:t>Decision Making Under Risk</a:t>
          </a:r>
          <a:endParaRPr lang="en-IN" sz="2400" kern="1200" dirty="0"/>
        </a:p>
      </dsp:txBody>
      <dsp:txXfrm>
        <a:off x="2156891" y="2896466"/>
        <a:ext cx="1782216" cy="891108"/>
      </dsp:txXfrm>
    </dsp:sp>
    <dsp:sp modelId="{B5BFD374-59C7-48F7-AD0D-9320A36B92E2}">
      <dsp:nvSpPr>
        <dsp:cNvPr id="0" name=""/>
        <dsp:cNvSpPr/>
      </dsp:nvSpPr>
      <dsp:spPr>
        <a:xfrm>
          <a:off x="4313373" y="2896466"/>
          <a:ext cx="1782216" cy="8911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buFont typeface="Arial" panose="020B0604020202020204" pitchFamily="34" charset="0"/>
            <a:buChar char="•"/>
          </a:pPr>
          <a:r>
            <a:rPr lang="en-US" sz="2400" kern="1200" dirty="0">
              <a:latin typeface="Gill Sans MT" panose="020B0502020104020203" pitchFamily="34" charset="0"/>
            </a:rPr>
            <a:t>Decision Making Under Uncertainty</a:t>
          </a:r>
          <a:endParaRPr lang="en-IN" sz="2400" kern="1200" dirty="0"/>
        </a:p>
      </dsp:txBody>
      <dsp:txXfrm>
        <a:off x="4313373" y="2896466"/>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EBF63-A861-4B3A-97A9-477CCE1FB376}" type="datetimeFigureOut">
              <a:rPr lang="en-US" smtClean="0"/>
              <a:pPr/>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F7483-96BB-408B-9175-DEAC01579E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0" dirty="0" smtClean="0">
                <a:latin typeface="Nunito Sans"/>
              </a:rPr>
              <a:t>Introduction about FACE</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The organizational or institutional decisions are taken by the executives or officers in their formal capacity and which may be delegated to other persons.</a:t>
            </a:r>
            <a:endParaRPr lang="en-US" sz="1200" b="0" i="0" kern="1200" dirty="0">
              <a:solidFill>
                <a:schemeClr val="tx1"/>
              </a:solidFill>
              <a:latin typeface="Nunito Sans"/>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When the size of the business unit is small and the decisions to be taken do not require high, specific and technical knowledge, then the decisions are normally taken by the managers themselves.</a:t>
            </a:r>
          </a:p>
          <a:p>
            <a:r>
              <a:rPr lang="en-US" sz="1200" b="0" i="0" kern="1200" dirty="0" smtClean="0">
                <a:solidFill>
                  <a:schemeClr val="tx1"/>
                </a:solidFill>
                <a:latin typeface="Nunito Sans"/>
                <a:ea typeface="+mn-ea"/>
                <a:cs typeface="+mn-cs"/>
              </a:rPr>
              <a:t>Such decisions are known as individual decisions.</a:t>
            </a:r>
          </a:p>
          <a:p>
            <a:endParaRPr lang="en-US" sz="1200" b="0" i="0" kern="1200" dirty="0" smtClean="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Group decision making techniques mean such decisions which are not taken by a single individual, but by a group.</a:t>
            </a:r>
          </a:p>
          <a:p>
            <a:r>
              <a:rPr lang="en-US" sz="1200" b="0" i="0" kern="1200" dirty="0" smtClean="0">
                <a:solidFill>
                  <a:schemeClr val="tx1"/>
                </a:solidFill>
                <a:latin typeface="Nunito Sans"/>
                <a:ea typeface="+mn-ea"/>
                <a:cs typeface="+mn-cs"/>
              </a:rPr>
              <a:t>This is known as participating decisions.</a:t>
            </a:r>
            <a:endParaRPr lang="en-US" sz="1200" b="0" i="0" kern="1200" dirty="0">
              <a:solidFill>
                <a:schemeClr val="tx1"/>
              </a:solidFill>
              <a:latin typeface="Nunito Sans"/>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Operating decision making is in respect of decisions relating to the general affairs of the institution or enterprise and is of mechanical nature.</a:t>
            </a:r>
          </a:p>
          <a:p>
            <a:r>
              <a:rPr lang="en-US" sz="1200" b="1" i="0" kern="1200" dirty="0" smtClean="0">
                <a:solidFill>
                  <a:schemeClr val="tx1"/>
                </a:solidFill>
                <a:latin typeface="Nunito Sans"/>
                <a:ea typeface="+mn-ea"/>
                <a:cs typeface="+mn-cs"/>
              </a:rPr>
              <a:t>Such decisions making</a:t>
            </a:r>
            <a:r>
              <a:rPr lang="en-US" sz="1200" b="0" i="0" kern="1200" dirty="0" smtClean="0">
                <a:solidFill>
                  <a:schemeClr val="tx1"/>
                </a:solidFill>
                <a:latin typeface="Nunito Sans"/>
                <a:ea typeface="+mn-ea"/>
                <a:cs typeface="+mn-cs"/>
              </a:rPr>
              <a:t> is also known as executive or current decision making because they are helpful in the execution of policy decisions.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Policy decisions are those which relate to the basic policies of the organization and these are taken by the top management or board of directors. Such decisions are also known as management decisions or basic decisions.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defTabSz="843900">
              <a:defRPr/>
            </a:pPr>
            <a:r>
              <a:rPr lang="en-US" sz="1200" b="1" dirty="0" smtClean="0">
                <a:latin typeface="Nunito Sans" charset="0"/>
              </a:rPr>
              <a:t>Programmed Decision Making</a:t>
            </a:r>
          </a:p>
          <a:p>
            <a:pPr defTabSz="843900">
              <a:defRPr/>
            </a:pPr>
            <a:endParaRPr lang="en-US" sz="1200" dirty="0" smtClean="0">
              <a:latin typeface="Nunito Sans" charset="0"/>
            </a:endParaRPr>
          </a:p>
          <a:p>
            <a:pPr defTabSz="843900">
              <a:defRPr/>
            </a:pPr>
            <a:r>
              <a:rPr lang="en-US" sz="1200" b="0" i="0" kern="1200" dirty="0" smtClean="0">
                <a:solidFill>
                  <a:schemeClr val="tx1"/>
                </a:solidFill>
                <a:latin typeface="Nunito Sans" charset="0"/>
                <a:ea typeface="+mn-ea"/>
                <a:cs typeface="+mn-cs"/>
              </a:rPr>
              <a:t>Programmed decision making is of repetitive and routine nature and which is taken through some well decided and well-organized system, so that when the problem arises, it may be solved by using that method.</a:t>
            </a:r>
          </a:p>
          <a:p>
            <a:pPr defTabSz="843900">
              <a:defRPr/>
            </a:pPr>
            <a:endParaRPr lang="en-US" sz="1200" b="0" i="0" kern="1200" dirty="0" smtClean="0">
              <a:solidFill>
                <a:schemeClr val="tx1"/>
              </a:solidFill>
              <a:latin typeface="Nunito Sans" charset="0"/>
              <a:ea typeface="+mn-ea"/>
              <a:cs typeface="+mn-cs"/>
            </a:endParaRPr>
          </a:p>
          <a:p>
            <a:pPr defTabSz="843900">
              <a:defRPr/>
            </a:pPr>
            <a:r>
              <a:rPr lang="en-US" sz="1200" dirty="0" smtClean="0">
                <a:latin typeface="Nunito Sans" charset="0"/>
              </a:rPr>
              <a:t>Programmed decision is  one that is fairly  structured or recurs with  some frequency (or both).</a:t>
            </a:r>
          </a:p>
          <a:p>
            <a:pPr defTabSz="843900">
              <a:defRPr/>
            </a:pPr>
            <a:endParaRPr lang="en-US" sz="1200" dirty="0" smtClean="0">
              <a:latin typeface="Nunito Sans" charset="0"/>
            </a:endParaRPr>
          </a:p>
          <a:p>
            <a:pPr defTabSz="843900">
              <a:defRPr/>
            </a:pPr>
            <a:r>
              <a:rPr lang="en-US" sz="1200" dirty="0" smtClean="0">
                <a:latin typeface="Nunito Sans" charset="0"/>
              </a:rPr>
              <a:t>Many decisions regarding basic operating systems and procedures and standard organizational transactions fall into this category.</a:t>
            </a:r>
          </a:p>
          <a:p>
            <a:pPr defTabSz="843900">
              <a:defRPr/>
            </a:pPr>
            <a:r>
              <a:rPr lang="en-US" sz="1200" dirty="0" smtClean="0">
                <a:latin typeface="Nunito Sans" charset="0"/>
              </a:rPr>
              <a:t>McDonald’s employees are trained to make the Big Mac according to specific procedures.</a:t>
            </a:r>
          </a:p>
          <a:p>
            <a:pPr defTabSz="843900">
              <a:defRPr/>
            </a:pPr>
            <a:endParaRPr lang="en-US" sz="1200" dirty="0" smtClean="0">
              <a:latin typeface="Nunito Sans" charset="0"/>
            </a:endParaRPr>
          </a:p>
          <a:p>
            <a:pPr defTabSz="843900">
              <a:defRPr/>
            </a:pPr>
            <a:r>
              <a:rPr lang="en-US" sz="1200" dirty="0" smtClean="0">
                <a:latin typeface="Nunito Sans" charset="0"/>
              </a:rPr>
              <a:t>Starbucks, and many other organizations, use programmed decisions to purchase new supplies [coffee beans, cups and napkins].</a:t>
            </a:r>
          </a:p>
        </p:txBody>
      </p:sp>
    </p:spTree>
    <p:extLst>
      <p:ext uri="{BB962C8B-B14F-4D97-AF65-F5344CB8AC3E}">
        <p14:creationId xmlns:p14="http://schemas.microsoft.com/office/powerpoint/2010/main" xmlns="" val="19460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defTabSz="843900">
              <a:defRPr/>
            </a:pPr>
            <a:r>
              <a:rPr lang="en-US" sz="1200" b="1" dirty="0" smtClean="0">
                <a:latin typeface="Nunito Sans"/>
              </a:rPr>
              <a:t>Non programmed Decision Making</a:t>
            </a:r>
          </a:p>
          <a:p>
            <a:pPr defTabSz="843900">
              <a:defRPr/>
            </a:pPr>
            <a:endParaRPr lang="en-US" sz="1200" b="1" dirty="0" smtClean="0">
              <a:latin typeface="Nunito Sans"/>
            </a:endParaRPr>
          </a:p>
          <a:p>
            <a:r>
              <a:rPr lang="en-US" sz="1200" b="1" i="0" kern="1200" dirty="0" smtClean="0">
                <a:solidFill>
                  <a:schemeClr val="tx1"/>
                </a:solidFill>
                <a:latin typeface="Nunito Sans"/>
                <a:ea typeface="+mn-ea"/>
                <a:cs typeface="+mn-cs"/>
              </a:rPr>
              <a:t>Non Programmed decision making</a:t>
            </a:r>
            <a:r>
              <a:rPr lang="en-US" sz="1200" b="0" i="0" kern="1200" dirty="0" smtClean="0">
                <a:solidFill>
                  <a:schemeClr val="tx1"/>
                </a:solidFill>
                <a:latin typeface="Nunito Sans"/>
                <a:ea typeface="+mn-ea"/>
                <a:cs typeface="+mn-cs"/>
              </a:rPr>
              <a:t> is not a routine or repetitive nature. These are unique and new and they have a long-lasting effect on the organization.</a:t>
            </a:r>
          </a:p>
          <a:p>
            <a:endParaRPr lang="en-US" sz="1200" b="0" i="0" kern="1200" dirty="0" smtClean="0">
              <a:solidFill>
                <a:schemeClr val="tx1"/>
              </a:solidFill>
              <a:latin typeface="Nunito Sans"/>
              <a:ea typeface="+mn-ea"/>
              <a:cs typeface="+mn-cs"/>
            </a:endParaRPr>
          </a:p>
          <a:p>
            <a:r>
              <a:rPr lang="en-US" sz="1200" b="0" i="0" kern="1200" dirty="0" smtClean="0">
                <a:solidFill>
                  <a:schemeClr val="tx1"/>
                </a:solidFill>
                <a:latin typeface="Nunito Sans"/>
                <a:ea typeface="+mn-ea"/>
                <a:cs typeface="+mn-cs"/>
              </a:rPr>
              <a:t>This decision making is based on traditional methods, and not on the pre decided procedure.</a:t>
            </a:r>
          </a:p>
          <a:p>
            <a:pPr defTabSz="843900">
              <a:defRPr/>
            </a:pPr>
            <a:endParaRPr lang="en-US" sz="1200" b="1" dirty="0" smtClean="0">
              <a:latin typeface="Nunito Sans"/>
            </a:endParaRPr>
          </a:p>
          <a:p>
            <a:pPr defTabSz="843900">
              <a:defRPr/>
            </a:pPr>
            <a:endParaRPr lang="en-US" sz="1200" b="1" dirty="0" smtClean="0">
              <a:latin typeface="Nunito Sans"/>
            </a:endParaRPr>
          </a:p>
          <a:p>
            <a:pPr defTabSz="843900">
              <a:defRPr/>
            </a:pPr>
            <a:r>
              <a:rPr lang="en-US" sz="1200" dirty="0" smtClean="0">
                <a:latin typeface="Nunito Sans"/>
              </a:rPr>
              <a:t>Non programmed decision  is one that is unstructured  and occurs much less.  </a:t>
            </a:r>
            <a:endParaRPr lang="en-US" sz="1200" b="1" dirty="0" smtClean="0">
              <a:latin typeface="Nunito Sans"/>
            </a:endParaRPr>
          </a:p>
          <a:p>
            <a:pPr defTabSz="843900">
              <a:defRPr/>
            </a:pPr>
            <a:endParaRPr lang="en-US" sz="1200" b="0" i="0" kern="1200" dirty="0" smtClean="0">
              <a:solidFill>
                <a:schemeClr val="tx1"/>
              </a:solidFill>
              <a:latin typeface="Nunito Sans"/>
              <a:ea typeface="+mn-ea"/>
              <a:cs typeface="+mn-cs"/>
            </a:endParaRPr>
          </a:p>
          <a:p>
            <a:pPr marL="11721" marR="4688" algn="just">
              <a:lnSpc>
                <a:spcPct val="80000"/>
              </a:lnSpc>
              <a:spcBef>
                <a:spcPts val="531"/>
              </a:spcBef>
            </a:pPr>
            <a:r>
              <a:rPr lang="en-US" sz="1200" spc="-5" dirty="0" smtClean="0">
                <a:latin typeface="Nunito Sans"/>
                <a:cs typeface="Arial"/>
              </a:rPr>
              <a:t>Most of the decisions made </a:t>
            </a:r>
            <a:r>
              <a:rPr lang="en-US" sz="1200" spc="-14" dirty="0" smtClean="0">
                <a:latin typeface="Nunito Sans"/>
                <a:cs typeface="Arial"/>
              </a:rPr>
              <a:t>by  </a:t>
            </a:r>
            <a:r>
              <a:rPr lang="en-US" sz="1200" spc="-5" dirty="0" smtClean="0">
                <a:latin typeface="Nunito Sans"/>
                <a:cs typeface="Arial"/>
              </a:rPr>
              <a:t>top managers </a:t>
            </a:r>
            <a:r>
              <a:rPr lang="en-US" sz="1200" dirty="0" smtClean="0">
                <a:latin typeface="Nunito Sans"/>
                <a:cs typeface="Arial"/>
              </a:rPr>
              <a:t>involving </a:t>
            </a:r>
            <a:r>
              <a:rPr lang="en-US" sz="1200" spc="-5" dirty="0" smtClean="0">
                <a:latin typeface="Nunito Sans"/>
                <a:cs typeface="Arial"/>
              </a:rPr>
              <a:t>strategy  and organization design are  non programmed.</a:t>
            </a:r>
            <a:r>
              <a:rPr lang="en-US" sz="1200" dirty="0" smtClean="0">
                <a:latin typeface="Nunito Sans"/>
                <a:cs typeface="Arial"/>
              </a:rPr>
              <a:t> </a:t>
            </a:r>
            <a:r>
              <a:rPr lang="en-US" sz="1050" spc="-5" dirty="0" smtClean="0">
                <a:latin typeface="Nunito Sans"/>
                <a:cs typeface="Arial"/>
              </a:rPr>
              <a:t>Decisions about </a:t>
            </a:r>
            <a:r>
              <a:rPr lang="en-US" sz="1050" dirty="0" smtClean="0">
                <a:latin typeface="Nunito Sans"/>
                <a:cs typeface="Arial"/>
              </a:rPr>
              <a:t>mergers, </a:t>
            </a:r>
            <a:r>
              <a:rPr lang="en-US" sz="1050" spc="-5" dirty="0" smtClean="0">
                <a:latin typeface="Nunito Sans"/>
                <a:cs typeface="Arial"/>
              </a:rPr>
              <a:t>acquisitions  and takeovers, new facilities, new  products, labor </a:t>
            </a:r>
            <a:r>
              <a:rPr lang="en-US" sz="1050" dirty="0" smtClean="0">
                <a:latin typeface="Nunito Sans"/>
                <a:cs typeface="Arial"/>
              </a:rPr>
              <a:t>contracts </a:t>
            </a:r>
            <a:r>
              <a:rPr lang="en-US" sz="1050" spc="-5" dirty="0" smtClean="0">
                <a:latin typeface="Nunito Sans"/>
                <a:cs typeface="Arial"/>
              </a:rPr>
              <a:t>and legal  </a:t>
            </a:r>
            <a:r>
              <a:rPr lang="en-US" sz="1050" dirty="0" smtClean="0">
                <a:latin typeface="Nunito Sans"/>
                <a:cs typeface="Arial"/>
              </a:rPr>
              <a:t>issues are </a:t>
            </a:r>
            <a:r>
              <a:rPr lang="en-US" sz="1050" spc="-5" dirty="0" smtClean="0">
                <a:latin typeface="Nunito Sans"/>
                <a:cs typeface="Arial"/>
              </a:rPr>
              <a:t>non programmed</a:t>
            </a:r>
            <a:r>
              <a:rPr lang="en-US" sz="1050" dirty="0" smtClean="0">
                <a:latin typeface="Nunito Sans"/>
                <a:cs typeface="Arial"/>
              </a:rPr>
              <a:t> </a:t>
            </a:r>
            <a:r>
              <a:rPr lang="en-US" sz="1050" spc="-5" dirty="0" smtClean="0">
                <a:latin typeface="Nunito Sans"/>
                <a:cs typeface="Arial"/>
              </a:rPr>
              <a:t>decisions.</a:t>
            </a:r>
            <a:endParaRPr lang="en-US" sz="1050" dirty="0" smtClean="0">
              <a:latin typeface="Nunito Sans"/>
              <a:cs typeface="Arial"/>
            </a:endParaRPr>
          </a:p>
          <a:p>
            <a:pPr marL="11721" marR="4688" algn="just">
              <a:lnSpc>
                <a:spcPct val="80000"/>
              </a:lnSpc>
              <a:spcBef>
                <a:spcPts val="434"/>
              </a:spcBef>
              <a:tabLst>
                <a:tab pos="1798560" algn="l"/>
                <a:tab pos="3116568" algn="l"/>
              </a:tabLst>
            </a:pPr>
            <a:r>
              <a:rPr lang="en-US" sz="1200" spc="-5" dirty="0" smtClean="0">
                <a:latin typeface="Nunito Sans"/>
                <a:cs typeface="Arial"/>
              </a:rPr>
              <a:t>Managers faced with  non programmed </a:t>
            </a:r>
            <a:r>
              <a:rPr lang="en-US" sz="1200" dirty="0" smtClean="0">
                <a:latin typeface="Nunito Sans"/>
                <a:cs typeface="Arial"/>
              </a:rPr>
              <a:t>decisions </a:t>
            </a:r>
            <a:r>
              <a:rPr lang="en-US" sz="1200" spc="-5" dirty="0" smtClean="0">
                <a:latin typeface="Nunito Sans"/>
                <a:cs typeface="Arial"/>
              </a:rPr>
              <a:t>must  treat each one as unique,  investing great amounts of time,  energy and resources into  exploring the situation from </a:t>
            </a:r>
            <a:r>
              <a:rPr lang="en-US" sz="1200" dirty="0" smtClean="0">
                <a:latin typeface="Nunito Sans"/>
                <a:cs typeface="Arial"/>
              </a:rPr>
              <a:t>all  </a:t>
            </a:r>
            <a:r>
              <a:rPr lang="en-US" sz="1200" spc="-5" dirty="0" smtClean="0">
                <a:latin typeface="Nunito Sans"/>
                <a:cs typeface="Arial"/>
              </a:rPr>
              <a:t>views.</a:t>
            </a:r>
            <a:r>
              <a:rPr lang="en-US" sz="1200" dirty="0" smtClean="0">
                <a:latin typeface="Nunito Sans"/>
                <a:cs typeface="Arial"/>
              </a:rPr>
              <a:t> </a:t>
            </a:r>
            <a:r>
              <a:rPr lang="en-US" sz="1200" spc="-5" dirty="0" smtClean="0">
                <a:latin typeface="Nunito Sans"/>
                <a:cs typeface="Arial"/>
              </a:rPr>
              <a:t>Intuition and experience are major factors in these</a:t>
            </a:r>
            <a:r>
              <a:rPr lang="en-US" sz="1200" spc="-9" dirty="0" smtClean="0">
                <a:latin typeface="Nunito Sans"/>
                <a:cs typeface="Arial"/>
              </a:rPr>
              <a:t> </a:t>
            </a:r>
            <a:r>
              <a:rPr lang="en-US" sz="1200" spc="-5" dirty="0" smtClean="0">
                <a:latin typeface="Nunito Sans"/>
                <a:cs typeface="Arial"/>
              </a:rPr>
              <a:t>decisions.</a:t>
            </a:r>
            <a:endParaRPr lang="en-US" sz="1200" dirty="0" smtClean="0">
              <a:latin typeface="Nunito San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Decisions for which Advance preparation is done, an are based on the collection of facts, analysis and scientific methods are known as planned decision making.</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b="0" dirty="0" smtClean="0"/>
              <a:t/>
            </a:r>
            <a:br>
              <a:rPr lang="en-US" b="0" dirty="0" smtClean="0"/>
            </a:br>
            <a:endParaRPr lang="en-US" sz="1200" b="0" i="0" kern="1200" dirty="0">
              <a:solidFill>
                <a:schemeClr val="tx1"/>
              </a:solidFill>
              <a:latin typeface="Nunito Sans" charset="0"/>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Unplanned decision making technique means such decisions for which no plan is made, but are necessary, according to the circumstances, problems and opportunities.</a:t>
            </a:r>
          </a:p>
          <a:p>
            <a:r>
              <a:rPr lang="en-US" b="0" dirty="0" smtClean="0"/>
              <a:t/>
            </a:r>
            <a:br>
              <a:rPr lang="en-US" b="0" dirty="0" smtClean="0"/>
            </a:br>
            <a:endParaRPr lang="en-US" sz="1200" b="0" i="0" kern="1200" dirty="0">
              <a:solidFill>
                <a:schemeClr val="tx1"/>
              </a:solidFill>
              <a:latin typeface="Nunito Sans" charset="0"/>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Tactical decision making is of routine nature, related to the normal day to day activities and is of relatively lesser significance.</a:t>
            </a:r>
          </a:p>
          <a:p>
            <a:r>
              <a:rPr lang="en-US" sz="1200" b="0" i="0" kern="1200" dirty="0" smtClean="0">
                <a:solidFill>
                  <a:schemeClr val="tx1"/>
                </a:solidFill>
                <a:latin typeface="Nunito Sans"/>
                <a:ea typeface="+mn-ea"/>
                <a:cs typeface="+mn-cs"/>
              </a:rPr>
              <a:t>For these decisions, the options are limited and do not require much analysis and evolution.</a:t>
            </a:r>
          </a:p>
          <a:p>
            <a:endParaRPr lang="en-US" sz="1200" b="0" i="0" kern="1200" dirty="0" smtClean="0">
              <a:solidFill>
                <a:schemeClr val="tx1"/>
              </a:solidFill>
              <a:latin typeface="+mn-lt"/>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Trainers,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Ask the students,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 the decision taken by the students for personal reasons same as that of official reasons? The decision varies from situation to situation.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Sometimes, decision making will not be an individual constraint. Group</a:t>
            </a:r>
            <a:r>
              <a:rPr lang="en-US" sz="1200" b="0" i="0" kern="1200" baseline="0" dirty="0" smtClean="0">
                <a:solidFill>
                  <a:schemeClr val="tx1"/>
                </a:solidFill>
                <a:latin typeface="+mn-lt"/>
                <a:ea typeface="+mn-ea"/>
                <a:cs typeface="+mn-cs"/>
              </a:rPr>
              <a:t> decisions are to be taken.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In work places, there are so many different situations for making decisions.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We are going to discuss on these in the upcoming slides.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Ask the students, in their day to day life, what are the situations they have to decide individually and what are the situations they have to combine and collaborate and make decisions.</a:t>
            </a:r>
          </a:p>
          <a:p>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The second sub topic is Decision Making Conditions. They are Certainty, Risk and Uncertainty Conditions. Those are discussed in the slides related to the sub topic. Please go through it and understand.</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Strategic decision making technique is those decisions, which are very difficult to be taken. This affects the future of the business and are related to the whole Organization.</a:t>
            </a:r>
          </a:p>
          <a:p>
            <a:endParaRPr lang="en-US" sz="1200" b="0" i="0" kern="1200" dirty="0" smtClean="0">
              <a:solidFill>
                <a:schemeClr val="tx1"/>
              </a:solidFill>
              <a:latin typeface="Nunito Sans"/>
              <a:ea typeface="+mn-ea"/>
              <a:cs typeface="+mn-cs"/>
            </a:endParaRPr>
          </a:p>
          <a:p>
            <a:r>
              <a:rPr lang="en-US" sz="1200" b="0" i="0" kern="1200" dirty="0" smtClean="0">
                <a:solidFill>
                  <a:schemeClr val="tx1"/>
                </a:solidFill>
                <a:latin typeface="Nunito Sans"/>
                <a:ea typeface="+mn-ea"/>
                <a:cs typeface="+mn-cs"/>
              </a:rPr>
              <a:t>In other words, these are the decisions, which are taken presently, but their primary effect is observed after sometime.</a:t>
            </a:r>
            <a:endParaRPr lang="en-US" sz="1200" b="0" i="0" kern="1200" dirty="0">
              <a:solidFill>
                <a:schemeClr val="tx1"/>
              </a:solidFill>
              <a:latin typeface="Nunito Sans"/>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1" i="0" kern="1200" dirty="0" smtClean="0">
                <a:solidFill>
                  <a:schemeClr val="tx1"/>
                </a:solidFill>
                <a:latin typeface="Nunito Sans"/>
                <a:ea typeface="+mn-ea"/>
                <a:cs typeface="+mn-cs"/>
              </a:rPr>
              <a:t>Departmental decision making</a:t>
            </a:r>
            <a:r>
              <a:rPr lang="en-US" sz="1200" b="0" i="0" kern="1200" dirty="0" smtClean="0">
                <a:solidFill>
                  <a:schemeClr val="tx1"/>
                </a:solidFill>
                <a:latin typeface="Nunito Sans"/>
                <a:ea typeface="+mn-ea"/>
                <a:cs typeface="+mn-cs"/>
              </a:rPr>
              <a:t> is for those decisions which affect the operation of the whole department of an enterprise and its employees.</a:t>
            </a:r>
          </a:p>
          <a:p>
            <a:r>
              <a:rPr lang="en-US" sz="1200" b="0" i="0" kern="1200" dirty="0" smtClean="0">
                <a:solidFill>
                  <a:schemeClr val="tx1"/>
                </a:solidFill>
                <a:latin typeface="Nunito Sans"/>
                <a:ea typeface="+mn-ea"/>
                <a:cs typeface="+mn-cs"/>
              </a:rPr>
              <a:t>Such decisions are taken by department managers, chairman, or the management.</a:t>
            </a:r>
            <a:endParaRPr lang="en-US" sz="1200" b="0" i="0" kern="1200" dirty="0">
              <a:solidFill>
                <a:schemeClr val="tx1"/>
              </a:solidFill>
              <a:latin typeface="Nunito Sans"/>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Interdepartmental decision making is for those decisions which are taken by the higher authorities/chairpersons/representatives of two or more departments of the organizations, after mutual deliberations.</a:t>
            </a:r>
            <a:endParaRPr lang="en-US" sz="1200" b="0" i="0" kern="1200" dirty="0">
              <a:solidFill>
                <a:schemeClr val="tx1"/>
              </a:solidFill>
              <a:latin typeface="Nunito Sans"/>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defTabSz="843900">
              <a:defRPr/>
            </a:pPr>
            <a:r>
              <a:rPr lang="en-IN" b="0" dirty="0" smtClean="0">
                <a:latin typeface="Nunito Sans"/>
              </a:rPr>
              <a:t>Decision Making conditions: </a:t>
            </a:r>
          </a:p>
          <a:p>
            <a:pPr defTabSz="843900">
              <a:defRPr/>
            </a:pPr>
            <a:endParaRPr lang="en-IN" b="0" dirty="0" smtClean="0">
              <a:latin typeface="Nunito Sans"/>
            </a:endParaRPr>
          </a:p>
          <a:p>
            <a:pPr defTabSz="843900">
              <a:defRPr/>
            </a:pPr>
            <a:r>
              <a:rPr lang="en-IN" b="0" dirty="0" smtClean="0">
                <a:latin typeface="Nunito Sans"/>
              </a:rPr>
              <a:t>Decision Making under Certainty</a:t>
            </a:r>
          </a:p>
          <a:p>
            <a:pPr defTabSz="843900">
              <a:defRPr/>
            </a:pPr>
            <a:r>
              <a:rPr lang="en-IN" b="0" dirty="0" smtClean="0">
                <a:latin typeface="Nunito Sans"/>
              </a:rPr>
              <a:t>Decision Making under Risk</a:t>
            </a:r>
          </a:p>
          <a:p>
            <a:pPr defTabSz="843900">
              <a:defRPr/>
            </a:pPr>
            <a:r>
              <a:rPr lang="en-IN" b="0" dirty="0" smtClean="0">
                <a:latin typeface="Nunito Sans"/>
              </a:rPr>
              <a:t>Decision Making under Uncertainty</a:t>
            </a:r>
            <a:endParaRPr lang="en-IN" b="0" dirty="0">
              <a:latin typeface="Nunito Sans"/>
            </a:endParaRPr>
          </a:p>
        </p:txBody>
      </p:sp>
    </p:spTree>
    <p:extLst>
      <p:ext uri="{BB962C8B-B14F-4D97-AF65-F5344CB8AC3E}">
        <p14:creationId xmlns:p14="http://schemas.microsoft.com/office/powerpoint/2010/main" xmlns="" val="2507267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marL="11721" marR="4688" algn="just">
              <a:lnSpc>
                <a:spcPct val="80000"/>
              </a:lnSpc>
              <a:spcBef>
                <a:spcPts val="489"/>
              </a:spcBef>
            </a:pPr>
            <a:r>
              <a:rPr lang="en-US" sz="1100" dirty="0" smtClean="0">
                <a:latin typeface="Nunito Sans"/>
                <a:cs typeface="Arial"/>
              </a:rPr>
              <a:t>Trainer,</a:t>
            </a:r>
          </a:p>
          <a:p>
            <a:pPr marL="11721" marR="4688" algn="just">
              <a:lnSpc>
                <a:spcPct val="80000"/>
              </a:lnSpc>
              <a:spcBef>
                <a:spcPts val="489"/>
              </a:spcBef>
            </a:pPr>
            <a:endParaRPr lang="en-US" sz="1100" dirty="0" smtClean="0">
              <a:latin typeface="Nunito Sans"/>
              <a:cs typeface="Arial"/>
            </a:endParaRPr>
          </a:p>
          <a:p>
            <a:pPr marL="11721" marR="4688" algn="just">
              <a:lnSpc>
                <a:spcPct val="80000"/>
              </a:lnSpc>
              <a:spcBef>
                <a:spcPts val="489"/>
              </a:spcBef>
            </a:pPr>
            <a:r>
              <a:rPr lang="en-US" sz="1100" dirty="0" smtClean="0">
                <a:latin typeface="Nunito Sans"/>
                <a:cs typeface="Arial"/>
              </a:rPr>
              <a:t>Explain</a:t>
            </a:r>
            <a:r>
              <a:rPr lang="en-US" sz="1100" baseline="0" dirty="0" smtClean="0">
                <a:latin typeface="Nunito Sans"/>
                <a:cs typeface="Arial"/>
              </a:rPr>
              <a:t> each point individually.</a:t>
            </a:r>
            <a:endParaRPr lang="en-US" sz="1100" dirty="0" smtClean="0">
              <a:latin typeface="Nunito Sans"/>
              <a:cs typeface="Arial"/>
            </a:endParaRPr>
          </a:p>
          <a:p>
            <a:pPr marL="11721" marR="5860" algn="just">
              <a:spcBef>
                <a:spcPts val="92"/>
              </a:spcBef>
            </a:pPr>
            <a:endParaRPr lang="en-US" sz="1100" dirty="0" smtClean="0">
              <a:latin typeface="Nunito Sans"/>
              <a:cs typeface="Arial"/>
            </a:endParaRPr>
          </a:p>
          <a:p>
            <a:pPr marL="11721" marR="5860" algn="just">
              <a:spcBef>
                <a:spcPts val="92"/>
              </a:spcBef>
            </a:pPr>
            <a:r>
              <a:rPr lang="en-US" sz="1100" dirty="0" smtClean="0">
                <a:latin typeface="Nunito Sans"/>
                <a:cs typeface="Arial"/>
              </a:rPr>
              <a:t>A </a:t>
            </a:r>
            <a:r>
              <a:rPr lang="en-US" sz="1100" u="heavy" dirty="0">
                <a:solidFill>
                  <a:srgbClr val="FF3300"/>
                </a:solidFill>
                <a:uFill>
                  <a:solidFill>
                    <a:srgbClr val="FF3300"/>
                  </a:solidFill>
                </a:uFill>
                <a:latin typeface="Nunito Sans"/>
                <a:cs typeface="Arial"/>
              </a:rPr>
              <a:t>state </a:t>
            </a:r>
            <a:r>
              <a:rPr lang="en-US" sz="1100" u="heavy" spc="-5" dirty="0">
                <a:solidFill>
                  <a:srgbClr val="FF3300"/>
                </a:solidFill>
                <a:uFill>
                  <a:solidFill>
                    <a:srgbClr val="FF3300"/>
                  </a:solidFill>
                </a:uFill>
                <a:latin typeface="Nunito Sans"/>
                <a:cs typeface="Arial"/>
              </a:rPr>
              <a:t>of </a:t>
            </a:r>
            <a:r>
              <a:rPr lang="en-US" sz="1100" u="heavy" dirty="0">
                <a:solidFill>
                  <a:srgbClr val="FF3300"/>
                </a:solidFill>
                <a:uFill>
                  <a:solidFill>
                    <a:srgbClr val="FF3300"/>
                  </a:solidFill>
                </a:uFill>
                <a:latin typeface="Nunito Sans"/>
                <a:cs typeface="Arial"/>
              </a:rPr>
              <a:t>certainty</a:t>
            </a:r>
            <a:r>
              <a:rPr lang="en-US" sz="1100" dirty="0">
                <a:solidFill>
                  <a:srgbClr val="FF3300"/>
                </a:solidFill>
                <a:latin typeface="Nunito Sans"/>
                <a:cs typeface="Arial"/>
              </a:rPr>
              <a:t> </a:t>
            </a:r>
            <a:r>
              <a:rPr lang="en-US" sz="1100" dirty="0">
                <a:latin typeface="Nunito Sans"/>
                <a:cs typeface="Arial"/>
              </a:rPr>
              <a:t>exists </a:t>
            </a:r>
            <a:r>
              <a:rPr lang="en-US" sz="1100" spc="-5" dirty="0">
                <a:latin typeface="Nunito Sans"/>
                <a:cs typeface="Arial"/>
              </a:rPr>
              <a:t>when a </a:t>
            </a:r>
            <a:r>
              <a:rPr lang="en-US" sz="1100" dirty="0">
                <a:latin typeface="Nunito Sans"/>
                <a:cs typeface="Arial"/>
              </a:rPr>
              <a:t>decision maker knows,  </a:t>
            </a:r>
            <a:r>
              <a:rPr lang="en-US" sz="1100" spc="-5" dirty="0">
                <a:latin typeface="Nunito Sans"/>
                <a:cs typeface="Arial"/>
              </a:rPr>
              <a:t>with </a:t>
            </a:r>
            <a:r>
              <a:rPr lang="en-US" sz="1100" dirty="0">
                <a:latin typeface="Nunito Sans"/>
                <a:cs typeface="Arial"/>
              </a:rPr>
              <a:t>reasonable certainty, </a:t>
            </a:r>
            <a:r>
              <a:rPr lang="en-US" sz="1100" spc="-5" dirty="0">
                <a:latin typeface="Nunito Sans"/>
                <a:cs typeface="Arial"/>
              </a:rPr>
              <a:t>what </a:t>
            </a:r>
            <a:r>
              <a:rPr lang="en-US" sz="1100" dirty="0">
                <a:latin typeface="Nunito Sans"/>
                <a:cs typeface="Arial"/>
              </a:rPr>
              <a:t>the alternatives </a:t>
            </a:r>
            <a:r>
              <a:rPr lang="en-US" sz="1100" spc="-5" dirty="0">
                <a:latin typeface="Nunito Sans"/>
                <a:cs typeface="Arial"/>
              </a:rPr>
              <a:t>are and  what conditions </a:t>
            </a:r>
            <a:r>
              <a:rPr lang="en-US" sz="1100" dirty="0">
                <a:latin typeface="Nunito Sans"/>
                <a:cs typeface="Arial"/>
              </a:rPr>
              <a:t>are </a:t>
            </a:r>
            <a:r>
              <a:rPr lang="en-US" sz="1100" spc="-5" dirty="0">
                <a:latin typeface="Nunito Sans"/>
                <a:cs typeface="Arial"/>
              </a:rPr>
              <a:t>associated </a:t>
            </a:r>
            <a:r>
              <a:rPr lang="en-US" sz="1100" dirty="0">
                <a:latin typeface="Nunito Sans"/>
                <a:cs typeface="Arial"/>
              </a:rPr>
              <a:t>with </a:t>
            </a:r>
            <a:r>
              <a:rPr lang="en-US" sz="1100" spc="-5" dirty="0">
                <a:latin typeface="Nunito Sans"/>
                <a:cs typeface="Arial"/>
              </a:rPr>
              <a:t>each</a:t>
            </a:r>
            <a:r>
              <a:rPr lang="en-US" sz="1100" spc="78" dirty="0">
                <a:latin typeface="Nunito Sans"/>
                <a:cs typeface="Arial"/>
              </a:rPr>
              <a:t> </a:t>
            </a:r>
            <a:r>
              <a:rPr lang="en-US" sz="1100" spc="-5" dirty="0">
                <a:latin typeface="Nunito Sans"/>
                <a:cs typeface="Arial"/>
              </a:rPr>
              <a:t>alternative.</a:t>
            </a:r>
            <a:endParaRPr lang="en-US" sz="1100" dirty="0">
              <a:latin typeface="Nunito Sans"/>
              <a:cs typeface="Arial"/>
            </a:endParaRPr>
          </a:p>
          <a:p>
            <a:pPr marL="11721" marR="7619" algn="just">
              <a:spcBef>
                <a:spcPts val="531"/>
              </a:spcBef>
            </a:pPr>
            <a:r>
              <a:rPr lang="en-US" sz="1100" spc="-5" dirty="0">
                <a:latin typeface="Nunito Sans"/>
                <a:cs typeface="Arial"/>
              </a:rPr>
              <a:t>Very few </a:t>
            </a:r>
            <a:r>
              <a:rPr lang="en-US" sz="1100" dirty="0">
                <a:latin typeface="Nunito Sans"/>
                <a:cs typeface="Arial"/>
              </a:rPr>
              <a:t>organizational </a:t>
            </a:r>
            <a:r>
              <a:rPr lang="en-US" sz="1100" spc="-5" dirty="0">
                <a:latin typeface="Nunito Sans"/>
                <a:cs typeface="Arial"/>
              </a:rPr>
              <a:t>decisions, however, are made  under these</a:t>
            </a:r>
            <a:r>
              <a:rPr lang="en-US" sz="1100" spc="14" dirty="0">
                <a:latin typeface="Nunito Sans"/>
                <a:cs typeface="Arial"/>
              </a:rPr>
              <a:t> </a:t>
            </a:r>
            <a:r>
              <a:rPr lang="en-US" sz="1100" spc="-5" dirty="0">
                <a:latin typeface="Nunito Sans"/>
                <a:cs typeface="Arial"/>
              </a:rPr>
              <a:t>conditions.</a:t>
            </a:r>
            <a:endParaRPr lang="en-US" sz="1100" dirty="0">
              <a:latin typeface="Nunito Sans"/>
              <a:cs typeface="Arial"/>
            </a:endParaRPr>
          </a:p>
          <a:p>
            <a:pPr marL="11721" marR="4688" algn="just">
              <a:spcBef>
                <a:spcPts val="531"/>
              </a:spcBef>
            </a:pPr>
            <a:r>
              <a:rPr lang="en-US" sz="1100" spc="-5" dirty="0">
                <a:latin typeface="Nunito Sans"/>
                <a:cs typeface="Arial"/>
              </a:rPr>
              <a:t>The </a:t>
            </a:r>
            <a:r>
              <a:rPr lang="en-US" sz="1100" dirty="0">
                <a:latin typeface="Nunito Sans"/>
                <a:cs typeface="Arial"/>
              </a:rPr>
              <a:t>complex </a:t>
            </a:r>
            <a:r>
              <a:rPr lang="en-US" sz="1100" spc="-5" dirty="0">
                <a:latin typeface="Nunito Sans"/>
                <a:cs typeface="Arial"/>
              </a:rPr>
              <a:t>and turbulent </a:t>
            </a:r>
            <a:r>
              <a:rPr lang="en-US" sz="1100" dirty="0">
                <a:latin typeface="Nunito Sans"/>
                <a:cs typeface="Arial"/>
              </a:rPr>
              <a:t>environment </a:t>
            </a:r>
            <a:r>
              <a:rPr lang="en-US" sz="1100" spc="-5" dirty="0">
                <a:latin typeface="Nunito Sans"/>
                <a:cs typeface="Arial"/>
              </a:rPr>
              <a:t>in </a:t>
            </a:r>
            <a:r>
              <a:rPr lang="en-US" sz="1100" dirty="0">
                <a:latin typeface="Nunito Sans"/>
                <a:cs typeface="Arial"/>
              </a:rPr>
              <a:t>which  </a:t>
            </a:r>
            <a:r>
              <a:rPr lang="en-US" sz="1100" spc="-5" dirty="0">
                <a:latin typeface="Nunito Sans"/>
                <a:cs typeface="Arial"/>
              </a:rPr>
              <a:t>businesses exist rarely allows </a:t>
            </a:r>
            <a:r>
              <a:rPr lang="en-US" sz="1100" dirty="0">
                <a:latin typeface="Nunito Sans"/>
                <a:cs typeface="Arial"/>
              </a:rPr>
              <a:t>for </a:t>
            </a:r>
            <a:r>
              <a:rPr lang="en-US" sz="1100" spc="-5" dirty="0">
                <a:latin typeface="Nunito Sans"/>
                <a:cs typeface="Arial"/>
              </a:rPr>
              <a:t>such</a:t>
            </a:r>
            <a:r>
              <a:rPr lang="en-US" sz="1100" spc="78" dirty="0">
                <a:latin typeface="Nunito Sans"/>
                <a:cs typeface="Arial"/>
              </a:rPr>
              <a:t> </a:t>
            </a:r>
            <a:r>
              <a:rPr lang="en-US" sz="1100" spc="-5" dirty="0">
                <a:latin typeface="Nunito Sans"/>
                <a:cs typeface="Arial"/>
              </a:rPr>
              <a:t>decisions</a:t>
            </a:r>
            <a:r>
              <a:rPr lang="en-US" sz="1100" spc="-5" dirty="0" smtClean="0">
                <a:latin typeface="Nunito Sans"/>
                <a:cs typeface="Arial"/>
              </a:rPr>
              <a:t>.</a:t>
            </a:r>
            <a:endParaRPr lang="en-US" sz="1100" dirty="0">
              <a:latin typeface="Nunito Sans"/>
              <a:cs typeface="Arial"/>
            </a:endParaRPr>
          </a:p>
        </p:txBody>
      </p:sp>
    </p:spTree>
    <p:extLst>
      <p:ext uri="{BB962C8B-B14F-4D97-AF65-F5344CB8AC3E}">
        <p14:creationId xmlns:p14="http://schemas.microsoft.com/office/powerpoint/2010/main" xmlns="" val="2178181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marL="11721" marR="4688" algn="just">
              <a:lnSpc>
                <a:spcPct val="80000"/>
              </a:lnSpc>
              <a:spcBef>
                <a:spcPts val="489"/>
              </a:spcBef>
            </a:pPr>
            <a:r>
              <a:rPr lang="en-US" sz="1100" dirty="0" smtClean="0">
                <a:latin typeface="Nunito Sans"/>
                <a:cs typeface="Arial"/>
              </a:rPr>
              <a:t>Trainer,</a:t>
            </a:r>
          </a:p>
          <a:p>
            <a:pPr marL="11721" marR="4688" algn="just">
              <a:lnSpc>
                <a:spcPct val="80000"/>
              </a:lnSpc>
              <a:spcBef>
                <a:spcPts val="489"/>
              </a:spcBef>
            </a:pPr>
            <a:endParaRPr lang="en-US" sz="1100" dirty="0" smtClean="0">
              <a:latin typeface="Nunito Sans"/>
              <a:cs typeface="Arial"/>
            </a:endParaRPr>
          </a:p>
          <a:p>
            <a:pPr marL="11721" marR="4688" algn="just">
              <a:lnSpc>
                <a:spcPct val="80000"/>
              </a:lnSpc>
              <a:spcBef>
                <a:spcPts val="489"/>
              </a:spcBef>
            </a:pPr>
            <a:r>
              <a:rPr lang="en-US" sz="1100" dirty="0" smtClean="0">
                <a:latin typeface="Nunito Sans"/>
                <a:cs typeface="Arial"/>
              </a:rPr>
              <a:t>Explain</a:t>
            </a:r>
            <a:r>
              <a:rPr lang="en-US" sz="1100" baseline="0" dirty="0" smtClean="0">
                <a:latin typeface="Nunito Sans"/>
                <a:cs typeface="Arial"/>
              </a:rPr>
              <a:t> each point individually.</a:t>
            </a:r>
            <a:endParaRPr lang="en-US" sz="1100" spc="-5" dirty="0" smtClean="0">
              <a:latin typeface="Nunito Sans"/>
              <a:cs typeface="Arial"/>
            </a:endParaRPr>
          </a:p>
          <a:p>
            <a:pPr marL="11721" marR="5274" algn="just">
              <a:spcBef>
                <a:spcPts val="88"/>
              </a:spcBef>
            </a:pPr>
            <a:endParaRPr lang="en-US" sz="1100" spc="-5" dirty="0" smtClean="0">
              <a:latin typeface="Nunito Sans"/>
              <a:cs typeface="Arial"/>
            </a:endParaRPr>
          </a:p>
          <a:p>
            <a:pPr marL="11721" marR="5274" algn="just">
              <a:spcBef>
                <a:spcPts val="88"/>
              </a:spcBef>
            </a:pPr>
            <a:r>
              <a:rPr lang="en-US" sz="1100" spc="-5" dirty="0" smtClean="0">
                <a:latin typeface="Nunito Sans"/>
                <a:cs typeface="Arial"/>
              </a:rPr>
              <a:t>A </a:t>
            </a:r>
            <a:r>
              <a:rPr lang="en-US" sz="1100" u="heavy" spc="-5" dirty="0">
                <a:solidFill>
                  <a:srgbClr val="FF3300"/>
                </a:solidFill>
                <a:uFill>
                  <a:solidFill>
                    <a:srgbClr val="FF3300"/>
                  </a:solidFill>
                </a:uFill>
                <a:latin typeface="Nunito Sans"/>
                <a:cs typeface="Arial"/>
              </a:rPr>
              <a:t>state </a:t>
            </a:r>
            <a:r>
              <a:rPr lang="en-US" sz="1100" u="heavy" spc="-9" dirty="0">
                <a:solidFill>
                  <a:srgbClr val="FF3300"/>
                </a:solidFill>
                <a:uFill>
                  <a:solidFill>
                    <a:srgbClr val="FF3300"/>
                  </a:solidFill>
                </a:uFill>
                <a:latin typeface="Nunito Sans"/>
                <a:cs typeface="Arial"/>
              </a:rPr>
              <a:t>of </a:t>
            </a:r>
            <a:r>
              <a:rPr lang="en-US" sz="1100" u="heavy" spc="-5" dirty="0">
                <a:solidFill>
                  <a:srgbClr val="FF3300"/>
                </a:solidFill>
                <a:uFill>
                  <a:solidFill>
                    <a:srgbClr val="FF3300"/>
                  </a:solidFill>
                </a:uFill>
                <a:latin typeface="Nunito Sans"/>
                <a:cs typeface="Arial"/>
              </a:rPr>
              <a:t>risk</a:t>
            </a:r>
            <a:r>
              <a:rPr lang="en-US" sz="1100" spc="-5" dirty="0">
                <a:solidFill>
                  <a:srgbClr val="FF3300"/>
                </a:solidFill>
                <a:latin typeface="Nunito Sans"/>
                <a:cs typeface="Arial"/>
              </a:rPr>
              <a:t> </a:t>
            </a:r>
            <a:r>
              <a:rPr lang="en-US" sz="1100" spc="-5" dirty="0">
                <a:latin typeface="Nunito Sans"/>
                <a:cs typeface="Arial"/>
              </a:rPr>
              <a:t>exists when a </a:t>
            </a:r>
            <a:r>
              <a:rPr lang="en-US" sz="1100" dirty="0">
                <a:latin typeface="Nunito Sans"/>
                <a:cs typeface="Arial"/>
              </a:rPr>
              <a:t>decision </a:t>
            </a:r>
            <a:r>
              <a:rPr lang="en-US" sz="1100" spc="-5" dirty="0" smtClean="0">
                <a:latin typeface="Nunito Sans"/>
                <a:cs typeface="Arial"/>
              </a:rPr>
              <a:t>maker </a:t>
            </a:r>
            <a:r>
              <a:rPr lang="en-US" sz="1100" spc="-5" dirty="0">
                <a:latin typeface="Nunito Sans"/>
                <a:cs typeface="Arial"/>
              </a:rPr>
              <a:t>makes </a:t>
            </a:r>
            <a:r>
              <a:rPr lang="en-US" sz="1100" dirty="0">
                <a:latin typeface="Nunito Sans"/>
                <a:cs typeface="Arial"/>
              </a:rPr>
              <a:t>decisions </a:t>
            </a:r>
            <a:r>
              <a:rPr lang="en-US" sz="1100" spc="-9" dirty="0">
                <a:latin typeface="Nunito Sans"/>
                <a:cs typeface="Arial"/>
              </a:rPr>
              <a:t>under </a:t>
            </a:r>
            <a:r>
              <a:rPr lang="en-US" sz="1100" spc="-5" dirty="0">
                <a:latin typeface="Nunito Sans"/>
                <a:cs typeface="Arial"/>
              </a:rPr>
              <a:t>a condition in which  the availability </a:t>
            </a:r>
            <a:r>
              <a:rPr lang="en-US" sz="1100" spc="-9" dirty="0">
                <a:latin typeface="Nunito Sans"/>
                <a:cs typeface="Arial"/>
              </a:rPr>
              <a:t>of </a:t>
            </a:r>
            <a:r>
              <a:rPr lang="en-US" sz="1100" spc="-5" dirty="0">
                <a:latin typeface="Nunito Sans"/>
                <a:cs typeface="Arial"/>
              </a:rPr>
              <a:t>each alternative and</a:t>
            </a:r>
            <a:r>
              <a:rPr lang="en-US" sz="1100" spc="447" dirty="0">
                <a:latin typeface="Nunito Sans"/>
                <a:cs typeface="Arial"/>
              </a:rPr>
              <a:t> </a:t>
            </a:r>
            <a:r>
              <a:rPr lang="en-US" sz="1100" spc="-5" dirty="0" smtClean="0">
                <a:latin typeface="Nunito Sans"/>
                <a:cs typeface="Arial"/>
              </a:rPr>
              <a:t>it’s potential </a:t>
            </a:r>
            <a:r>
              <a:rPr lang="en-US" sz="1100" spc="-5" dirty="0">
                <a:latin typeface="Nunito Sans"/>
                <a:cs typeface="Arial"/>
              </a:rPr>
              <a:t>payoffs and costs are all  associated with probability</a:t>
            </a:r>
            <a:r>
              <a:rPr lang="en-US" sz="1100" spc="23" dirty="0">
                <a:latin typeface="Nunito Sans"/>
                <a:cs typeface="Arial"/>
              </a:rPr>
              <a:t> </a:t>
            </a:r>
            <a:r>
              <a:rPr lang="en-US" sz="1100" spc="-5" dirty="0">
                <a:latin typeface="Nunito Sans"/>
                <a:cs typeface="Arial"/>
              </a:rPr>
              <a:t>estimate.</a:t>
            </a:r>
            <a:endParaRPr lang="en-US" sz="1100" dirty="0">
              <a:latin typeface="Nunito Sans"/>
              <a:cs typeface="Arial"/>
            </a:endParaRPr>
          </a:p>
          <a:p>
            <a:pPr marL="11721" marR="4688" algn="just">
              <a:spcBef>
                <a:spcPts val="443"/>
              </a:spcBef>
            </a:pPr>
            <a:r>
              <a:rPr lang="en-US" sz="1100" dirty="0">
                <a:latin typeface="Nunito Sans"/>
                <a:cs typeface="Arial"/>
              </a:rPr>
              <a:t>Decisions </a:t>
            </a:r>
            <a:r>
              <a:rPr lang="en-US" sz="1100" spc="-5" dirty="0">
                <a:latin typeface="Nunito Sans"/>
                <a:cs typeface="Arial"/>
              </a:rPr>
              <a:t>such as these are based on past  experiences, relevant information, the  advice of others and one’s own</a:t>
            </a:r>
            <a:r>
              <a:rPr lang="en-US" sz="1100" dirty="0">
                <a:latin typeface="Nunito Sans"/>
                <a:cs typeface="Arial"/>
              </a:rPr>
              <a:t> </a:t>
            </a:r>
            <a:r>
              <a:rPr lang="en-US" sz="1100" spc="-5" dirty="0">
                <a:latin typeface="Nunito Sans"/>
                <a:cs typeface="Arial"/>
              </a:rPr>
              <a:t>judgment.</a:t>
            </a:r>
            <a:endParaRPr lang="en-US" sz="1100" dirty="0">
              <a:latin typeface="Nunito Sans"/>
              <a:cs typeface="Arial"/>
            </a:endParaRPr>
          </a:p>
          <a:p>
            <a:pPr marL="11721" marR="4688" algn="just">
              <a:spcBef>
                <a:spcPts val="447"/>
              </a:spcBef>
            </a:pPr>
            <a:r>
              <a:rPr lang="en-US" sz="1100" dirty="0">
                <a:latin typeface="Nunito Sans"/>
                <a:cs typeface="Arial"/>
              </a:rPr>
              <a:t>Decision </a:t>
            </a:r>
            <a:r>
              <a:rPr lang="en-US" sz="1100" spc="-5" dirty="0">
                <a:latin typeface="Nunito Sans"/>
                <a:cs typeface="Arial"/>
              </a:rPr>
              <a:t>is ‘calculated’ on the basis </a:t>
            </a:r>
            <a:r>
              <a:rPr lang="en-US" sz="1100" spc="-14" dirty="0">
                <a:latin typeface="Nunito Sans"/>
                <a:cs typeface="Arial"/>
              </a:rPr>
              <a:t>of  </a:t>
            </a:r>
            <a:r>
              <a:rPr lang="en-US" sz="1100" spc="-5" dirty="0">
                <a:latin typeface="Nunito Sans"/>
                <a:cs typeface="Arial"/>
              </a:rPr>
              <a:t>which alternative has the highest probability  of working effectively. [union negotiations,  Porsche’s SUV focus vs high-performance  sports</a:t>
            </a:r>
            <a:r>
              <a:rPr lang="en-US" sz="1100" spc="-14" dirty="0">
                <a:latin typeface="Nunito Sans"/>
                <a:cs typeface="Arial"/>
              </a:rPr>
              <a:t> </a:t>
            </a:r>
            <a:r>
              <a:rPr lang="en-US" sz="1100" spc="-5" dirty="0">
                <a:latin typeface="Nunito Sans"/>
                <a:cs typeface="Arial"/>
              </a:rPr>
              <a:t>cars</a:t>
            </a:r>
            <a:r>
              <a:rPr lang="en-US" sz="1100" spc="-5" dirty="0" smtClean="0">
                <a:latin typeface="Nunito Sans"/>
                <a:cs typeface="Arial"/>
              </a:rPr>
              <a:t>]</a:t>
            </a:r>
            <a:endParaRPr lang="en-US" sz="1100" dirty="0">
              <a:latin typeface="Nunito Sans"/>
              <a:cs typeface="Arial"/>
            </a:endParaRPr>
          </a:p>
        </p:txBody>
      </p:sp>
    </p:spTree>
    <p:extLst>
      <p:ext uri="{BB962C8B-B14F-4D97-AF65-F5344CB8AC3E}">
        <p14:creationId xmlns:p14="http://schemas.microsoft.com/office/powerpoint/2010/main" xmlns="" val="2900315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marL="11721" marR="4688" algn="just">
              <a:lnSpc>
                <a:spcPct val="80000"/>
              </a:lnSpc>
              <a:spcBef>
                <a:spcPts val="489"/>
              </a:spcBef>
            </a:pPr>
            <a:r>
              <a:rPr lang="en-US" sz="1100" dirty="0" smtClean="0">
                <a:latin typeface="Nunito Sans"/>
                <a:cs typeface="Arial"/>
              </a:rPr>
              <a:t>Trainer,</a:t>
            </a:r>
          </a:p>
          <a:p>
            <a:pPr marL="11721" marR="4688" algn="just">
              <a:lnSpc>
                <a:spcPct val="80000"/>
              </a:lnSpc>
              <a:spcBef>
                <a:spcPts val="489"/>
              </a:spcBef>
            </a:pPr>
            <a:endParaRPr lang="en-US" sz="1100" dirty="0" smtClean="0">
              <a:latin typeface="Nunito Sans"/>
              <a:cs typeface="Arial"/>
            </a:endParaRPr>
          </a:p>
          <a:p>
            <a:pPr marL="11721" marR="4688" algn="just">
              <a:lnSpc>
                <a:spcPct val="80000"/>
              </a:lnSpc>
              <a:spcBef>
                <a:spcPts val="489"/>
              </a:spcBef>
            </a:pPr>
            <a:r>
              <a:rPr lang="en-US" sz="1100" dirty="0" smtClean="0">
                <a:latin typeface="Nunito Sans"/>
                <a:cs typeface="Arial"/>
              </a:rPr>
              <a:t>Explain</a:t>
            </a:r>
            <a:r>
              <a:rPr lang="en-US" sz="1100" baseline="0" dirty="0" smtClean="0">
                <a:latin typeface="Nunito Sans"/>
                <a:cs typeface="Arial"/>
              </a:rPr>
              <a:t> each point individually.</a:t>
            </a:r>
            <a:endParaRPr lang="en-US" sz="1100" dirty="0" smtClean="0">
              <a:latin typeface="Nunito Sans"/>
              <a:cs typeface="Arial"/>
            </a:endParaRPr>
          </a:p>
          <a:p>
            <a:pPr marL="11721" marR="4688" algn="just">
              <a:lnSpc>
                <a:spcPct val="80000"/>
              </a:lnSpc>
              <a:spcBef>
                <a:spcPts val="489"/>
              </a:spcBef>
            </a:pPr>
            <a:endParaRPr lang="en-US" sz="1100" dirty="0" smtClean="0">
              <a:latin typeface="Nunito Sans"/>
              <a:cs typeface="Arial"/>
            </a:endParaRPr>
          </a:p>
          <a:p>
            <a:pPr marL="11721" marR="4688" algn="just">
              <a:lnSpc>
                <a:spcPct val="80000"/>
              </a:lnSpc>
              <a:spcBef>
                <a:spcPts val="489"/>
              </a:spcBef>
            </a:pPr>
            <a:endParaRPr lang="en-US" sz="1100" dirty="0" smtClean="0">
              <a:latin typeface="Nunito Sans"/>
              <a:cs typeface="Arial"/>
            </a:endParaRPr>
          </a:p>
          <a:p>
            <a:pPr marL="11721" marR="4688" algn="just">
              <a:lnSpc>
                <a:spcPct val="80000"/>
              </a:lnSpc>
              <a:spcBef>
                <a:spcPts val="489"/>
              </a:spcBef>
            </a:pPr>
            <a:endParaRPr lang="en-US" sz="1100" dirty="0" smtClean="0">
              <a:latin typeface="Nunito Sans"/>
              <a:cs typeface="Arial"/>
            </a:endParaRPr>
          </a:p>
          <a:p>
            <a:pPr marL="11721" marR="4688" algn="just">
              <a:lnSpc>
                <a:spcPct val="80000"/>
              </a:lnSpc>
              <a:spcBef>
                <a:spcPts val="489"/>
              </a:spcBef>
            </a:pPr>
            <a:r>
              <a:rPr lang="en-US" sz="1100" dirty="0" smtClean="0">
                <a:latin typeface="Nunito Sans"/>
                <a:cs typeface="Arial"/>
              </a:rPr>
              <a:t>A</a:t>
            </a:r>
            <a:r>
              <a:rPr lang="en-US" sz="1100" dirty="0" smtClean="0">
                <a:solidFill>
                  <a:srgbClr val="FF3300"/>
                </a:solidFill>
                <a:latin typeface="Nunito Sans"/>
                <a:cs typeface="Arial"/>
              </a:rPr>
              <a:t> </a:t>
            </a:r>
            <a:r>
              <a:rPr lang="en-US" sz="1100" u="heavy" dirty="0">
                <a:solidFill>
                  <a:srgbClr val="FF3300"/>
                </a:solidFill>
                <a:uFill>
                  <a:solidFill>
                    <a:srgbClr val="FF3300"/>
                  </a:solidFill>
                </a:uFill>
                <a:latin typeface="Nunito Sans"/>
                <a:cs typeface="Arial"/>
              </a:rPr>
              <a:t>state of </a:t>
            </a:r>
            <a:r>
              <a:rPr lang="en-US" sz="1100" u="heavy" spc="-5" dirty="0">
                <a:solidFill>
                  <a:srgbClr val="FF3300"/>
                </a:solidFill>
                <a:uFill>
                  <a:solidFill>
                    <a:srgbClr val="FF3300"/>
                  </a:solidFill>
                </a:uFill>
                <a:latin typeface="Nunito Sans"/>
                <a:cs typeface="Arial"/>
              </a:rPr>
              <a:t>uncertainty</a:t>
            </a:r>
            <a:r>
              <a:rPr lang="en-US" sz="1100" spc="-5" dirty="0">
                <a:solidFill>
                  <a:srgbClr val="FF3300"/>
                </a:solidFill>
                <a:latin typeface="Nunito Sans"/>
                <a:cs typeface="Arial"/>
              </a:rPr>
              <a:t> </a:t>
            </a:r>
            <a:r>
              <a:rPr lang="en-US" sz="1100" dirty="0">
                <a:latin typeface="Nunito Sans"/>
                <a:cs typeface="Arial"/>
              </a:rPr>
              <a:t>exists </a:t>
            </a:r>
            <a:r>
              <a:rPr lang="en-US" sz="1100" spc="-5" dirty="0">
                <a:latin typeface="Nunito Sans"/>
                <a:cs typeface="Arial"/>
              </a:rPr>
              <a:t>when a  decision maker does </a:t>
            </a:r>
            <a:r>
              <a:rPr lang="en-US" sz="1100" dirty="0">
                <a:latin typeface="Nunito Sans"/>
                <a:cs typeface="Arial"/>
              </a:rPr>
              <a:t>not </a:t>
            </a:r>
            <a:r>
              <a:rPr lang="en-US" sz="1100" spc="-5" dirty="0">
                <a:latin typeface="Nunito Sans"/>
                <a:cs typeface="Arial"/>
              </a:rPr>
              <a:t>know all </a:t>
            </a:r>
            <a:r>
              <a:rPr lang="en-US" sz="1100" dirty="0">
                <a:latin typeface="Nunito Sans"/>
                <a:cs typeface="Arial"/>
              </a:rPr>
              <a:t>of the  </a:t>
            </a:r>
            <a:r>
              <a:rPr lang="en-US" sz="1100" spc="-5" dirty="0">
                <a:latin typeface="Nunito Sans"/>
                <a:cs typeface="Arial"/>
              </a:rPr>
              <a:t>alternatives, the risks associated with  each, or </a:t>
            </a:r>
            <a:r>
              <a:rPr lang="en-US" sz="1100" dirty="0">
                <a:latin typeface="Nunito Sans"/>
                <a:cs typeface="Arial"/>
              </a:rPr>
              <a:t>the </a:t>
            </a:r>
            <a:r>
              <a:rPr lang="en-US" sz="1100" spc="-5" dirty="0">
                <a:latin typeface="Nunito Sans"/>
                <a:cs typeface="Arial"/>
              </a:rPr>
              <a:t>consequences each  alternative is likely to</a:t>
            </a:r>
            <a:r>
              <a:rPr lang="en-US" sz="1100" spc="-9" dirty="0">
                <a:latin typeface="Nunito Sans"/>
                <a:cs typeface="Arial"/>
              </a:rPr>
              <a:t> </a:t>
            </a:r>
            <a:r>
              <a:rPr lang="en-US" sz="1100" spc="-5" dirty="0">
                <a:latin typeface="Nunito Sans"/>
                <a:cs typeface="Arial"/>
              </a:rPr>
              <a:t>have.</a:t>
            </a:r>
            <a:endParaRPr lang="en-US" sz="1100" dirty="0">
              <a:latin typeface="Nunito Sans"/>
              <a:cs typeface="Arial"/>
            </a:endParaRPr>
          </a:p>
          <a:p>
            <a:pPr marL="11721" marR="4688" algn="just">
              <a:lnSpc>
                <a:spcPct val="80000"/>
              </a:lnSpc>
              <a:spcBef>
                <a:spcPts val="401"/>
              </a:spcBef>
            </a:pPr>
            <a:r>
              <a:rPr lang="en-US" sz="1100" dirty="0">
                <a:latin typeface="Nunito Sans"/>
                <a:cs typeface="Arial"/>
              </a:rPr>
              <a:t>Most of the </a:t>
            </a:r>
            <a:r>
              <a:rPr lang="en-US" sz="1100" spc="-5" dirty="0">
                <a:latin typeface="Nunito Sans"/>
                <a:cs typeface="Arial"/>
              </a:rPr>
              <a:t>major decision making </a:t>
            </a:r>
            <a:r>
              <a:rPr lang="en-US" sz="1100" spc="-9" dirty="0">
                <a:latin typeface="Nunito Sans"/>
                <a:cs typeface="Arial"/>
              </a:rPr>
              <a:t>in  </a:t>
            </a:r>
            <a:r>
              <a:rPr lang="en-US" sz="1100" dirty="0">
                <a:latin typeface="Nunito Sans"/>
                <a:cs typeface="Arial"/>
              </a:rPr>
              <a:t>today’s </a:t>
            </a:r>
            <a:r>
              <a:rPr lang="en-US" sz="1100" spc="-5" dirty="0">
                <a:latin typeface="Nunito Sans"/>
                <a:cs typeface="Arial"/>
              </a:rPr>
              <a:t>organizations is done under </a:t>
            </a:r>
            <a:r>
              <a:rPr lang="en-US" sz="1100" dirty="0" smtClean="0">
                <a:latin typeface="Nunito Sans"/>
                <a:cs typeface="Arial"/>
              </a:rPr>
              <a:t>these</a:t>
            </a:r>
            <a:r>
              <a:rPr lang="en-US" sz="1100" spc="-9" dirty="0" smtClean="0">
                <a:latin typeface="Nunito Sans"/>
                <a:cs typeface="Arial"/>
              </a:rPr>
              <a:t> </a:t>
            </a:r>
            <a:r>
              <a:rPr lang="en-US" sz="1100" dirty="0">
                <a:latin typeface="Nunito Sans"/>
                <a:cs typeface="Arial"/>
              </a:rPr>
              <a:t>conditions.</a:t>
            </a:r>
          </a:p>
          <a:p>
            <a:pPr marL="11721" marR="4688" algn="just">
              <a:lnSpc>
                <a:spcPct val="80000"/>
              </a:lnSpc>
              <a:spcBef>
                <a:spcPts val="397"/>
              </a:spcBef>
            </a:pPr>
            <a:r>
              <a:rPr lang="en-US" sz="1100" spc="-5" dirty="0">
                <a:latin typeface="Nunito Sans"/>
                <a:cs typeface="Arial"/>
              </a:rPr>
              <a:t>To make effective decisions under </a:t>
            </a:r>
            <a:r>
              <a:rPr lang="en-US" sz="1100" dirty="0" smtClean="0">
                <a:latin typeface="Nunito Sans"/>
                <a:cs typeface="Arial"/>
              </a:rPr>
              <a:t>these </a:t>
            </a:r>
            <a:r>
              <a:rPr lang="en-US" sz="1100" spc="-5" dirty="0">
                <a:latin typeface="Nunito Sans"/>
                <a:cs typeface="Arial"/>
              </a:rPr>
              <a:t>conditions, managers </a:t>
            </a:r>
            <a:r>
              <a:rPr lang="en-US" sz="1100" dirty="0">
                <a:latin typeface="Nunito Sans"/>
                <a:cs typeface="Arial"/>
              </a:rPr>
              <a:t>must </a:t>
            </a:r>
            <a:r>
              <a:rPr lang="en-US" sz="1100" spc="-5" dirty="0" smtClean="0">
                <a:latin typeface="Nunito Sans"/>
                <a:cs typeface="Arial"/>
              </a:rPr>
              <a:t>secure </a:t>
            </a:r>
            <a:r>
              <a:rPr lang="en-US" sz="1100" spc="-5" dirty="0">
                <a:latin typeface="Nunito Sans"/>
                <a:cs typeface="Arial"/>
              </a:rPr>
              <a:t>as much relevant information as </a:t>
            </a:r>
            <a:r>
              <a:rPr lang="en-US" sz="1100" spc="-5" dirty="0" smtClean="0">
                <a:latin typeface="Nunito Sans"/>
                <a:cs typeface="Arial"/>
              </a:rPr>
              <a:t>possible </a:t>
            </a:r>
            <a:r>
              <a:rPr lang="en-US" sz="1100" spc="-5" dirty="0">
                <a:latin typeface="Nunito Sans"/>
                <a:cs typeface="Arial"/>
              </a:rPr>
              <a:t>and approach </a:t>
            </a:r>
            <a:r>
              <a:rPr lang="en-US" sz="1100" dirty="0">
                <a:latin typeface="Nunito Sans"/>
                <a:cs typeface="Arial"/>
              </a:rPr>
              <a:t>the </a:t>
            </a:r>
            <a:r>
              <a:rPr lang="en-US" sz="1100" spc="-5" dirty="0">
                <a:latin typeface="Nunito Sans"/>
                <a:cs typeface="Arial"/>
              </a:rPr>
              <a:t>situation </a:t>
            </a:r>
            <a:r>
              <a:rPr lang="en-US" sz="1100" dirty="0" smtClean="0">
                <a:latin typeface="Nunito Sans"/>
                <a:cs typeface="Arial"/>
              </a:rPr>
              <a:t>from </a:t>
            </a:r>
            <a:r>
              <a:rPr lang="en-US" sz="1100" spc="-5" dirty="0">
                <a:latin typeface="Nunito Sans"/>
                <a:cs typeface="Arial"/>
              </a:rPr>
              <a:t>a </a:t>
            </a:r>
            <a:r>
              <a:rPr lang="en-US" sz="1100" dirty="0">
                <a:latin typeface="Nunito Sans"/>
                <a:cs typeface="Arial"/>
              </a:rPr>
              <a:t>logical </a:t>
            </a:r>
            <a:r>
              <a:rPr lang="en-US" sz="1100" spc="-5" dirty="0">
                <a:latin typeface="Nunito Sans"/>
                <a:cs typeface="Arial"/>
              </a:rPr>
              <a:t>and rational</a:t>
            </a:r>
            <a:r>
              <a:rPr lang="en-US" sz="1100" spc="-28" dirty="0">
                <a:latin typeface="Nunito Sans"/>
                <a:cs typeface="Arial"/>
              </a:rPr>
              <a:t> </a:t>
            </a:r>
            <a:r>
              <a:rPr lang="en-US" sz="1100" dirty="0">
                <a:latin typeface="Nunito Sans"/>
                <a:cs typeface="Arial"/>
              </a:rPr>
              <a:t>view. </a:t>
            </a:r>
          </a:p>
          <a:p>
            <a:pPr marL="11721" marR="4688" algn="just">
              <a:lnSpc>
                <a:spcPts val="1597"/>
              </a:lnSpc>
              <a:spcBef>
                <a:spcPts val="383"/>
              </a:spcBef>
            </a:pPr>
            <a:r>
              <a:rPr lang="en-US" sz="1100" dirty="0">
                <a:latin typeface="Nunito Sans"/>
                <a:cs typeface="Arial"/>
              </a:rPr>
              <a:t>Intuition, </a:t>
            </a:r>
            <a:r>
              <a:rPr lang="en-US" sz="1100" spc="-5" dirty="0">
                <a:latin typeface="Nunito Sans"/>
                <a:cs typeface="Arial"/>
              </a:rPr>
              <a:t>judgment and experience </a:t>
            </a:r>
            <a:r>
              <a:rPr lang="en-US" sz="1100" spc="-5" dirty="0" smtClean="0">
                <a:latin typeface="Nunito Sans"/>
                <a:cs typeface="Arial"/>
              </a:rPr>
              <a:t>always </a:t>
            </a:r>
            <a:r>
              <a:rPr lang="en-US" sz="1100" spc="-5" dirty="0">
                <a:latin typeface="Nunito Sans"/>
                <a:cs typeface="Arial"/>
              </a:rPr>
              <a:t>play major roles in </a:t>
            </a:r>
            <a:r>
              <a:rPr lang="en-US" sz="1100" dirty="0">
                <a:latin typeface="Nunito Sans"/>
                <a:cs typeface="Arial"/>
              </a:rPr>
              <a:t>the </a:t>
            </a:r>
            <a:r>
              <a:rPr lang="en-US" sz="1100" spc="-5" dirty="0" smtClean="0">
                <a:latin typeface="Nunito Sans"/>
                <a:cs typeface="Arial"/>
              </a:rPr>
              <a:t>decision making </a:t>
            </a:r>
            <a:r>
              <a:rPr lang="en-US" sz="1100" spc="-5" dirty="0">
                <a:latin typeface="Nunito Sans"/>
                <a:cs typeface="Arial"/>
              </a:rPr>
              <a:t>process under these</a:t>
            </a:r>
            <a:r>
              <a:rPr lang="en-US" sz="1100" spc="42" dirty="0">
                <a:latin typeface="Nunito Sans"/>
                <a:cs typeface="Arial"/>
              </a:rPr>
              <a:t> </a:t>
            </a:r>
            <a:r>
              <a:rPr lang="en-US" sz="1100" spc="-5" dirty="0">
                <a:latin typeface="Nunito Sans"/>
                <a:cs typeface="Arial"/>
              </a:rPr>
              <a:t>conditions</a:t>
            </a:r>
            <a:r>
              <a:rPr lang="en-US" sz="1100" spc="-5" dirty="0" smtClean="0">
                <a:latin typeface="Nunito Sans"/>
                <a:cs typeface="Arial"/>
              </a:rPr>
              <a:t>.</a:t>
            </a:r>
            <a:endParaRPr lang="en-US" sz="1100" dirty="0">
              <a:latin typeface="Nunito Sans"/>
              <a:cs typeface="Arial"/>
            </a:endParaRPr>
          </a:p>
        </p:txBody>
      </p:sp>
    </p:spTree>
    <p:extLst>
      <p:ext uri="{BB962C8B-B14F-4D97-AF65-F5344CB8AC3E}">
        <p14:creationId xmlns:p14="http://schemas.microsoft.com/office/powerpoint/2010/main" xmlns="" val="980288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defTabSz="843900">
              <a:defRPr/>
            </a:pPr>
            <a:r>
              <a:rPr lang="en-IN" b="0" dirty="0" smtClean="0">
                <a:latin typeface="Nunito Sans"/>
              </a:rPr>
              <a:t>A view of decision making</a:t>
            </a:r>
          </a:p>
          <a:p>
            <a:pPr defTabSz="843900">
              <a:defRPr/>
            </a:pPr>
            <a:endParaRPr lang="en-IN" b="0" dirty="0" smtClean="0">
              <a:latin typeface="Nunito Sans"/>
            </a:endParaRPr>
          </a:p>
          <a:p>
            <a:pPr defTabSz="843900">
              <a:defRPr/>
            </a:pPr>
            <a:r>
              <a:rPr lang="en-IN" b="0" dirty="0" smtClean="0">
                <a:latin typeface="Nunito Sans"/>
              </a:rPr>
              <a:t>Uncertainty : Probabilities and expected</a:t>
            </a:r>
            <a:r>
              <a:rPr lang="en-IN" b="0" baseline="0" dirty="0" smtClean="0">
                <a:latin typeface="Nunito Sans"/>
              </a:rPr>
              <a:t> outcomes are unknown</a:t>
            </a:r>
          </a:p>
          <a:p>
            <a:pPr defTabSz="843900">
              <a:defRPr/>
            </a:pPr>
            <a:endParaRPr lang="en-IN" b="0" baseline="0" dirty="0" smtClean="0">
              <a:latin typeface="Nunito Sans"/>
            </a:endParaRPr>
          </a:p>
          <a:p>
            <a:pPr defTabSz="843900">
              <a:defRPr/>
            </a:pPr>
            <a:r>
              <a:rPr lang="en-IN" b="0" baseline="0" dirty="0" smtClean="0">
                <a:latin typeface="Nunito Sans"/>
              </a:rPr>
              <a:t>Risk and Uncertainty : Some knowledge of expected outcomes and probabilities known</a:t>
            </a:r>
          </a:p>
          <a:p>
            <a:pPr defTabSz="843900">
              <a:defRPr/>
            </a:pPr>
            <a:endParaRPr lang="en-IN" b="0" baseline="0" dirty="0" smtClean="0">
              <a:latin typeface="Nunito Sans"/>
            </a:endParaRPr>
          </a:p>
          <a:p>
            <a:pPr defTabSz="843900">
              <a:defRPr/>
            </a:pPr>
            <a:r>
              <a:rPr lang="en-IN" b="0" baseline="0" dirty="0" smtClean="0">
                <a:latin typeface="Nunito Sans"/>
              </a:rPr>
              <a:t>Absolute certainty:  </a:t>
            </a:r>
            <a:r>
              <a:rPr lang="en-IN" b="0" dirty="0" smtClean="0">
                <a:latin typeface="Nunito Sans"/>
              </a:rPr>
              <a:t>Probabilities and expected</a:t>
            </a:r>
            <a:r>
              <a:rPr lang="en-IN" b="0" baseline="0" dirty="0" smtClean="0">
                <a:latin typeface="Nunito Sans"/>
              </a:rPr>
              <a:t> outcomes are known</a:t>
            </a:r>
            <a:endParaRPr lang="en-IN" b="0" dirty="0">
              <a:latin typeface="Nunito Sans"/>
            </a:endParaRPr>
          </a:p>
        </p:txBody>
      </p:sp>
    </p:spTree>
    <p:extLst>
      <p:ext uri="{BB962C8B-B14F-4D97-AF65-F5344CB8AC3E}">
        <p14:creationId xmlns:p14="http://schemas.microsoft.com/office/powerpoint/2010/main" xmlns="" val="1258344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pPr defTabSz="843900">
              <a:defRPr/>
            </a:pPr>
            <a:r>
              <a:rPr lang="en-IN" sz="1200" b="0" i="0" kern="1200" dirty="0" smtClean="0">
                <a:solidFill>
                  <a:schemeClr val="tx1"/>
                </a:solidFill>
                <a:latin typeface="Nunito Sans"/>
                <a:ea typeface="+mn-ea"/>
                <a:cs typeface="+mn-cs"/>
              </a:rPr>
              <a:t>Activity time : 10 minutes</a:t>
            </a:r>
          </a:p>
          <a:p>
            <a:pPr defTabSz="843900">
              <a:defRPr/>
            </a:pPr>
            <a:endParaRPr lang="en-IN" sz="1200" b="0" i="0" kern="1200" dirty="0" smtClean="0">
              <a:solidFill>
                <a:schemeClr val="tx1"/>
              </a:solidFill>
              <a:latin typeface="Nunito Sans"/>
              <a:ea typeface="+mn-ea"/>
              <a:cs typeface="+mn-cs"/>
            </a:endParaRPr>
          </a:p>
          <a:p>
            <a:pPr defTabSz="843900">
              <a:defRPr/>
            </a:pPr>
            <a:r>
              <a:rPr lang="en-IN" sz="1200" b="0" i="0" kern="1200" dirty="0" smtClean="0">
                <a:solidFill>
                  <a:schemeClr val="tx1"/>
                </a:solidFill>
                <a:latin typeface="Nunito Sans"/>
                <a:ea typeface="+mn-ea"/>
                <a:cs typeface="+mn-cs"/>
              </a:rPr>
              <a:t>Trainer to ask Students to take 5 minutes to write down what type of Decision Making the above come under. They need to justify their answers. </a:t>
            </a:r>
          </a:p>
          <a:p>
            <a:pPr defTabSz="843900">
              <a:defRPr/>
            </a:pPr>
            <a:endParaRPr lang="en-IN" sz="1200" b="0" i="0" kern="1200" dirty="0" smtClean="0">
              <a:solidFill>
                <a:schemeClr val="tx1"/>
              </a:solidFill>
              <a:latin typeface="Nunito Sans"/>
              <a:ea typeface="+mn-ea"/>
              <a:cs typeface="+mn-cs"/>
            </a:endParaRPr>
          </a:p>
          <a:p>
            <a:pPr defTabSz="843900">
              <a:defRPr/>
            </a:pPr>
            <a:r>
              <a:rPr lang="en-IN" sz="1200" b="0" i="0" kern="1200" dirty="0" smtClean="0">
                <a:solidFill>
                  <a:schemeClr val="tx1"/>
                </a:solidFill>
                <a:latin typeface="Nunito Sans"/>
                <a:ea typeface="+mn-ea"/>
                <a:cs typeface="+mn-cs"/>
              </a:rPr>
              <a:t>Discussion time : 5 minutes</a:t>
            </a:r>
          </a:p>
          <a:p>
            <a:pPr defTabSz="843900">
              <a:defRPr/>
            </a:pPr>
            <a:endParaRPr lang="en-IN" sz="1200" b="0" i="0" kern="1200" dirty="0" smtClean="0">
              <a:solidFill>
                <a:schemeClr val="tx1"/>
              </a:solidFill>
              <a:latin typeface="Nunito Sans"/>
              <a:ea typeface="+mn-ea"/>
              <a:cs typeface="+mn-cs"/>
            </a:endParaRPr>
          </a:p>
          <a:p>
            <a:pPr defTabSz="843900">
              <a:defRPr/>
            </a:pPr>
            <a:r>
              <a:rPr lang="en-IN" sz="1200" b="0" i="0" kern="1200" dirty="0" smtClean="0">
                <a:solidFill>
                  <a:schemeClr val="tx1"/>
                </a:solidFill>
                <a:latin typeface="Nunito Sans"/>
                <a:ea typeface="+mn-ea"/>
                <a:cs typeface="+mn-cs"/>
              </a:rPr>
              <a:t>Get the</a:t>
            </a:r>
            <a:r>
              <a:rPr lang="en-IN" sz="1200" b="0" i="0" kern="1200" baseline="0" dirty="0" smtClean="0">
                <a:solidFill>
                  <a:schemeClr val="tx1"/>
                </a:solidFill>
                <a:latin typeface="Nunito Sans"/>
                <a:ea typeface="+mn-ea"/>
                <a:cs typeface="+mn-cs"/>
              </a:rPr>
              <a:t> responses from the students </a:t>
            </a:r>
            <a:endParaRPr lang="en-IN" sz="1200" b="0" i="0" kern="1200" dirty="0" smtClean="0">
              <a:solidFill>
                <a:schemeClr val="tx1"/>
              </a:solidFill>
              <a:latin typeface="Nunito Sans"/>
              <a:ea typeface="+mn-ea"/>
              <a:cs typeface="+mn-cs"/>
            </a:endParaRPr>
          </a:p>
          <a:p>
            <a:pPr defTabSz="843900">
              <a:defRPr/>
            </a:pPr>
            <a:endParaRPr lang="en-IN" sz="1200" b="0" i="0" kern="1200" dirty="0" smtClean="0">
              <a:solidFill>
                <a:schemeClr val="tx1"/>
              </a:solidFill>
              <a:latin typeface="Nunito Sans"/>
              <a:ea typeface="+mn-ea"/>
              <a:cs typeface="+mn-cs"/>
            </a:endParaRPr>
          </a:p>
          <a:p>
            <a:pPr defTabSz="843900">
              <a:defRPr/>
            </a:pPr>
            <a:r>
              <a:rPr lang="en-IN" sz="1200" b="0" i="0" kern="1200" dirty="0" smtClean="0">
                <a:solidFill>
                  <a:schemeClr val="tx1"/>
                </a:solidFill>
                <a:latin typeface="Nunito Sans"/>
                <a:ea typeface="+mn-ea"/>
                <a:cs typeface="+mn-cs"/>
              </a:rPr>
              <a:t>Encourage them to find out various Decision making types</a:t>
            </a:r>
            <a:r>
              <a:rPr lang="en-IN" sz="1200" b="0" i="0" kern="1200" baseline="0" dirty="0" smtClean="0">
                <a:solidFill>
                  <a:schemeClr val="tx1"/>
                </a:solidFill>
                <a:latin typeface="Nunito Sans"/>
                <a:ea typeface="+mn-ea"/>
                <a:cs typeface="+mn-cs"/>
              </a:rPr>
              <a:t> </a:t>
            </a:r>
            <a:r>
              <a:rPr lang="en-IN" sz="1200" b="0" i="0" kern="1200" dirty="0" smtClean="0">
                <a:solidFill>
                  <a:schemeClr val="tx1"/>
                </a:solidFill>
                <a:latin typeface="Nunito Sans"/>
                <a:ea typeface="+mn-ea"/>
                <a:cs typeface="+mn-cs"/>
              </a:rPr>
              <a:t> for </a:t>
            </a:r>
            <a:r>
              <a:rPr lang="en-IN" sz="1200" b="0" i="0" kern="1200" dirty="0" smtClean="0">
                <a:solidFill>
                  <a:schemeClr val="tx1"/>
                </a:solidFill>
                <a:latin typeface="Nunito Sans"/>
                <a:ea typeface="+mn-ea"/>
                <a:cs typeface="+mn-cs"/>
              </a:rPr>
              <a:t>the</a:t>
            </a:r>
            <a:r>
              <a:rPr lang="en-IN" sz="1200" b="0" i="0" kern="1200" baseline="0" dirty="0" smtClean="0">
                <a:solidFill>
                  <a:schemeClr val="tx1"/>
                </a:solidFill>
                <a:latin typeface="Nunito Sans"/>
                <a:ea typeface="+mn-ea"/>
                <a:cs typeface="+mn-cs"/>
              </a:rPr>
              <a:t> </a:t>
            </a:r>
            <a:r>
              <a:rPr lang="en-IN" sz="1200" b="0" i="0" kern="1200" baseline="0" smtClean="0">
                <a:solidFill>
                  <a:schemeClr val="tx1"/>
                </a:solidFill>
                <a:latin typeface="Nunito Sans"/>
                <a:ea typeface="+mn-ea"/>
                <a:cs typeface="+mn-cs"/>
              </a:rPr>
              <a:t>situations given</a:t>
            </a:r>
            <a:r>
              <a:rPr lang="en-IN" sz="1200" b="0" i="0" kern="1200" smtClean="0">
                <a:solidFill>
                  <a:schemeClr val="tx1"/>
                </a:solidFill>
                <a:latin typeface="Nunito Sans"/>
                <a:ea typeface="+mn-ea"/>
                <a:cs typeface="+mn-cs"/>
              </a:rPr>
              <a:t> </a:t>
            </a:r>
            <a:r>
              <a:rPr lang="en-IN" sz="1200" b="0" i="0" kern="1200" dirty="0" smtClean="0">
                <a:solidFill>
                  <a:schemeClr val="tx1"/>
                </a:solidFill>
                <a:latin typeface="Nunito Sans"/>
                <a:ea typeface="+mn-ea"/>
                <a:cs typeface="+mn-cs"/>
              </a:rPr>
              <a:t>and get the responses.</a:t>
            </a:r>
          </a:p>
          <a:p>
            <a:pPr defTabSz="843900">
              <a:defRPr/>
            </a:pPr>
            <a:endParaRPr lang="en-IN" sz="1200" b="0" i="0" kern="1200" dirty="0" smtClean="0">
              <a:solidFill>
                <a:schemeClr val="tx1"/>
              </a:solidFill>
              <a:latin typeface="Nunito Sans"/>
              <a:ea typeface="+mn-ea"/>
              <a:cs typeface="+mn-cs"/>
            </a:endParaRPr>
          </a:p>
          <a:p>
            <a:pPr defTabSz="843900">
              <a:defRPr/>
            </a:pPr>
            <a:r>
              <a:rPr lang="en-IN" sz="1200" b="0" i="0" kern="1200" dirty="0" smtClean="0">
                <a:solidFill>
                  <a:schemeClr val="tx1"/>
                </a:solidFill>
                <a:latin typeface="Nunito Sans"/>
                <a:ea typeface="+mn-ea"/>
                <a:cs typeface="+mn-cs"/>
              </a:rPr>
              <a:t>The below are the guidelines for the answers. The answers may vary. Appreciate all the answers. Observe their justification, ask why they have chosen that particular style for decision making.</a:t>
            </a:r>
          </a:p>
          <a:p>
            <a:pPr defTabSz="843900">
              <a:defRPr/>
            </a:pPr>
            <a:endParaRPr lang="en-IN" sz="1200" b="0" i="0" kern="1200" dirty="0" smtClean="0">
              <a:solidFill>
                <a:schemeClr val="tx1"/>
              </a:solidFill>
              <a:latin typeface="Nunito Sans"/>
              <a:ea typeface="+mn-ea"/>
              <a:cs typeface="+mn-cs"/>
            </a:endParaRPr>
          </a:p>
          <a:p>
            <a:pPr defTabSz="843900">
              <a:defRPr/>
            </a:pPr>
            <a:r>
              <a:rPr lang="en-IN" sz="1200" b="0" i="0" kern="1200" dirty="0" smtClean="0">
                <a:solidFill>
                  <a:schemeClr val="tx1"/>
                </a:solidFill>
                <a:latin typeface="Nunito Sans"/>
                <a:ea typeface="+mn-ea"/>
                <a:cs typeface="+mn-cs"/>
              </a:rPr>
              <a:t>Answers</a:t>
            </a:r>
          </a:p>
          <a:p>
            <a:pPr marL="228600" indent="-228600" defTabSz="843900">
              <a:buNone/>
              <a:defRPr/>
            </a:pPr>
            <a:r>
              <a:rPr lang="en-IN" sz="1200" b="0" i="0" kern="1200" dirty="0" smtClean="0">
                <a:solidFill>
                  <a:schemeClr val="tx1"/>
                </a:solidFill>
                <a:latin typeface="Nunito Sans"/>
                <a:ea typeface="+mn-ea"/>
                <a:cs typeface="+mn-cs"/>
              </a:rPr>
              <a:t>1.Personal Decision Making / Group Decision making( workers can together discuss and decide)</a:t>
            </a:r>
          </a:p>
          <a:p>
            <a:pPr marL="228600" indent="-228600" defTabSz="843900">
              <a:buNone/>
              <a:defRPr/>
            </a:pPr>
            <a:r>
              <a:rPr lang="en-IN" sz="1200" b="0" i="0" kern="1200" dirty="0" smtClean="0">
                <a:solidFill>
                  <a:schemeClr val="tx1"/>
                </a:solidFill>
                <a:latin typeface="Nunito Sans"/>
                <a:ea typeface="+mn-ea"/>
                <a:cs typeface="+mn-cs"/>
              </a:rPr>
              <a:t>2. Organizational Decision  Making / Basic Decision Making / Policy Decision</a:t>
            </a:r>
            <a:r>
              <a:rPr lang="en-IN" sz="1200" b="0" i="0" kern="1200" baseline="0" dirty="0" smtClean="0">
                <a:solidFill>
                  <a:schemeClr val="tx1"/>
                </a:solidFill>
                <a:latin typeface="Nunito Sans"/>
                <a:ea typeface="+mn-ea"/>
                <a:cs typeface="+mn-cs"/>
              </a:rPr>
              <a:t> Making / Strategic Decision Making</a:t>
            </a:r>
          </a:p>
          <a:p>
            <a:pPr marL="228600" indent="-228600" defTabSz="843900">
              <a:buNone/>
              <a:defRPr/>
            </a:pPr>
            <a:r>
              <a:rPr lang="en-IN" sz="1200" b="0" i="0" kern="1200" baseline="0" dirty="0" smtClean="0">
                <a:solidFill>
                  <a:schemeClr val="tx1"/>
                </a:solidFill>
                <a:latin typeface="Nunito Sans"/>
                <a:ea typeface="+mn-ea"/>
                <a:cs typeface="+mn-cs"/>
              </a:rPr>
              <a:t>3. Organizational Decision Making / Operational Decision Making /Departmental Decision Making / Programmed Decision Making / Planned Decision Making</a:t>
            </a:r>
          </a:p>
          <a:p>
            <a:pPr marL="228600" indent="-228600" defTabSz="843900">
              <a:buNone/>
              <a:defRPr/>
            </a:pPr>
            <a:r>
              <a:rPr lang="en-IN" sz="1200" b="0" i="0" kern="1200" baseline="0" dirty="0" smtClean="0">
                <a:solidFill>
                  <a:schemeClr val="tx1"/>
                </a:solidFill>
                <a:latin typeface="Nunito Sans"/>
                <a:ea typeface="+mn-ea"/>
                <a:cs typeface="+mn-cs"/>
              </a:rPr>
              <a:t>Tactical Decision Making/ </a:t>
            </a:r>
          </a:p>
          <a:p>
            <a:pPr marL="228600" indent="-228600" defTabSz="843900">
              <a:buNone/>
              <a:defRPr/>
            </a:pPr>
            <a:r>
              <a:rPr lang="en-IN" sz="1200" b="0" i="0" kern="1200" baseline="0" dirty="0" smtClean="0">
                <a:solidFill>
                  <a:schemeClr val="tx1"/>
                </a:solidFill>
                <a:latin typeface="Nunito Sans"/>
                <a:ea typeface="+mn-ea"/>
                <a:cs typeface="+mn-cs"/>
              </a:rPr>
              <a:t>4. Organizational Decision Making / Inter departmental Decision Making /Operational Decision Making / Basic Decision Making</a:t>
            </a:r>
          </a:p>
          <a:p>
            <a:pPr marL="228600" indent="-228600" defTabSz="843900">
              <a:buNone/>
              <a:defRPr/>
            </a:pPr>
            <a:r>
              <a:rPr lang="en-IN" sz="1200" b="0" i="0" kern="1200" baseline="0" dirty="0" smtClean="0">
                <a:solidFill>
                  <a:schemeClr val="tx1"/>
                </a:solidFill>
                <a:latin typeface="Nunito Sans"/>
                <a:ea typeface="+mn-ea"/>
                <a:cs typeface="+mn-cs"/>
              </a:rPr>
              <a:t>5. Organizational Decision Making / Group Decision Making</a:t>
            </a:r>
            <a:endParaRPr lang="en-IN" sz="1200" b="0" i="0" kern="1200" dirty="0" smtClean="0">
              <a:solidFill>
                <a:schemeClr val="tx1"/>
              </a:solidFill>
              <a:latin typeface="Nunito Sans"/>
              <a:ea typeface="+mn-ea"/>
              <a:cs typeface="+mn-cs"/>
            </a:endParaRPr>
          </a:p>
          <a:p>
            <a:pPr marL="228600" indent="-228600" defTabSz="843900">
              <a:buAutoNum type="arabicPeriod"/>
              <a:defRPr/>
            </a:pPr>
            <a:endParaRPr lang="en-IN" sz="1200" b="0" i="0" kern="1200" dirty="0" smtClean="0">
              <a:solidFill>
                <a:schemeClr val="tx1"/>
              </a:solidFill>
              <a:latin typeface="Nunito Sans"/>
              <a:ea typeface="+mn-ea"/>
              <a:cs typeface="+mn-cs"/>
            </a:endParaRPr>
          </a:p>
          <a:p>
            <a:pPr defTabSz="843900">
              <a:defRPr/>
            </a:pPr>
            <a:endParaRPr lang="en-IN" b="0" dirty="0">
              <a:latin typeface="Nunito Sans"/>
            </a:endParaRPr>
          </a:p>
        </p:txBody>
      </p:sp>
    </p:spTree>
    <p:extLst>
      <p:ext uri="{BB962C8B-B14F-4D97-AF65-F5344CB8AC3E}">
        <p14:creationId xmlns:p14="http://schemas.microsoft.com/office/powerpoint/2010/main" xmlns="" val="1258344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0" baseline="0" dirty="0" smtClean="0">
                <a:latin typeface="Nunito Sans" charset="0"/>
              </a:rPr>
              <a:t>Trainer </a:t>
            </a:r>
            <a:r>
              <a:rPr lang="en-US" b="0" baseline="0" smtClean="0">
                <a:latin typeface="Nunito Sans" charset="0"/>
              </a:rPr>
              <a:t>to thank the students </a:t>
            </a:r>
            <a:r>
              <a:rPr lang="en-US" b="0" baseline="0" dirty="0" smtClean="0">
                <a:latin typeface="Nunito Sans" charset="0"/>
              </a:rPr>
              <a:t>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We have covered the following in Decision</a:t>
            </a:r>
            <a:r>
              <a:rPr lang="en-US" baseline="0" dirty="0" smtClean="0">
                <a:latin typeface="Nunito Sans" panose="00000500000000000000" pitchFamily="2" charset="0"/>
              </a:rPr>
              <a:t> Making 1.1</a:t>
            </a:r>
            <a:endParaRPr lang="en-US" dirty="0" smtClean="0">
              <a:latin typeface="Nunito Sans" panose="00000500000000000000" pitchFamily="2" charset="0"/>
            </a:endParaRPr>
          </a:p>
          <a:p>
            <a:endParaRPr lang="en-US" dirty="0" smtClean="0">
              <a:latin typeface="Nunito Sans" panose="00000500000000000000" pitchFamily="2" charset="0"/>
            </a:endParaRPr>
          </a:p>
          <a:p>
            <a:pPr marL="228600" indent="-228600">
              <a:buAutoNum type="arabicPeriod"/>
            </a:pPr>
            <a:r>
              <a:rPr lang="en-US" dirty="0" smtClean="0">
                <a:latin typeface="Nunito Sans" panose="00000500000000000000" pitchFamily="2" charset="0"/>
              </a:rPr>
              <a:t>Introduction – Decision Making</a:t>
            </a:r>
          </a:p>
          <a:p>
            <a:pPr marL="228600" indent="-228600">
              <a:buAutoNum type="arabicPeriod"/>
            </a:pPr>
            <a:r>
              <a:rPr lang="en-US" dirty="0" smtClean="0">
                <a:latin typeface="Nunito Sans" panose="00000500000000000000" pitchFamily="2" charset="0"/>
              </a:rPr>
              <a:t>Understanding the Process of Decision Making</a:t>
            </a:r>
          </a:p>
          <a:p>
            <a:pPr marL="228600" indent="-228600">
              <a:buAutoNum type="arabicPeriod"/>
            </a:pPr>
            <a:r>
              <a:rPr lang="en-US" dirty="0" smtClean="0">
                <a:latin typeface="Nunito Sans" panose="00000500000000000000" pitchFamily="2" charset="0"/>
              </a:rPr>
              <a:t>Identifying the Importance of Decision Making</a:t>
            </a:r>
          </a:p>
          <a:p>
            <a:pPr marL="228600" indent="-228600">
              <a:buNone/>
            </a:pPr>
            <a:endParaRPr lang="en-US" dirty="0" smtClean="0">
              <a:latin typeface="Nunito Sans" panose="00000500000000000000" pitchFamily="2" charset="0"/>
            </a:endParaRPr>
          </a:p>
          <a:p>
            <a:pPr marL="228600" indent="-228600">
              <a:buNone/>
            </a:pPr>
            <a:r>
              <a:rPr lang="en-US" dirty="0" smtClean="0">
                <a:latin typeface="Nunito Sans" panose="00000500000000000000" pitchFamily="2" charset="0"/>
              </a:rPr>
              <a:t>We are going to cover the following  topics in this session</a:t>
            </a:r>
          </a:p>
          <a:p>
            <a:pPr marL="228600" indent="-228600">
              <a:buAutoNum type="arabicPeriod"/>
            </a:pPr>
            <a:endParaRPr lang="en-US" dirty="0" smtClean="0">
              <a:latin typeface="Nunito Sans" panose="00000500000000000000" pitchFamily="2" charset="0"/>
            </a:endParaRPr>
          </a:p>
          <a:p>
            <a:pPr algn="just">
              <a:lnSpc>
                <a:spcPct val="150000"/>
              </a:lnSpc>
            </a:pPr>
            <a:r>
              <a:rPr lang="en-US" sz="1200" dirty="0" smtClean="0">
                <a:latin typeface="Nunito Sans" charset="0"/>
              </a:rPr>
              <a:t> 1. Types of Decision Making</a:t>
            </a:r>
          </a:p>
          <a:p>
            <a:pPr algn="just">
              <a:lnSpc>
                <a:spcPct val="150000"/>
              </a:lnSpc>
            </a:pPr>
            <a:r>
              <a:rPr lang="en-US" altLang="en-US" sz="1200" dirty="0" smtClean="0">
                <a:latin typeface="Nunito Sans" charset="0"/>
                <a:ea typeface="ＭＳ Ｐゴシック" panose="020B0600070205080204" pitchFamily="34" charset="-128"/>
              </a:rPr>
              <a:t> 2. Decision Making Conditions</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128150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Trainer to explain that we are going to look at the Types of Decision Making, one by one</a:t>
            </a:r>
            <a:r>
              <a:rPr lang="en-US" sz="1200" b="0" i="0" kern="1200" baseline="0" dirty="0" smtClean="0">
                <a:solidFill>
                  <a:schemeClr val="tx1"/>
                </a:solidFill>
                <a:latin typeface="Nunito Sans"/>
                <a:ea typeface="+mn-ea"/>
                <a:cs typeface="+mn-cs"/>
              </a:rPr>
              <a:t> in the upcoming slides</a:t>
            </a:r>
            <a:endParaRPr lang="en-US" sz="1200" b="0" i="0" kern="1200" dirty="0" smtClean="0">
              <a:solidFill>
                <a:schemeClr val="tx1"/>
              </a:solidFill>
              <a:latin typeface="Nunito Sans"/>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IN" dirty="0"/>
          </a:p>
        </p:txBody>
      </p:sp>
    </p:spTree>
    <p:extLst>
      <p:ext uri="{BB962C8B-B14F-4D97-AF65-F5344CB8AC3E}">
        <p14:creationId xmlns:p14="http://schemas.microsoft.com/office/powerpoint/2010/main" xmlns="" val="19460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Trainer to explain that we are going to look at the Types of Decision Making, one by one.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IN" dirty="0"/>
          </a:p>
        </p:txBody>
      </p:sp>
    </p:spTree>
    <p:extLst>
      <p:ext uri="{BB962C8B-B14F-4D97-AF65-F5344CB8AC3E}">
        <p14:creationId xmlns:p14="http://schemas.microsoft.com/office/powerpoint/2010/main" xmlns="" val="194602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Trainer to explain that we are going to look at the Types of Decision Making, one by one.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IN" dirty="0"/>
          </a:p>
        </p:txBody>
      </p:sp>
    </p:spTree>
    <p:extLst>
      <p:ext uri="{BB962C8B-B14F-4D97-AF65-F5344CB8AC3E}">
        <p14:creationId xmlns:p14="http://schemas.microsoft.com/office/powerpoint/2010/main" xmlns="" val="19460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Routine Decision Making means such decisions, which are taken in respect of the day to day activities of the organization, and which require less thinking and advise. These are of a repetitive nature.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IN" dirty="0"/>
          </a:p>
        </p:txBody>
      </p:sp>
    </p:spTree>
    <p:extLst>
      <p:ext uri="{BB962C8B-B14F-4D97-AF65-F5344CB8AC3E}">
        <p14:creationId xmlns:p14="http://schemas.microsoft.com/office/powerpoint/2010/main" xmlns="" val="194602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Basic Decision Making means such decisions which are essential for the existence of the organization and for which complete study, analysis, power, and critical thinking are essential.</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IN" dirty="0"/>
          </a:p>
        </p:txBody>
      </p:sp>
    </p:spTree>
    <p:extLst>
      <p:ext uri="{BB962C8B-B14F-4D97-AF65-F5344CB8AC3E}">
        <p14:creationId xmlns:p14="http://schemas.microsoft.com/office/powerpoint/2010/main" xmlns="" val="194602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sz="1200" b="0" i="0" kern="1200" dirty="0" smtClean="0">
                <a:solidFill>
                  <a:schemeClr val="tx1"/>
                </a:solidFill>
                <a:latin typeface="Nunito Sans"/>
                <a:ea typeface="+mn-ea"/>
                <a:cs typeface="+mn-cs"/>
              </a:rPr>
              <a:t>The decisions which are taken by any person in his personal capacity, and not as a member of the organization are known as Personal Decisions, for example, decisions for leave, resigning from the organization and accepting or rejecting promotions, etc.</a:t>
            </a:r>
          </a:p>
          <a:p>
            <a:endParaRPr lang="en-US" sz="1200" b="0" i="0" kern="1200" dirty="0" smtClean="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xmlns="" val="19460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948A8F-A816-4727-89C1-D92E78857BF6}"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948A8F-A816-4727-89C1-D92E78857BF6}"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948A8F-A816-4727-89C1-D92E78857BF6}"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48A8F-A816-4727-89C1-D92E78857BF6}"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48A8F-A816-4727-89C1-D92E78857BF6}"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48A8F-A816-4727-89C1-D92E78857BF6}"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48A8F-A816-4727-89C1-D92E78857BF6}" type="datetimeFigureOut">
              <a:rPr lang="en-US" smtClean="0"/>
              <a:pPr/>
              <a:t>1/9/2020</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B4FB1-608E-4C21-97CD-4AD03B5F3E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67845" y="2708920"/>
            <a:ext cx="2674550"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charset="0"/>
              </a:rPr>
              <a:t> Organizational Decision Making</a:t>
            </a:r>
            <a:endParaRPr lang="en-US" sz="3600" dirty="0">
              <a:latin typeface="Nunito Sans" charset="0"/>
            </a:endParaRPr>
          </a:p>
        </p:txBody>
      </p:sp>
      <p:sp>
        <p:nvSpPr>
          <p:cNvPr id="7" name="Content Placeholder 3"/>
          <p:cNvSpPr txBox="1">
            <a:spLocks/>
          </p:cNvSpPr>
          <p:nvPr/>
        </p:nvSpPr>
        <p:spPr>
          <a:xfrm>
            <a:off x="500034" y="1785926"/>
            <a:ext cx="5143536" cy="3338601"/>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charset="0"/>
              </a:rPr>
              <a:t> Organizational  decisions are taken by the executives or officers in their formal capacity</a:t>
            </a:r>
            <a:endParaRPr lang="en-US" sz="2400" dirty="0">
              <a:latin typeface="Nunito Sans" charset="0"/>
            </a:endParaRPr>
          </a:p>
        </p:txBody>
      </p:sp>
      <p:pic>
        <p:nvPicPr>
          <p:cNvPr id="9" name="Picture 8" descr="dm 4.jfif"/>
          <p:cNvPicPr>
            <a:picLocks noChangeAspect="1"/>
          </p:cNvPicPr>
          <p:nvPr/>
        </p:nvPicPr>
        <p:blipFill>
          <a:blip r:embed="rId4" cstate="print"/>
          <a:stretch>
            <a:fillRect/>
          </a:stretch>
        </p:blipFill>
        <p:spPr>
          <a:xfrm>
            <a:off x="3000364" y="3571876"/>
            <a:ext cx="3267075" cy="2000264"/>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charset="0"/>
              </a:rPr>
              <a:t>Individual Decision Making</a:t>
            </a:r>
            <a:endParaRPr lang="en-US" sz="3600" dirty="0">
              <a:latin typeface="Nunito Sans" charset="0"/>
            </a:endParaRPr>
          </a:p>
        </p:txBody>
      </p:sp>
      <p:sp>
        <p:nvSpPr>
          <p:cNvPr id="7" name="Content Placeholder 3"/>
          <p:cNvSpPr txBox="1">
            <a:spLocks/>
          </p:cNvSpPr>
          <p:nvPr/>
        </p:nvSpPr>
        <p:spPr>
          <a:xfrm>
            <a:off x="500034" y="1785927"/>
            <a:ext cx="5143536" cy="1214446"/>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charset="0"/>
              </a:rPr>
              <a:t>Individual Decisions are taken by the managers in small units</a:t>
            </a:r>
          </a:p>
        </p:txBody>
      </p:sp>
      <p:pic>
        <p:nvPicPr>
          <p:cNvPr id="8" name="Picture 7" descr="dm10.jfif"/>
          <p:cNvPicPr>
            <a:picLocks noChangeAspect="1"/>
          </p:cNvPicPr>
          <p:nvPr/>
        </p:nvPicPr>
        <p:blipFill>
          <a:blip r:embed="rId4" cstate="print"/>
          <a:stretch>
            <a:fillRect/>
          </a:stretch>
        </p:blipFill>
        <p:spPr>
          <a:xfrm>
            <a:off x="3143240" y="3643314"/>
            <a:ext cx="2933700" cy="1562100"/>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charset="0"/>
              </a:rPr>
              <a:t>Group Decision Making</a:t>
            </a:r>
            <a:endParaRPr lang="en-US" sz="3600" dirty="0">
              <a:latin typeface="Nunito Sans" charset="0"/>
            </a:endParaRPr>
          </a:p>
        </p:txBody>
      </p:sp>
      <p:sp>
        <p:nvSpPr>
          <p:cNvPr id="7" name="Content Placeholder 3"/>
          <p:cNvSpPr txBox="1">
            <a:spLocks/>
          </p:cNvSpPr>
          <p:nvPr/>
        </p:nvSpPr>
        <p:spPr>
          <a:xfrm>
            <a:off x="500034" y="1785927"/>
            <a:ext cx="5143536" cy="928694"/>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charset="0"/>
              </a:rPr>
              <a:t>Group Decisions are taken by a group</a:t>
            </a:r>
            <a:endParaRPr lang="en-US" sz="2400" dirty="0">
              <a:latin typeface="Nunito Sans" charset="0"/>
            </a:endParaRPr>
          </a:p>
        </p:txBody>
      </p:sp>
      <p:pic>
        <p:nvPicPr>
          <p:cNvPr id="8" name="Picture 7" descr="dm group.jfif"/>
          <p:cNvPicPr>
            <a:picLocks noChangeAspect="1"/>
          </p:cNvPicPr>
          <p:nvPr/>
        </p:nvPicPr>
        <p:blipFill>
          <a:blip r:embed="rId4" cstate="print"/>
          <a:stretch>
            <a:fillRect/>
          </a:stretch>
        </p:blipFill>
        <p:spPr>
          <a:xfrm>
            <a:off x="3286116" y="3929066"/>
            <a:ext cx="2714644" cy="2357454"/>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charset="0"/>
              </a:rPr>
              <a:t> Operating Decision Making</a:t>
            </a:r>
            <a:endParaRPr lang="en-US" sz="3600" dirty="0">
              <a:latin typeface="Nunito Sans" charset="0"/>
            </a:endParaRPr>
          </a:p>
        </p:txBody>
      </p:sp>
      <p:sp>
        <p:nvSpPr>
          <p:cNvPr id="7" name="Content Placeholder 3"/>
          <p:cNvSpPr txBox="1">
            <a:spLocks/>
          </p:cNvSpPr>
          <p:nvPr/>
        </p:nvSpPr>
        <p:spPr>
          <a:xfrm>
            <a:off x="500034" y="1785927"/>
            <a:ext cx="5143536" cy="1357322"/>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charset="0"/>
              </a:rPr>
              <a:t>Operating decisions are related to the general affairs of the institution</a:t>
            </a:r>
            <a:endParaRPr lang="en-US" sz="2400" dirty="0">
              <a:latin typeface="Nunito Sans" charset="0"/>
            </a:endParaRPr>
          </a:p>
        </p:txBody>
      </p:sp>
      <p:pic>
        <p:nvPicPr>
          <p:cNvPr id="8" name="Picture 7" descr="bm 6.png"/>
          <p:cNvPicPr>
            <a:picLocks noChangeAspect="1"/>
          </p:cNvPicPr>
          <p:nvPr/>
        </p:nvPicPr>
        <p:blipFill>
          <a:blip r:embed="rId4" cstate="print"/>
          <a:stretch>
            <a:fillRect/>
          </a:stretch>
        </p:blipFill>
        <p:spPr>
          <a:xfrm>
            <a:off x="3786182" y="3071810"/>
            <a:ext cx="1895475" cy="2409825"/>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charset="0"/>
              </a:rPr>
              <a:t>Policy  Decision Making</a:t>
            </a:r>
            <a:endParaRPr lang="en-US" sz="3600" dirty="0">
              <a:latin typeface="Nunito Sans" charset="0"/>
            </a:endParaRPr>
          </a:p>
        </p:txBody>
      </p:sp>
      <p:sp>
        <p:nvSpPr>
          <p:cNvPr id="7" name="Content Placeholder 3"/>
          <p:cNvSpPr txBox="1">
            <a:spLocks/>
          </p:cNvSpPr>
          <p:nvPr/>
        </p:nvSpPr>
        <p:spPr>
          <a:xfrm>
            <a:off x="500034" y="1785927"/>
            <a:ext cx="5143536" cy="785818"/>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charset="0"/>
              </a:rPr>
              <a:t>Policy decisions are related to the basic policies of the management</a:t>
            </a:r>
            <a:endParaRPr lang="en-US" sz="2400" dirty="0">
              <a:latin typeface="Nunito Sans" charset="0"/>
            </a:endParaRPr>
          </a:p>
        </p:txBody>
      </p:sp>
      <p:pic>
        <p:nvPicPr>
          <p:cNvPr id="8" name="Picture 7" descr="dm 3.jfif"/>
          <p:cNvPicPr>
            <a:picLocks noChangeAspect="1"/>
          </p:cNvPicPr>
          <p:nvPr/>
        </p:nvPicPr>
        <p:blipFill>
          <a:blip r:embed="rId4" cstate="print"/>
          <a:stretch>
            <a:fillRect/>
          </a:stretch>
        </p:blipFill>
        <p:spPr>
          <a:xfrm>
            <a:off x="3143240" y="4286256"/>
            <a:ext cx="3267075" cy="1857388"/>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a:rPr>
              <a:t>Programmed Decision Making</a:t>
            </a:r>
            <a:endParaRPr lang="en-US" sz="3600" dirty="0">
              <a:latin typeface="Nunito Sans"/>
            </a:endParaRPr>
          </a:p>
        </p:txBody>
      </p:sp>
      <p:sp>
        <p:nvSpPr>
          <p:cNvPr id="7" name="Content Placeholder 3"/>
          <p:cNvSpPr txBox="1">
            <a:spLocks/>
          </p:cNvSpPr>
          <p:nvPr/>
        </p:nvSpPr>
        <p:spPr>
          <a:xfrm>
            <a:off x="500034" y="1785927"/>
            <a:ext cx="5143536" cy="1357322"/>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a:rPr>
              <a:t>Programmed decision is  one that is fairly  structured or recurs with  some frequency</a:t>
            </a:r>
            <a:endParaRPr lang="en-US" sz="2400" dirty="0">
              <a:latin typeface="Nunito Sans"/>
            </a:endParaRPr>
          </a:p>
        </p:txBody>
      </p:sp>
      <p:pic>
        <p:nvPicPr>
          <p:cNvPr id="9" name="Picture 2" descr="Image result for mcdonald's mac veggie">
            <a:extLst>
              <a:ext uri="{FF2B5EF4-FFF2-40B4-BE49-F238E27FC236}">
                <a16:creationId xmlns:a16="http://schemas.microsoft.com/office/drawing/2014/main" xmlns="" id="{44935DDD-73D2-4368-89D5-348C290E3DC1}"/>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86116" y="3643314"/>
            <a:ext cx="2577508" cy="2071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t> </a:t>
            </a:r>
            <a:r>
              <a:rPr lang="en-US" sz="3600" dirty="0" smtClean="0">
                <a:latin typeface="Nunito Sans"/>
              </a:rPr>
              <a:t>Non-Programmed Decision Making</a:t>
            </a:r>
            <a:endParaRPr lang="en-US" sz="3600" dirty="0">
              <a:latin typeface="Nunito Sans"/>
            </a:endParaRPr>
          </a:p>
        </p:txBody>
      </p:sp>
      <p:sp>
        <p:nvSpPr>
          <p:cNvPr id="7" name="Content Placeholder 3"/>
          <p:cNvSpPr txBox="1">
            <a:spLocks/>
          </p:cNvSpPr>
          <p:nvPr/>
        </p:nvSpPr>
        <p:spPr>
          <a:xfrm>
            <a:off x="500034" y="1785927"/>
            <a:ext cx="5143536" cy="1143008"/>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a:rPr>
              <a:t>Non programmed decision  is the one that is unstructured and occurs much less</a:t>
            </a:r>
            <a:endParaRPr lang="en-US" sz="2400" dirty="0">
              <a:latin typeface="Nunito Sans"/>
            </a:endParaRPr>
          </a:p>
        </p:txBody>
      </p:sp>
      <p:sp>
        <p:nvSpPr>
          <p:cNvPr id="8" name="object 8">
            <a:extLst>
              <a:ext uri="{FF2B5EF4-FFF2-40B4-BE49-F238E27FC236}">
                <a16:creationId xmlns:a16="http://schemas.microsoft.com/office/drawing/2014/main" xmlns="" id="{94C1D565-FFC4-4ACD-932F-4F6F07B9DD39}"/>
              </a:ext>
            </a:extLst>
          </p:cNvPr>
          <p:cNvSpPr/>
          <p:nvPr/>
        </p:nvSpPr>
        <p:spPr>
          <a:xfrm>
            <a:off x="3428992" y="3214686"/>
            <a:ext cx="2746629" cy="2428892"/>
          </a:xfrm>
          <a:prstGeom prst="rect">
            <a:avLst/>
          </a:prstGeom>
          <a:blipFill>
            <a:blip r:embed="rId4"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a:rPr>
              <a:t>Planned  Decision Making</a:t>
            </a:r>
          </a:p>
          <a:p>
            <a:endParaRPr lang="en-US" sz="3600" dirty="0"/>
          </a:p>
        </p:txBody>
      </p:sp>
      <p:sp>
        <p:nvSpPr>
          <p:cNvPr id="7" name="Content Placeholder 3"/>
          <p:cNvSpPr txBox="1">
            <a:spLocks/>
          </p:cNvSpPr>
          <p:nvPr/>
        </p:nvSpPr>
        <p:spPr>
          <a:xfrm>
            <a:off x="500034" y="1785927"/>
            <a:ext cx="5143536" cy="1214446"/>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a:rPr>
              <a:t>Planned decisions are advance preparation based on facts, analysis and scientific methods</a:t>
            </a:r>
          </a:p>
          <a:p>
            <a:pPr marL="342900" lvl="0" indent="-342900">
              <a:spcBef>
                <a:spcPct val="20000"/>
              </a:spcBef>
              <a:buFont typeface="Arial" panose="020B0604020202020204" pitchFamily="34" charset="0"/>
              <a:buChar char="•"/>
              <a:defRPr/>
            </a:pPr>
            <a:endParaRPr lang="en-US" sz="2400" dirty="0" smtClean="0">
              <a:latin typeface="Nunito Sans" charset="0"/>
            </a:endParaRPr>
          </a:p>
          <a:p>
            <a:pPr marL="342900" lvl="0" indent="-342900">
              <a:spcBef>
                <a:spcPct val="20000"/>
              </a:spcBef>
              <a:buFont typeface="Arial" panose="020B0604020202020204" pitchFamily="34" charset="0"/>
              <a:buChar char="•"/>
              <a:defRPr/>
            </a:pPr>
            <a:endParaRPr lang="en-US" sz="2400" dirty="0">
              <a:latin typeface="Nunito Sans" charset="0"/>
            </a:endParaRPr>
          </a:p>
          <a:p>
            <a:pPr marL="342900" lvl="0" indent="-342900">
              <a:spcBef>
                <a:spcPct val="20000"/>
              </a:spcBef>
              <a:buFont typeface="Arial" panose="020B0604020202020204" pitchFamily="34" charset="0"/>
              <a:buChar char="•"/>
              <a:defRPr/>
            </a:pPr>
            <a:endParaRPr lang="en-US" sz="2400" dirty="0">
              <a:latin typeface="Nunito Sans" charset="0"/>
            </a:endParaRPr>
          </a:p>
        </p:txBody>
      </p:sp>
      <p:pic>
        <p:nvPicPr>
          <p:cNvPr id="9" name="Picture 8" descr="dm organized 1.jpg"/>
          <p:cNvPicPr>
            <a:picLocks noChangeAspect="1"/>
          </p:cNvPicPr>
          <p:nvPr/>
        </p:nvPicPr>
        <p:blipFill>
          <a:blip r:embed="rId4" cstate="print"/>
          <a:stretch>
            <a:fillRect/>
          </a:stretch>
        </p:blipFill>
        <p:spPr>
          <a:xfrm>
            <a:off x="3286116" y="3571876"/>
            <a:ext cx="2533665" cy="2952768"/>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a:rPr>
              <a:t>Unplanned Decision Making</a:t>
            </a:r>
          </a:p>
          <a:p>
            <a:endParaRPr lang="en-US" sz="3600" dirty="0"/>
          </a:p>
        </p:txBody>
      </p:sp>
      <p:sp>
        <p:nvSpPr>
          <p:cNvPr id="7" name="Content Placeholder 3"/>
          <p:cNvSpPr txBox="1">
            <a:spLocks/>
          </p:cNvSpPr>
          <p:nvPr/>
        </p:nvSpPr>
        <p:spPr>
          <a:xfrm>
            <a:off x="500034" y="1785927"/>
            <a:ext cx="5143536" cy="857256"/>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a:rPr>
              <a:t>Unplanned decisions have no plan, but necessary according to the situations</a:t>
            </a:r>
            <a:endParaRPr lang="en-US" sz="2400" dirty="0">
              <a:latin typeface="Nunito Sans"/>
            </a:endParaRPr>
          </a:p>
        </p:txBody>
      </p:sp>
      <p:pic>
        <p:nvPicPr>
          <p:cNvPr id="9" name="Picture 8" descr="dm unplanned.jfif"/>
          <p:cNvPicPr>
            <a:picLocks noChangeAspect="1"/>
          </p:cNvPicPr>
          <p:nvPr/>
        </p:nvPicPr>
        <p:blipFill>
          <a:blip r:embed="rId4" cstate="print"/>
          <a:stretch>
            <a:fillRect/>
          </a:stretch>
        </p:blipFill>
        <p:spPr>
          <a:xfrm>
            <a:off x="3714744" y="4071942"/>
            <a:ext cx="2357454" cy="2205042"/>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a:rPr>
              <a:t>Tactical  Decision Making</a:t>
            </a:r>
            <a:endParaRPr lang="en-US" sz="3600" dirty="0">
              <a:latin typeface="Nunito Sans"/>
            </a:endParaRPr>
          </a:p>
        </p:txBody>
      </p:sp>
      <p:sp>
        <p:nvSpPr>
          <p:cNvPr id="7" name="Content Placeholder 3"/>
          <p:cNvSpPr txBox="1">
            <a:spLocks/>
          </p:cNvSpPr>
          <p:nvPr/>
        </p:nvSpPr>
        <p:spPr>
          <a:xfrm>
            <a:off x="500034" y="1785927"/>
            <a:ext cx="5143536" cy="857256"/>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a:rPr>
              <a:t>Tactical Decisions are routine in nature and the options are limited</a:t>
            </a:r>
          </a:p>
          <a:p>
            <a:pPr marL="342900" lvl="0" indent="-342900">
              <a:spcBef>
                <a:spcPct val="20000"/>
              </a:spcBef>
              <a:buFont typeface="Arial" panose="020B0604020202020204" pitchFamily="34" charset="0"/>
              <a:buChar char="•"/>
              <a:defRPr/>
            </a:pPr>
            <a:endParaRPr lang="en-US" sz="2400" dirty="0" smtClean="0">
              <a:latin typeface="Nunito Sans" charset="0"/>
            </a:endParaRPr>
          </a:p>
          <a:p>
            <a:pPr marL="342900" lvl="0" indent="-342900">
              <a:spcBef>
                <a:spcPct val="20000"/>
              </a:spcBef>
              <a:buFont typeface="Arial" panose="020B0604020202020204" pitchFamily="34" charset="0"/>
              <a:buChar char="•"/>
              <a:defRPr/>
            </a:pPr>
            <a:endParaRPr lang="en-US" sz="2400" dirty="0">
              <a:latin typeface="Nunito Sans" charset="0"/>
            </a:endParaRPr>
          </a:p>
          <a:p>
            <a:pPr marL="342900" lvl="0" indent="-342900">
              <a:spcBef>
                <a:spcPct val="20000"/>
              </a:spcBef>
              <a:buFont typeface="Arial" panose="020B0604020202020204" pitchFamily="34" charset="0"/>
              <a:buChar char="•"/>
              <a:defRPr/>
            </a:pPr>
            <a:endParaRPr lang="en-US" sz="2400" dirty="0">
              <a:latin typeface="Nunito Sans" charset="0"/>
            </a:endParaRPr>
          </a:p>
        </p:txBody>
      </p:sp>
      <p:pic>
        <p:nvPicPr>
          <p:cNvPr id="9" name="Picture 8" descr="dm organized 2.jpg"/>
          <p:cNvPicPr>
            <a:picLocks noChangeAspect="1"/>
          </p:cNvPicPr>
          <p:nvPr/>
        </p:nvPicPr>
        <p:blipFill>
          <a:blip r:embed="rId4" cstate="print"/>
          <a:stretch>
            <a:fillRect/>
          </a:stretch>
        </p:blipFill>
        <p:spPr>
          <a:xfrm>
            <a:off x="3571868" y="3109912"/>
            <a:ext cx="2643206" cy="2105038"/>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42910" y="357166"/>
            <a:ext cx="8501090" cy="4801314"/>
          </a:xfrm>
          <a:prstGeom prst="rect">
            <a:avLst/>
          </a:prstGeom>
          <a:noFill/>
        </p:spPr>
        <p:txBody>
          <a:bodyPr wrap="square" rtlCol="0">
            <a:spAutoFit/>
          </a:bodyPr>
          <a:lstStyle/>
          <a:p>
            <a:pPr>
              <a:lnSpc>
                <a:spcPct val="150000"/>
              </a:lnSpc>
            </a:pPr>
            <a:r>
              <a:rPr lang="en-US" sz="3200" dirty="0" smtClean="0">
                <a:latin typeface="Nunito Sans SemiBold" panose="00000700000000000000" pitchFamily="2" charset="0"/>
              </a:rPr>
              <a:t>DECISION MAKING 1.2</a:t>
            </a:r>
          </a:p>
          <a:p>
            <a:pPr>
              <a:lnSpc>
                <a:spcPct val="150000"/>
              </a:lnSpc>
            </a:pPr>
            <a:r>
              <a:rPr lang="en-US" sz="3200" dirty="0" smtClean="0">
                <a:latin typeface="Nunito Sans SemiBold" panose="00000700000000000000" pitchFamily="2" charset="0"/>
              </a:rPr>
              <a:t>Types of Decision Making, Decision Making Conditions </a:t>
            </a:r>
            <a:endParaRPr lang="en-US" sz="3200" dirty="0">
              <a:latin typeface="Nunito Sans SemiBold" panose="00000700000000000000" pitchFamily="2" charset="0"/>
            </a:endParaRPr>
          </a:p>
          <a:p>
            <a:pPr>
              <a:lnSpc>
                <a:spcPct val="150000"/>
              </a:lnSpc>
            </a:pPr>
            <a:endParaRPr lang="en-US" sz="2000" dirty="0">
              <a:solidFill>
                <a:srgbClr val="F05136"/>
              </a:solidFill>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714350" y="1857367"/>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8" name="Picture 7" descr="dm 5.jfif"/>
          <p:cNvPicPr>
            <a:picLocks noChangeAspect="1"/>
          </p:cNvPicPr>
          <p:nvPr/>
        </p:nvPicPr>
        <p:blipFill>
          <a:blip r:embed="rId4" cstate="print"/>
          <a:stretch>
            <a:fillRect/>
          </a:stretch>
        </p:blipFill>
        <p:spPr>
          <a:xfrm>
            <a:off x="1500166" y="2571744"/>
            <a:ext cx="6643734" cy="3357586"/>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a:rPr>
              <a:t>Strategic Decision Making</a:t>
            </a:r>
            <a:endParaRPr lang="en-US" sz="3600" dirty="0">
              <a:latin typeface="Nunito Sans"/>
            </a:endParaRPr>
          </a:p>
        </p:txBody>
      </p:sp>
      <p:sp>
        <p:nvSpPr>
          <p:cNvPr id="7" name="Content Placeholder 3"/>
          <p:cNvSpPr txBox="1">
            <a:spLocks/>
          </p:cNvSpPr>
          <p:nvPr/>
        </p:nvSpPr>
        <p:spPr>
          <a:xfrm>
            <a:off x="500034" y="1785926"/>
            <a:ext cx="5143536" cy="3338601"/>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a:rPr>
              <a:t>Strategic decisions are difficult to be taken and are related to the future of the whole organization</a:t>
            </a:r>
            <a:endParaRPr lang="en-US" sz="2400" dirty="0">
              <a:latin typeface="Nunito Sans"/>
            </a:endParaRPr>
          </a:p>
        </p:txBody>
      </p:sp>
      <p:pic>
        <p:nvPicPr>
          <p:cNvPr id="8" name="Picture 7" descr="dm6.jfif"/>
          <p:cNvPicPr>
            <a:picLocks noChangeAspect="1"/>
          </p:cNvPicPr>
          <p:nvPr/>
        </p:nvPicPr>
        <p:blipFill>
          <a:blip r:embed="rId4" cstate="print"/>
          <a:stretch>
            <a:fillRect/>
          </a:stretch>
        </p:blipFill>
        <p:spPr>
          <a:xfrm>
            <a:off x="3929058" y="3571876"/>
            <a:ext cx="2143125" cy="2143125"/>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t> </a:t>
            </a:r>
            <a:r>
              <a:rPr lang="en-US" sz="3600" dirty="0" smtClean="0">
                <a:latin typeface="Nunito Sans"/>
              </a:rPr>
              <a:t>Departmental Decisions Making</a:t>
            </a:r>
          </a:p>
          <a:p>
            <a:r>
              <a:rPr lang="en-US" sz="3600" dirty="0" smtClean="0"/>
              <a:t/>
            </a:r>
            <a:br>
              <a:rPr lang="en-US" sz="3600" dirty="0" smtClean="0"/>
            </a:br>
            <a:endParaRPr lang="en-US" sz="3600" dirty="0"/>
          </a:p>
        </p:txBody>
      </p:sp>
      <p:sp>
        <p:nvSpPr>
          <p:cNvPr id="7" name="Content Placeholder 3"/>
          <p:cNvSpPr txBox="1">
            <a:spLocks/>
          </p:cNvSpPr>
          <p:nvPr/>
        </p:nvSpPr>
        <p:spPr>
          <a:xfrm>
            <a:off x="500034" y="1785927"/>
            <a:ext cx="5143536" cy="857256"/>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a:rPr>
              <a:t>Departmental decisions are taken by department managers.</a:t>
            </a:r>
            <a:endParaRPr lang="en-US" sz="2400" dirty="0">
              <a:latin typeface="Nunito Sans"/>
            </a:endParaRPr>
          </a:p>
        </p:txBody>
      </p:sp>
      <p:pic>
        <p:nvPicPr>
          <p:cNvPr id="8" name="Picture 7" descr="dm group dm.jfif"/>
          <p:cNvPicPr>
            <a:picLocks noChangeAspect="1"/>
          </p:cNvPicPr>
          <p:nvPr/>
        </p:nvPicPr>
        <p:blipFill>
          <a:blip r:embed="rId4" cstate="print"/>
          <a:stretch>
            <a:fillRect/>
          </a:stretch>
        </p:blipFill>
        <p:spPr>
          <a:xfrm>
            <a:off x="2857488" y="3786190"/>
            <a:ext cx="2809875" cy="1628775"/>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a:rPr>
              <a:t>Interdepartmental Decisions Making</a:t>
            </a:r>
          </a:p>
          <a:p>
            <a:r>
              <a:rPr lang="en-US" sz="3600" dirty="0" smtClean="0"/>
              <a:t/>
            </a:r>
            <a:br>
              <a:rPr lang="en-US" sz="3600" dirty="0" smtClean="0"/>
            </a:br>
            <a:endParaRPr lang="en-US" sz="3600" dirty="0"/>
          </a:p>
        </p:txBody>
      </p:sp>
      <p:sp>
        <p:nvSpPr>
          <p:cNvPr id="7" name="Content Placeholder 3"/>
          <p:cNvSpPr txBox="1">
            <a:spLocks/>
          </p:cNvSpPr>
          <p:nvPr/>
        </p:nvSpPr>
        <p:spPr>
          <a:xfrm>
            <a:off x="500034" y="1785927"/>
            <a:ext cx="5143536" cy="1643074"/>
          </a:xfrm>
          <a:prstGeom prst="rect">
            <a:avLst/>
          </a:prstGeom>
        </p:spPr>
        <p:txBody>
          <a:bodyPr>
            <a:noAutofit/>
          </a:bodyPr>
          <a:lstStyle/>
          <a:p>
            <a:pPr marL="342900" lvl="0" indent="-342900">
              <a:spcBef>
                <a:spcPct val="20000"/>
              </a:spcBef>
              <a:buFont typeface="Arial" panose="020B0604020202020204" pitchFamily="34" charset="0"/>
              <a:buChar char="•"/>
              <a:defRPr/>
            </a:pPr>
            <a:endParaRPr lang="en-US" sz="2400" dirty="0" smtClean="0">
              <a:latin typeface="Gill Sans MT" panose="020B0502020104020203" pitchFamily="34" charset="0"/>
            </a:endParaRPr>
          </a:p>
          <a:p>
            <a:pPr marL="342900" lvl="0" indent="-342900">
              <a:spcBef>
                <a:spcPct val="20000"/>
              </a:spcBef>
              <a:buFont typeface="Arial" panose="020B0604020202020204" pitchFamily="34" charset="0"/>
              <a:buChar char="•"/>
              <a:defRPr/>
            </a:pPr>
            <a:r>
              <a:rPr lang="en-US" sz="2400" dirty="0" smtClean="0">
                <a:latin typeface="Nunito Sans"/>
              </a:rPr>
              <a:t>Interdepartmental decisions are taken by the higher authorities of two or more  departments </a:t>
            </a:r>
          </a:p>
          <a:p>
            <a:pPr marL="342900" lvl="0" indent="-342900">
              <a:spcBef>
                <a:spcPct val="20000"/>
              </a:spcBef>
              <a:buFont typeface="Arial" panose="020B0604020202020204" pitchFamily="34" charset="0"/>
              <a:buChar char="•"/>
              <a:defRPr/>
            </a:pPr>
            <a:endParaRPr lang="en-US" sz="2400" dirty="0" smtClean="0">
              <a:latin typeface="Nunito Sans" charset="0"/>
            </a:endParaRPr>
          </a:p>
          <a:p>
            <a:pPr marL="342900" lvl="0" indent="-342900">
              <a:spcBef>
                <a:spcPct val="20000"/>
              </a:spcBef>
              <a:buFont typeface="Arial" panose="020B0604020202020204" pitchFamily="34" charset="0"/>
              <a:buChar char="•"/>
              <a:defRPr/>
            </a:pPr>
            <a:endParaRPr lang="en-US" sz="2400" dirty="0">
              <a:latin typeface="Nunito Sans" charset="0"/>
            </a:endParaRPr>
          </a:p>
          <a:p>
            <a:pPr marL="342900" lvl="0" indent="-342900">
              <a:spcBef>
                <a:spcPct val="20000"/>
              </a:spcBef>
              <a:buFont typeface="Arial" panose="020B0604020202020204" pitchFamily="34" charset="0"/>
              <a:buChar char="•"/>
              <a:defRPr/>
            </a:pPr>
            <a:endParaRPr lang="en-US" sz="2400" dirty="0">
              <a:latin typeface="Nunito Sans" charset="0"/>
            </a:endParaRPr>
          </a:p>
        </p:txBody>
      </p:sp>
      <p:pic>
        <p:nvPicPr>
          <p:cNvPr id="8" name="Picture 7" descr="dm organized 3.jpg"/>
          <p:cNvPicPr>
            <a:picLocks noChangeAspect="1"/>
          </p:cNvPicPr>
          <p:nvPr/>
        </p:nvPicPr>
        <p:blipFill>
          <a:blip r:embed="rId4" cstate="print"/>
          <a:stretch>
            <a:fillRect/>
          </a:stretch>
        </p:blipFill>
        <p:spPr>
          <a:xfrm>
            <a:off x="3571868" y="4286256"/>
            <a:ext cx="2286016" cy="1928826"/>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graphicFrame>
        <p:nvGraphicFramePr>
          <p:cNvPr id="2" name="Diagram 1">
            <a:extLst>
              <a:ext uri="{FF2B5EF4-FFF2-40B4-BE49-F238E27FC236}">
                <a16:creationId xmlns:a16="http://schemas.microsoft.com/office/drawing/2014/main" xmlns="" id="{1B77344A-F408-4A4A-A4F3-E81D87995FA3}"/>
              </a:ext>
            </a:extLst>
          </p:cNvPr>
          <p:cNvGraphicFramePr/>
          <p:nvPr>
            <p:extLst>
              <p:ext uri="{D42A27DB-BD31-4B8C-83A1-F6EECF244321}">
                <p14:modId xmlns:p14="http://schemas.microsoft.com/office/powerpoint/2010/main" xmlns="" val="3311074988"/>
              </p:ext>
            </p:extLst>
          </p:nvPr>
        </p:nvGraphicFramePr>
        <p:xfrm>
          <a:off x="1524000" y="719670"/>
          <a:ext cx="6096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itle 1">
            <a:extLst>
              <a:ext uri="{FF2B5EF4-FFF2-40B4-BE49-F238E27FC236}">
                <a16:creationId xmlns:a16="http://schemas.microsoft.com/office/drawing/2014/main" xmlns="" id="{6556F0B7-4379-4AD9-BCAF-4D396EEC1E8B}"/>
              </a:ext>
            </a:extLst>
          </p:cNvPr>
          <p:cNvSpPr txBox="1">
            <a:spLocks/>
          </p:cNvSpPr>
          <p:nvPr/>
        </p:nvSpPr>
        <p:spPr>
          <a:xfrm>
            <a:off x="342900" y="692696"/>
            <a:ext cx="6172200" cy="857250"/>
          </a:xfrm>
          <a:prstGeom prst="rect">
            <a:avLst/>
          </a:prstGeom>
        </p:spPr>
        <p:txBody>
          <a:bodyPr>
            <a:normAutofit fontScale="92500"/>
          </a:bodyPr>
          <a:lstStyle/>
          <a:p>
            <a:pPr lvl="0">
              <a:spcBef>
                <a:spcPct val="0"/>
              </a:spcBef>
              <a:defRPr/>
            </a:pPr>
            <a:r>
              <a:rPr lang="en-US" sz="4000" dirty="0">
                <a:latin typeface="Nunito Sans"/>
              </a:rPr>
              <a:t>Decision Making Conditions</a:t>
            </a:r>
            <a:endParaRPr kumimoji="0" lang="en-IN" sz="4000" b="0" i="0" u="none" strike="noStrike" kern="1200" cap="none" spc="0" normalizeH="0" baseline="0" noProof="0" dirty="0">
              <a:ln>
                <a:noFill/>
              </a:ln>
              <a:solidFill>
                <a:schemeClr val="tx1"/>
              </a:solidFill>
              <a:effectLst/>
              <a:uLnTx/>
              <a:uFillTx/>
              <a:latin typeface="Nunito Sans"/>
              <a:ea typeface="+mj-ea"/>
              <a:cs typeface="+mj-cs"/>
            </a:endParaRPr>
          </a:p>
        </p:txBody>
      </p:sp>
    </p:spTree>
    <p:extLst>
      <p:ext uri="{BB962C8B-B14F-4D97-AF65-F5344CB8AC3E}">
        <p14:creationId xmlns:p14="http://schemas.microsoft.com/office/powerpoint/2010/main" xmlns="" val="319160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
                                            <p:graphicEl>
                                              <a:dgm id="{EDC760F5-C53D-45ED-A2F7-FCBBBF9601F3}"/>
                                            </p:graphicEl>
                                          </p:spTgt>
                                        </p:tgtEl>
                                        <p:attrNameLst>
                                          <p:attrName>style.visibility</p:attrName>
                                        </p:attrNameLst>
                                      </p:cBhvr>
                                      <p:to>
                                        <p:strVal val="visible"/>
                                      </p:to>
                                    </p:set>
                                    <p:animEffect transition="in" filter="wipe(up)">
                                      <p:cBhvr>
                                        <p:cTn id="11" dur="500"/>
                                        <p:tgtEl>
                                          <p:spTgt spid="2">
                                            <p:graphicEl>
                                              <a:dgm id="{EDC760F5-C53D-45ED-A2F7-FCBBBF9601F3}"/>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graphicEl>
                                              <a:dgm id="{E18C72B0-AE01-4D73-8564-9BAE7773BD00}"/>
                                            </p:graphicEl>
                                          </p:spTgt>
                                        </p:tgtEl>
                                        <p:attrNameLst>
                                          <p:attrName>style.visibility</p:attrName>
                                        </p:attrNameLst>
                                      </p:cBhvr>
                                      <p:to>
                                        <p:strVal val="visible"/>
                                      </p:to>
                                    </p:set>
                                    <p:animEffect transition="in" filter="wipe(up)">
                                      <p:cBhvr>
                                        <p:cTn id="16" dur="500"/>
                                        <p:tgtEl>
                                          <p:spTgt spid="2">
                                            <p:graphicEl>
                                              <a:dgm id="{E18C72B0-AE01-4D73-8564-9BAE7773BD00}"/>
                                            </p:graphic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
                                            <p:graphicEl>
                                              <a:dgm id="{4D09EB80-5D8C-4BAD-9220-FDBF63084C70}"/>
                                            </p:graphicEl>
                                          </p:spTgt>
                                        </p:tgtEl>
                                        <p:attrNameLst>
                                          <p:attrName>style.visibility</p:attrName>
                                        </p:attrNameLst>
                                      </p:cBhvr>
                                      <p:to>
                                        <p:strVal val="visible"/>
                                      </p:to>
                                    </p:set>
                                    <p:animEffect transition="in" filter="wipe(up)">
                                      <p:cBhvr>
                                        <p:cTn id="19" dur="500"/>
                                        <p:tgtEl>
                                          <p:spTgt spid="2">
                                            <p:graphicEl>
                                              <a:dgm id="{4D09EB80-5D8C-4BAD-9220-FDBF63084C70}"/>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
                                            <p:graphicEl>
                                              <a:dgm id="{BA1A6A0A-9CE1-44E3-B39A-A0EF781A0974}"/>
                                            </p:graphicEl>
                                          </p:spTgt>
                                        </p:tgtEl>
                                        <p:attrNameLst>
                                          <p:attrName>style.visibility</p:attrName>
                                        </p:attrNameLst>
                                      </p:cBhvr>
                                      <p:to>
                                        <p:strVal val="visible"/>
                                      </p:to>
                                    </p:set>
                                    <p:animEffect transition="in" filter="wipe(up)">
                                      <p:cBhvr>
                                        <p:cTn id="24" dur="500"/>
                                        <p:tgtEl>
                                          <p:spTgt spid="2">
                                            <p:graphicEl>
                                              <a:dgm id="{BA1A6A0A-9CE1-44E3-B39A-A0EF781A0974}"/>
                                            </p:graphic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
                                            <p:graphicEl>
                                              <a:dgm id="{A7CFFC72-5987-4821-A7C1-24B5158512B5}"/>
                                            </p:graphicEl>
                                          </p:spTgt>
                                        </p:tgtEl>
                                        <p:attrNameLst>
                                          <p:attrName>style.visibility</p:attrName>
                                        </p:attrNameLst>
                                      </p:cBhvr>
                                      <p:to>
                                        <p:strVal val="visible"/>
                                      </p:to>
                                    </p:set>
                                    <p:animEffect transition="in" filter="wipe(up)">
                                      <p:cBhvr>
                                        <p:cTn id="27" dur="500"/>
                                        <p:tgtEl>
                                          <p:spTgt spid="2">
                                            <p:graphicEl>
                                              <a:dgm id="{A7CFFC72-5987-4821-A7C1-24B5158512B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graphicEl>
                                              <a:dgm id="{A30F316C-89F9-4880-B2F1-7906ECF85D93}"/>
                                            </p:graphicEl>
                                          </p:spTgt>
                                        </p:tgtEl>
                                        <p:attrNameLst>
                                          <p:attrName>style.visibility</p:attrName>
                                        </p:attrNameLst>
                                      </p:cBhvr>
                                      <p:to>
                                        <p:strVal val="visible"/>
                                      </p:to>
                                    </p:set>
                                    <p:animEffect transition="in" filter="wipe(up)">
                                      <p:cBhvr>
                                        <p:cTn id="32" dur="500"/>
                                        <p:tgtEl>
                                          <p:spTgt spid="2">
                                            <p:graphicEl>
                                              <a:dgm id="{A30F316C-89F9-4880-B2F1-7906ECF85D93}"/>
                                            </p:graphic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
                                            <p:graphicEl>
                                              <a:dgm id="{B5BFD374-59C7-48F7-AD0D-9320A36B92E2}"/>
                                            </p:graphicEl>
                                          </p:spTgt>
                                        </p:tgtEl>
                                        <p:attrNameLst>
                                          <p:attrName>style.visibility</p:attrName>
                                        </p:attrNameLst>
                                      </p:cBhvr>
                                      <p:to>
                                        <p:strVal val="visible"/>
                                      </p:to>
                                    </p:set>
                                    <p:animEffect transition="in" filter="wipe(up)">
                                      <p:cBhvr>
                                        <p:cTn id="35" dur="500"/>
                                        <p:tgtEl>
                                          <p:spTgt spid="2">
                                            <p:graphicEl>
                                              <a:dgm id="{B5BFD374-59C7-48F7-AD0D-9320A36B92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42900" y="692696"/>
            <a:ext cx="6172200" cy="857250"/>
          </a:xfrm>
          <a:prstGeom prst="rect">
            <a:avLst/>
          </a:prstGeom>
        </p:spPr>
        <p:txBody>
          <a:bodyPr>
            <a:normAutofit fontScale="77500" lnSpcReduction="20000"/>
          </a:bodyPr>
          <a:lstStyle/>
          <a:p>
            <a:pPr lvl="0">
              <a:spcBef>
                <a:spcPct val="0"/>
              </a:spcBef>
              <a:defRPr/>
            </a:pPr>
            <a:r>
              <a:rPr lang="en-US" sz="4000" dirty="0">
                <a:latin typeface="Nunito Sans"/>
              </a:rPr>
              <a:t>Decision </a:t>
            </a:r>
            <a:r>
              <a:rPr lang="en-US" sz="4000" dirty="0" smtClean="0">
                <a:latin typeface="Nunito Sans"/>
              </a:rPr>
              <a:t>Making </a:t>
            </a:r>
            <a:r>
              <a:rPr lang="en-US" sz="4000" dirty="0">
                <a:latin typeface="Nunito Sans"/>
              </a:rPr>
              <a:t>under certainty</a:t>
            </a:r>
            <a:endParaRPr lang="en-IN" sz="4000" dirty="0">
              <a:latin typeface="Nunito Sans"/>
            </a:endParaRPr>
          </a:p>
        </p:txBody>
      </p:sp>
      <p:sp>
        <p:nvSpPr>
          <p:cNvPr id="86" name="Content Placeholder 3">
            <a:extLst>
              <a:ext uri="{FF2B5EF4-FFF2-40B4-BE49-F238E27FC236}">
                <a16:creationId xmlns:a16="http://schemas.microsoft.com/office/drawing/2014/main" xmlns="" id="{98C547BC-C349-4734-8097-8A8BA30DD996}"/>
              </a:ext>
            </a:extLst>
          </p:cNvPr>
          <p:cNvSpPr txBox="1">
            <a:spLocks/>
          </p:cNvSpPr>
          <p:nvPr/>
        </p:nvSpPr>
        <p:spPr>
          <a:xfrm>
            <a:off x="342900" y="1967275"/>
            <a:ext cx="8175252" cy="4107179"/>
          </a:xfrm>
          <a:prstGeom prst="rect">
            <a:avLst/>
          </a:prstGeom>
        </p:spPr>
        <p:txBody>
          <a:bodyPr>
            <a:noAutofit/>
          </a:bodyPr>
          <a:lstStyle/>
          <a:p>
            <a:pPr marL="342900" lvl="0" indent="-342900" algn="just">
              <a:spcBef>
                <a:spcPct val="20000"/>
              </a:spcBef>
              <a:buFont typeface="Arial" panose="020B0604020202020204" pitchFamily="34" charset="0"/>
              <a:buChar char="•"/>
              <a:defRPr/>
            </a:pPr>
            <a:r>
              <a:rPr lang="en-US" sz="2400" dirty="0">
                <a:latin typeface="Nunito Sans"/>
              </a:rPr>
              <a:t>Decision maker knows conditions and alternatives</a:t>
            </a:r>
          </a:p>
          <a:p>
            <a:pPr marL="342900" lvl="0" indent="-342900" algn="just">
              <a:spcBef>
                <a:spcPct val="20000"/>
              </a:spcBef>
              <a:buFont typeface="Arial" panose="020B0604020202020204" pitchFamily="34" charset="0"/>
              <a:buChar char="•"/>
              <a:defRPr/>
            </a:pPr>
            <a:r>
              <a:rPr lang="en-US" sz="2400" dirty="0">
                <a:latin typeface="Nunito Sans"/>
              </a:rPr>
              <a:t>Business – rarely allows such decision</a:t>
            </a:r>
          </a:p>
        </p:txBody>
      </p:sp>
      <p:sp>
        <p:nvSpPr>
          <p:cNvPr id="7" name="object 2">
            <a:extLst>
              <a:ext uri="{FF2B5EF4-FFF2-40B4-BE49-F238E27FC236}">
                <a16:creationId xmlns:a16="http://schemas.microsoft.com/office/drawing/2014/main" xmlns="" id="{B75983E4-2D46-4EE0-ABC3-90383DA6F9BB}"/>
              </a:ext>
            </a:extLst>
          </p:cNvPr>
          <p:cNvSpPr/>
          <p:nvPr/>
        </p:nvSpPr>
        <p:spPr>
          <a:xfrm>
            <a:off x="5949109" y="2924944"/>
            <a:ext cx="3194891" cy="2393188"/>
          </a:xfrm>
          <a:prstGeom prst="rect">
            <a:avLst/>
          </a:prstGeom>
          <a:blipFill>
            <a:blip r:embed="rId4"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xmlns="" val="164209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0" end="0"/>
                                            </p:txEl>
                                          </p:spTgt>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42900" y="692696"/>
            <a:ext cx="6172200" cy="857250"/>
          </a:xfrm>
          <a:prstGeom prst="rect">
            <a:avLst/>
          </a:prstGeom>
        </p:spPr>
        <p:txBody>
          <a:bodyPr>
            <a:normAutofit fontScale="92500"/>
          </a:bodyPr>
          <a:lstStyle/>
          <a:p>
            <a:pPr lvl="0">
              <a:spcBef>
                <a:spcPct val="0"/>
              </a:spcBef>
              <a:defRPr/>
            </a:pPr>
            <a:r>
              <a:rPr lang="en-US" sz="4000" dirty="0">
                <a:latin typeface="Nunito Sans"/>
              </a:rPr>
              <a:t>Decision making under risk</a:t>
            </a:r>
            <a:endParaRPr lang="en-IN" sz="4000" dirty="0">
              <a:latin typeface="Nunito Sans"/>
            </a:endParaRPr>
          </a:p>
        </p:txBody>
      </p:sp>
      <p:sp>
        <p:nvSpPr>
          <p:cNvPr id="86" name="Content Placeholder 3">
            <a:extLst>
              <a:ext uri="{FF2B5EF4-FFF2-40B4-BE49-F238E27FC236}">
                <a16:creationId xmlns:a16="http://schemas.microsoft.com/office/drawing/2014/main" xmlns="" id="{98C547BC-C349-4734-8097-8A8BA30DD996}"/>
              </a:ext>
            </a:extLst>
          </p:cNvPr>
          <p:cNvSpPr txBox="1">
            <a:spLocks/>
          </p:cNvSpPr>
          <p:nvPr/>
        </p:nvSpPr>
        <p:spPr>
          <a:xfrm>
            <a:off x="342900" y="2170926"/>
            <a:ext cx="8175252" cy="4107179"/>
          </a:xfrm>
          <a:prstGeom prst="rect">
            <a:avLst/>
          </a:prstGeom>
        </p:spPr>
        <p:txBody>
          <a:bodyPr>
            <a:noAutofit/>
          </a:bodyPr>
          <a:lstStyle/>
          <a:p>
            <a:pPr marL="342900" lvl="0" indent="-342900" algn="just">
              <a:spcBef>
                <a:spcPct val="20000"/>
              </a:spcBef>
              <a:buFont typeface="Arial" panose="020B0604020202020204" pitchFamily="34" charset="0"/>
              <a:buChar char="•"/>
              <a:defRPr/>
            </a:pPr>
            <a:r>
              <a:rPr lang="en-US" sz="2400" dirty="0">
                <a:latin typeface="Nunito Sans"/>
              </a:rPr>
              <a:t>Past experiences</a:t>
            </a:r>
          </a:p>
          <a:p>
            <a:pPr marL="342900" lvl="0" indent="-342900" algn="just">
              <a:spcBef>
                <a:spcPct val="20000"/>
              </a:spcBef>
              <a:buFont typeface="Arial" panose="020B0604020202020204" pitchFamily="34" charset="0"/>
              <a:buChar char="•"/>
              <a:defRPr/>
            </a:pPr>
            <a:r>
              <a:rPr lang="en-US" sz="2400" dirty="0">
                <a:latin typeface="Nunito Sans"/>
              </a:rPr>
              <a:t>Relevant information</a:t>
            </a:r>
          </a:p>
          <a:p>
            <a:pPr marL="342900" lvl="0" indent="-342900" algn="just">
              <a:spcBef>
                <a:spcPct val="20000"/>
              </a:spcBef>
              <a:buFont typeface="Arial" panose="020B0604020202020204" pitchFamily="34" charset="0"/>
              <a:buChar char="•"/>
              <a:defRPr/>
            </a:pPr>
            <a:r>
              <a:rPr lang="en-US" sz="2400" dirty="0">
                <a:latin typeface="Nunito Sans"/>
              </a:rPr>
              <a:t>Advice of others</a:t>
            </a:r>
          </a:p>
          <a:p>
            <a:pPr marL="342900" lvl="0" indent="-342900" algn="just">
              <a:spcBef>
                <a:spcPct val="20000"/>
              </a:spcBef>
              <a:buFont typeface="Arial" panose="020B0604020202020204" pitchFamily="34" charset="0"/>
              <a:buChar char="•"/>
              <a:defRPr/>
            </a:pPr>
            <a:r>
              <a:rPr lang="en-US" sz="2400" dirty="0">
                <a:latin typeface="Nunito Sans"/>
              </a:rPr>
              <a:t>One’s own judgment</a:t>
            </a:r>
          </a:p>
        </p:txBody>
      </p:sp>
      <p:pic>
        <p:nvPicPr>
          <p:cNvPr id="4098" name="Picture 2" descr="Image result for risk">
            <a:extLst>
              <a:ext uri="{FF2B5EF4-FFF2-40B4-BE49-F238E27FC236}">
                <a16:creationId xmlns:a16="http://schemas.microsoft.com/office/drawing/2014/main" xmlns="" id="{D83458F9-5271-4674-8FD7-4A3523CB4AE1}"/>
              </a:ext>
            </a:extLst>
          </p:cNvPr>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0847" t="7628" r="13716"/>
          <a:stretch/>
        </p:blipFill>
        <p:spPr bwMode="auto">
          <a:xfrm>
            <a:off x="6572145" y="164141"/>
            <a:ext cx="2228956" cy="36391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11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animEffect transition="in" filter="wipe(down)">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42900" y="692696"/>
            <a:ext cx="6172200" cy="857250"/>
          </a:xfrm>
          <a:prstGeom prst="rect">
            <a:avLst/>
          </a:prstGeom>
        </p:spPr>
        <p:txBody>
          <a:bodyPr>
            <a:normAutofit fontScale="77500" lnSpcReduction="20000"/>
          </a:bodyPr>
          <a:lstStyle/>
          <a:p>
            <a:pPr lvl="0">
              <a:spcBef>
                <a:spcPct val="0"/>
              </a:spcBef>
              <a:defRPr/>
            </a:pPr>
            <a:r>
              <a:rPr lang="en-US" sz="4000" dirty="0">
                <a:latin typeface="Nunito Sans"/>
              </a:rPr>
              <a:t>Decision making under uncertainty</a:t>
            </a:r>
            <a:endParaRPr lang="en-IN" sz="4000" dirty="0">
              <a:latin typeface="Nunito Sans"/>
            </a:endParaRPr>
          </a:p>
        </p:txBody>
      </p:sp>
      <p:sp>
        <p:nvSpPr>
          <p:cNvPr id="86" name="Content Placeholder 3">
            <a:extLst>
              <a:ext uri="{FF2B5EF4-FFF2-40B4-BE49-F238E27FC236}">
                <a16:creationId xmlns:a16="http://schemas.microsoft.com/office/drawing/2014/main" xmlns="" id="{98C547BC-C349-4734-8097-8A8BA30DD996}"/>
              </a:ext>
            </a:extLst>
          </p:cNvPr>
          <p:cNvSpPr txBox="1">
            <a:spLocks/>
          </p:cNvSpPr>
          <p:nvPr/>
        </p:nvSpPr>
        <p:spPr>
          <a:xfrm>
            <a:off x="318002" y="1991873"/>
            <a:ext cx="8175252" cy="4107179"/>
          </a:xfrm>
          <a:prstGeom prst="rect">
            <a:avLst/>
          </a:prstGeom>
        </p:spPr>
        <p:txBody>
          <a:bodyPr>
            <a:noAutofit/>
          </a:bodyPr>
          <a:lstStyle/>
          <a:p>
            <a:pPr marL="342900" lvl="0" indent="-342900" algn="just">
              <a:spcBef>
                <a:spcPct val="20000"/>
              </a:spcBef>
              <a:buFont typeface="Arial" panose="020B0604020202020204" pitchFamily="34" charset="0"/>
              <a:buChar char="•"/>
              <a:defRPr/>
            </a:pPr>
            <a:r>
              <a:rPr lang="en-US" sz="2400" dirty="0">
                <a:latin typeface="Nunito Sans"/>
              </a:rPr>
              <a:t>Does not know all of the alternatives</a:t>
            </a:r>
          </a:p>
          <a:p>
            <a:pPr marL="342900" lvl="0" indent="-342900" algn="just">
              <a:spcBef>
                <a:spcPct val="20000"/>
              </a:spcBef>
              <a:buFont typeface="Arial" panose="020B0604020202020204" pitchFamily="34" charset="0"/>
              <a:buChar char="•"/>
              <a:defRPr/>
            </a:pPr>
            <a:r>
              <a:rPr lang="en-US" sz="2400" dirty="0">
                <a:latin typeface="Nunito Sans"/>
              </a:rPr>
              <a:t>Risks associated</a:t>
            </a:r>
          </a:p>
          <a:p>
            <a:pPr marL="342900" lvl="0" indent="-342900" algn="just">
              <a:spcBef>
                <a:spcPct val="20000"/>
              </a:spcBef>
              <a:buFont typeface="Arial" panose="020B0604020202020204" pitchFamily="34" charset="0"/>
              <a:buChar char="•"/>
              <a:defRPr/>
            </a:pPr>
            <a:r>
              <a:rPr lang="en-US" sz="2400" dirty="0">
                <a:latin typeface="Nunito Sans"/>
              </a:rPr>
              <a:t>Intuition</a:t>
            </a:r>
          </a:p>
          <a:p>
            <a:pPr marL="342900" lvl="0" indent="-342900" algn="just">
              <a:spcBef>
                <a:spcPct val="20000"/>
              </a:spcBef>
              <a:buFont typeface="Arial" panose="020B0604020202020204" pitchFamily="34" charset="0"/>
              <a:buChar char="•"/>
              <a:defRPr/>
            </a:pPr>
            <a:r>
              <a:rPr lang="en-US" sz="2400" dirty="0">
                <a:latin typeface="Nunito Sans"/>
              </a:rPr>
              <a:t>Judgment </a:t>
            </a:r>
          </a:p>
          <a:p>
            <a:pPr marL="342900" lvl="0" indent="-342900" algn="just">
              <a:spcBef>
                <a:spcPct val="20000"/>
              </a:spcBef>
              <a:buFont typeface="Arial" panose="020B0604020202020204" pitchFamily="34" charset="0"/>
              <a:buChar char="•"/>
              <a:defRPr/>
            </a:pPr>
            <a:r>
              <a:rPr lang="en-US" sz="2400" dirty="0">
                <a:latin typeface="Nunito Sans"/>
              </a:rPr>
              <a:t>Experience</a:t>
            </a:r>
          </a:p>
        </p:txBody>
      </p:sp>
      <p:pic>
        <p:nvPicPr>
          <p:cNvPr id="6146" name="Picture 2" descr="Image result for uncertainty">
            <a:extLst>
              <a:ext uri="{FF2B5EF4-FFF2-40B4-BE49-F238E27FC236}">
                <a16:creationId xmlns:a16="http://schemas.microsoft.com/office/drawing/2014/main" xmlns="" id="{C279F175-323F-42D5-9F08-2AC305939F79}"/>
              </a:ext>
            </a:extLst>
          </p:cNvPr>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65283"/>
          <a:stretch/>
        </p:blipFill>
        <p:spPr bwMode="auto">
          <a:xfrm>
            <a:off x="7255767" y="5"/>
            <a:ext cx="1840241" cy="4257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7397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animEffect transition="in" filter="wipe(down)">
                                      <p:cBhvr>
                                        <p:cTn id="9" dur="5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42900" y="692696"/>
            <a:ext cx="6172200" cy="857250"/>
          </a:xfrm>
          <a:prstGeom prst="rect">
            <a:avLst/>
          </a:prstGeom>
        </p:spPr>
        <p:txBody>
          <a:bodyPr>
            <a:normAutofit fontScale="77500" lnSpcReduction="20000"/>
          </a:bodyPr>
          <a:lstStyle/>
          <a:p>
            <a:pPr lvl="0">
              <a:spcBef>
                <a:spcPct val="0"/>
              </a:spcBef>
              <a:defRPr/>
            </a:pPr>
            <a:r>
              <a:rPr lang="en-US" sz="4000" dirty="0">
                <a:latin typeface="Bebas Neue Bold" pitchFamily="34" charset="0"/>
              </a:rPr>
              <a:t> </a:t>
            </a:r>
            <a:r>
              <a:rPr lang="en-US" sz="4000" dirty="0" smtClean="0">
                <a:latin typeface="Nunito Sans"/>
              </a:rPr>
              <a:t>A </a:t>
            </a:r>
            <a:r>
              <a:rPr lang="en-US" sz="4000" dirty="0">
                <a:latin typeface="Nunito Sans"/>
              </a:rPr>
              <a:t>view of Decision making conditions</a:t>
            </a:r>
            <a:endParaRPr lang="en-IN" sz="4000" dirty="0">
              <a:latin typeface="Nunito Sans"/>
            </a:endParaRPr>
          </a:p>
        </p:txBody>
      </p:sp>
      <p:sp>
        <p:nvSpPr>
          <p:cNvPr id="7" name="object 6">
            <a:extLst>
              <a:ext uri="{FF2B5EF4-FFF2-40B4-BE49-F238E27FC236}">
                <a16:creationId xmlns:a16="http://schemas.microsoft.com/office/drawing/2014/main" xmlns="" id="{71618DCE-F61E-4986-AE9C-4AD4F70DD463}"/>
              </a:ext>
            </a:extLst>
          </p:cNvPr>
          <p:cNvSpPr/>
          <p:nvPr/>
        </p:nvSpPr>
        <p:spPr>
          <a:xfrm>
            <a:off x="1175427" y="1447800"/>
            <a:ext cx="7014977" cy="3205336"/>
          </a:xfrm>
          <a:prstGeom prst="rect">
            <a:avLst/>
          </a:prstGeom>
          <a:blipFill>
            <a:blip r:embed="rId4" cstate="print"/>
            <a:stretch>
              <a:fillRect/>
            </a:stretch>
          </a:blipFill>
        </p:spPr>
        <p:txBody>
          <a:bodyPr wrap="square" lIns="0" tIns="0" rIns="0" bIns="0" rtlCol="0"/>
          <a:lstStyle/>
          <a:p>
            <a:endParaRPr/>
          </a:p>
        </p:txBody>
      </p:sp>
      <p:sp>
        <p:nvSpPr>
          <p:cNvPr id="8" name="object 3">
            <a:extLst>
              <a:ext uri="{FF2B5EF4-FFF2-40B4-BE49-F238E27FC236}">
                <a16:creationId xmlns:a16="http://schemas.microsoft.com/office/drawing/2014/main" xmlns="" id="{6299F0A4-0FC1-4EFF-9E2E-B14154020C58}"/>
              </a:ext>
            </a:extLst>
          </p:cNvPr>
          <p:cNvSpPr/>
          <p:nvPr/>
        </p:nvSpPr>
        <p:spPr>
          <a:xfrm>
            <a:off x="1679746" y="4814399"/>
            <a:ext cx="5916590" cy="774845"/>
          </a:xfrm>
          <a:custGeom>
            <a:avLst/>
            <a:gdLst/>
            <a:ahLst/>
            <a:cxnLst/>
            <a:rect l="l" t="t" r="r" b="b"/>
            <a:pathLst>
              <a:path w="7925434" h="638175">
                <a:moveTo>
                  <a:pt x="873188" y="0"/>
                </a:moveTo>
                <a:lnTo>
                  <a:pt x="0" y="319024"/>
                </a:lnTo>
                <a:lnTo>
                  <a:pt x="873188" y="638175"/>
                </a:lnTo>
                <a:lnTo>
                  <a:pt x="873188" y="477647"/>
                </a:lnTo>
                <a:lnTo>
                  <a:pt x="7490843" y="477647"/>
                </a:lnTo>
                <a:lnTo>
                  <a:pt x="7924863" y="319024"/>
                </a:lnTo>
                <a:lnTo>
                  <a:pt x="7491018" y="160527"/>
                </a:lnTo>
                <a:lnTo>
                  <a:pt x="873188" y="160527"/>
                </a:lnTo>
                <a:lnTo>
                  <a:pt x="873188" y="0"/>
                </a:lnTo>
                <a:close/>
              </a:path>
              <a:path w="7925434" h="638175">
                <a:moveTo>
                  <a:pt x="7490843" y="477647"/>
                </a:moveTo>
                <a:lnTo>
                  <a:pt x="7051611" y="477647"/>
                </a:lnTo>
                <a:lnTo>
                  <a:pt x="7051611" y="638175"/>
                </a:lnTo>
                <a:lnTo>
                  <a:pt x="7490843" y="477647"/>
                </a:lnTo>
                <a:close/>
              </a:path>
              <a:path w="7925434" h="638175">
                <a:moveTo>
                  <a:pt x="7051611" y="0"/>
                </a:moveTo>
                <a:lnTo>
                  <a:pt x="7051611" y="160527"/>
                </a:lnTo>
                <a:lnTo>
                  <a:pt x="7491018" y="160527"/>
                </a:lnTo>
                <a:lnTo>
                  <a:pt x="7051611" y="0"/>
                </a:lnTo>
                <a:close/>
              </a:path>
            </a:pathLst>
          </a:custGeom>
          <a:solidFill>
            <a:srgbClr val="CC00CC"/>
          </a:solidFill>
        </p:spPr>
        <p:txBody>
          <a:bodyPr wrap="square" lIns="0" tIns="0" rIns="0" bIns="0" rtlCol="0"/>
          <a:lstStyle/>
          <a:p>
            <a:endParaRPr/>
          </a:p>
        </p:txBody>
      </p:sp>
      <p:sp>
        <p:nvSpPr>
          <p:cNvPr id="9" name="object 5">
            <a:extLst>
              <a:ext uri="{FF2B5EF4-FFF2-40B4-BE49-F238E27FC236}">
                <a16:creationId xmlns:a16="http://schemas.microsoft.com/office/drawing/2014/main" xmlns="" id="{DB568171-51CE-4C50-991B-9FB72353095A}"/>
              </a:ext>
            </a:extLst>
          </p:cNvPr>
          <p:cNvSpPr txBox="1"/>
          <p:nvPr/>
        </p:nvSpPr>
        <p:spPr>
          <a:xfrm>
            <a:off x="1571604" y="5286388"/>
            <a:ext cx="6880291" cy="751488"/>
          </a:xfrm>
          <a:prstGeom prst="rect">
            <a:avLst/>
          </a:prstGeom>
        </p:spPr>
        <p:txBody>
          <a:bodyPr vert="horz" wrap="square" lIns="0" tIns="12700" rIns="0" bIns="0" rtlCol="0">
            <a:spAutoFit/>
          </a:bodyPr>
          <a:lstStyle/>
          <a:p>
            <a:pPr marL="17145" algn="ctr">
              <a:lnSpc>
                <a:spcPct val="100000"/>
              </a:lnSpc>
              <a:spcBef>
                <a:spcPts val="100"/>
              </a:spcBef>
            </a:pPr>
            <a:r>
              <a:rPr sz="2400" b="1" spc="-5" dirty="0">
                <a:solidFill>
                  <a:srgbClr val="FFFFFF"/>
                </a:solidFill>
                <a:latin typeface="Gill Sans MT" panose="020B0502020104020203" pitchFamily="34" charset="0"/>
                <a:cs typeface="Arial"/>
              </a:rPr>
              <a:t>Level </a:t>
            </a:r>
            <a:r>
              <a:rPr sz="2400" b="1" dirty="0">
                <a:solidFill>
                  <a:srgbClr val="FFFFFF"/>
                </a:solidFill>
                <a:latin typeface="Gill Sans MT" panose="020B0502020104020203" pitchFamily="34" charset="0"/>
                <a:cs typeface="Arial"/>
              </a:rPr>
              <a:t>of </a:t>
            </a:r>
            <a:r>
              <a:rPr sz="2400" b="1" spc="-5" dirty="0">
                <a:solidFill>
                  <a:srgbClr val="FFFFFF"/>
                </a:solidFill>
                <a:latin typeface="Gill Sans MT" panose="020B0502020104020203" pitchFamily="34" charset="0"/>
                <a:cs typeface="Arial"/>
              </a:rPr>
              <a:t>ambiguity </a:t>
            </a:r>
            <a:r>
              <a:rPr sz="2400" b="1" dirty="0">
                <a:solidFill>
                  <a:srgbClr val="FFFFFF"/>
                </a:solidFill>
                <a:latin typeface="Gill Sans MT" panose="020B0502020104020203" pitchFamily="34" charset="0"/>
                <a:cs typeface="Arial"/>
              </a:rPr>
              <a:t>and </a:t>
            </a:r>
            <a:r>
              <a:rPr sz="2400" b="1" spc="-5" dirty="0">
                <a:solidFill>
                  <a:srgbClr val="FFFFFF"/>
                </a:solidFill>
                <a:latin typeface="Gill Sans MT" panose="020B0502020104020203" pitchFamily="34" charset="0"/>
                <a:cs typeface="Arial"/>
              </a:rPr>
              <a:t>chances </a:t>
            </a:r>
            <a:r>
              <a:rPr sz="2400" b="1" dirty="0">
                <a:solidFill>
                  <a:srgbClr val="FFFFFF"/>
                </a:solidFill>
                <a:latin typeface="Gill Sans MT" panose="020B0502020104020203" pitchFamily="34" charset="0"/>
                <a:cs typeface="Arial"/>
              </a:rPr>
              <a:t>of making </a:t>
            </a:r>
            <a:r>
              <a:rPr sz="2400" b="1">
                <a:solidFill>
                  <a:srgbClr val="FFFFFF"/>
                </a:solidFill>
                <a:latin typeface="Gill Sans MT" panose="020B0502020104020203" pitchFamily="34" charset="0"/>
                <a:cs typeface="Arial"/>
              </a:rPr>
              <a:t>a </a:t>
            </a:r>
            <a:r>
              <a:rPr sz="2400" b="1" smtClean="0">
                <a:solidFill>
                  <a:srgbClr val="FFFFFF"/>
                </a:solidFill>
                <a:latin typeface="Gill Sans MT" panose="020B0502020104020203" pitchFamily="34" charset="0"/>
                <a:cs typeface="Arial"/>
              </a:rPr>
              <a:t>ba</a:t>
            </a:r>
            <a:r>
              <a:rPr sz="2400" b="1" spc="-5" smtClean="0">
                <a:solidFill>
                  <a:srgbClr val="FFFFFF"/>
                </a:solidFill>
                <a:latin typeface="Gill Sans MT" panose="020B0502020104020203" pitchFamily="34" charset="0"/>
                <a:cs typeface="Arial"/>
              </a:rPr>
              <a:t>si</a:t>
            </a:r>
            <a:r>
              <a:rPr sz="2400" b="1" spc="-5" smtClean="0">
                <a:latin typeface="Gill Sans MT" panose="020B0502020104020203" pitchFamily="34" charset="0"/>
                <a:cs typeface="Arial"/>
              </a:rPr>
              <a:t>Low</a:t>
            </a:r>
            <a:r>
              <a:rPr sz="2400" b="1" spc="-15" smtClean="0">
                <a:latin typeface="Gill Sans MT" panose="020B0502020104020203" pitchFamily="34" charset="0"/>
                <a:cs typeface="Arial"/>
              </a:rPr>
              <a:t>e</a:t>
            </a:r>
            <a:r>
              <a:rPr sz="2400" b="1" spc="-5" smtClean="0">
                <a:latin typeface="Gill Sans MT" panose="020B0502020104020203" pitchFamily="34" charset="0"/>
                <a:cs typeface="Arial"/>
              </a:rPr>
              <a:t>r</a:t>
            </a:r>
            <a:r>
              <a:rPr sz="2400" b="1">
                <a:latin typeface="Gill Sans MT" panose="020B0502020104020203" pitchFamily="34" charset="0"/>
                <a:cs typeface="Arial"/>
              </a:rPr>
              <a:t>	</a:t>
            </a:r>
            <a:r>
              <a:rPr lang="en-US" sz="2400" b="1" dirty="0" smtClean="0">
                <a:latin typeface="Gill Sans MT" panose="020B0502020104020203" pitchFamily="34" charset="0"/>
                <a:cs typeface="Arial"/>
              </a:rPr>
              <a:t>         </a:t>
            </a:r>
            <a:r>
              <a:rPr sz="2400" b="1" smtClean="0">
                <a:latin typeface="Gill Sans MT" panose="020B0502020104020203" pitchFamily="34" charset="0"/>
                <a:cs typeface="Arial"/>
              </a:rPr>
              <a:t>Mod</a:t>
            </a:r>
            <a:r>
              <a:rPr sz="2400" b="1" spc="-10" smtClean="0">
                <a:latin typeface="Gill Sans MT" panose="020B0502020104020203" pitchFamily="34" charset="0"/>
                <a:cs typeface="Arial"/>
              </a:rPr>
              <a:t>e</a:t>
            </a:r>
            <a:r>
              <a:rPr sz="2400" b="1" spc="-5" smtClean="0">
                <a:latin typeface="Gill Sans MT" panose="020B0502020104020203" pitchFamily="34" charset="0"/>
                <a:cs typeface="Arial"/>
              </a:rPr>
              <a:t>rate</a:t>
            </a:r>
            <a:r>
              <a:rPr sz="2400" b="1">
                <a:latin typeface="Gill Sans MT" panose="020B0502020104020203" pitchFamily="34" charset="0"/>
                <a:cs typeface="Arial"/>
              </a:rPr>
              <a:t>	</a:t>
            </a:r>
            <a:r>
              <a:rPr lang="en-US" sz="2400" b="1" dirty="0" smtClean="0">
                <a:latin typeface="Gill Sans MT" panose="020B0502020104020203" pitchFamily="34" charset="0"/>
                <a:cs typeface="Arial"/>
              </a:rPr>
              <a:t>           </a:t>
            </a:r>
            <a:r>
              <a:rPr sz="2400" b="1" spc="-5" smtClean="0">
                <a:latin typeface="Gill Sans MT" panose="020B0502020104020203" pitchFamily="34" charset="0"/>
                <a:cs typeface="Arial"/>
              </a:rPr>
              <a:t>High</a:t>
            </a:r>
            <a:r>
              <a:rPr sz="2400" b="1" spc="-15" smtClean="0">
                <a:latin typeface="Gill Sans MT" panose="020B0502020104020203" pitchFamily="34" charset="0"/>
                <a:cs typeface="Arial"/>
              </a:rPr>
              <a:t>e</a:t>
            </a:r>
            <a:r>
              <a:rPr sz="2400" b="1" spc="-5" smtClean="0">
                <a:latin typeface="Gill Sans MT" panose="020B0502020104020203" pitchFamily="34" charset="0"/>
                <a:cs typeface="Arial"/>
              </a:rPr>
              <a:t>r</a:t>
            </a:r>
            <a:endParaRPr sz="2400" dirty="0">
              <a:latin typeface="Gill Sans MT" panose="020B0502020104020203" pitchFamily="34" charset="0"/>
              <a:cs typeface="Arial"/>
            </a:endParaRPr>
          </a:p>
        </p:txBody>
      </p:sp>
    </p:spTree>
    <p:extLst>
      <p:ext uri="{BB962C8B-B14F-4D97-AF65-F5344CB8AC3E}">
        <p14:creationId xmlns:p14="http://schemas.microsoft.com/office/powerpoint/2010/main" xmlns="" val="310726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outVertical)">
                                      <p:cBhvr>
                                        <p:cTn id="16" dur="500"/>
                                        <p:tgtEl>
                                          <p:spTgt spid="9"/>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1214414" y="285728"/>
            <a:ext cx="6172200" cy="857250"/>
          </a:xfrm>
          <a:prstGeom prst="rect">
            <a:avLst/>
          </a:prstGeom>
        </p:spPr>
        <p:txBody>
          <a:bodyPr>
            <a:normAutofit/>
          </a:bodyPr>
          <a:lstStyle/>
          <a:p>
            <a:pPr lvl="0" algn="ctr">
              <a:spcBef>
                <a:spcPct val="0"/>
              </a:spcBef>
              <a:defRPr/>
            </a:pPr>
            <a:r>
              <a:rPr lang="en-US" sz="4000" dirty="0">
                <a:latin typeface="Bebas Neue Bold" pitchFamily="34" charset="0"/>
              </a:rPr>
              <a:t> </a:t>
            </a:r>
            <a:r>
              <a:rPr lang="en-US" sz="4000" dirty="0" smtClean="0">
                <a:latin typeface="Nunito Sans"/>
              </a:rPr>
              <a:t>Activity</a:t>
            </a:r>
            <a:endParaRPr lang="en-IN" sz="4000" dirty="0">
              <a:latin typeface="Nunito Sans"/>
            </a:endParaRPr>
          </a:p>
        </p:txBody>
      </p:sp>
      <p:sp>
        <p:nvSpPr>
          <p:cNvPr id="11" name="Title 10"/>
          <p:cNvSpPr>
            <a:spLocks noGrp="1"/>
          </p:cNvSpPr>
          <p:nvPr>
            <p:ph type="title"/>
          </p:nvPr>
        </p:nvSpPr>
        <p:spPr>
          <a:xfrm>
            <a:off x="428596" y="1071546"/>
            <a:ext cx="8229600" cy="5036570"/>
          </a:xfrm>
        </p:spPr>
        <p:txBody>
          <a:bodyPr>
            <a:normAutofit fontScale="90000"/>
          </a:bodyPr>
          <a:lstStyle/>
          <a:p>
            <a:pPr algn="l"/>
            <a:r>
              <a:rPr lang="en-US" sz="2800" dirty="0" smtClean="0">
                <a:latin typeface="Nunito Sans"/>
              </a:rPr>
              <a:t>1. Assume that an  organization is going to shift its premises from urban to rural.</a:t>
            </a:r>
            <a:br>
              <a:rPr lang="en-US" sz="2800" dirty="0" smtClean="0">
                <a:latin typeface="Nunito Sans"/>
              </a:rPr>
            </a:br>
            <a:r>
              <a:rPr lang="en-US" sz="2800" dirty="0" smtClean="0">
                <a:latin typeface="Nunito Sans"/>
              </a:rPr>
              <a:t/>
            </a:r>
            <a:br>
              <a:rPr lang="en-US" sz="2800" dirty="0" smtClean="0">
                <a:latin typeface="Nunito Sans"/>
              </a:rPr>
            </a:br>
            <a:r>
              <a:rPr lang="en-US" sz="2800" dirty="0" smtClean="0">
                <a:latin typeface="Nunito Sans"/>
              </a:rPr>
              <a:t>What are the types of decision making can be  involved in the following  operations.</a:t>
            </a:r>
            <a:br>
              <a:rPr lang="en-US" sz="2800" dirty="0" smtClean="0">
                <a:latin typeface="Nunito Sans"/>
              </a:rPr>
            </a:br>
            <a:r>
              <a:rPr lang="en-US" sz="2800" dirty="0" smtClean="0">
                <a:latin typeface="Nunito Sans"/>
              </a:rPr>
              <a:t/>
            </a:r>
            <a:br>
              <a:rPr lang="en-US" sz="2800" dirty="0" smtClean="0">
                <a:latin typeface="Nunito Sans"/>
              </a:rPr>
            </a:br>
            <a:r>
              <a:rPr lang="en-US" sz="2800" dirty="0" smtClean="0">
                <a:latin typeface="Nunito Sans"/>
              </a:rPr>
              <a:t>1. School for workers’ family</a:t>
            </a:r>
            <a:br>
              <a:rPr lang="en-US" sz="2800" dirty="0" smtClean="0">
                <a:latin typeface="Nunito Sans"/>
              </a:rPr>
            </a:br>
            <a:r>
              <a:rPr lang="en-US" sz="2800" dirty="0" smtClean="0">
                <a:latin typeface="Nunito Sans"/>
              </a:rPr>
              <a:t>2. Departmentalization</a:t>
            </a:r>
            <a:br>
              <a:rPr lang="en-US" sz="2800" dirty="0" smtClean="0">
                <a:latin typeface="Nunito Sans"/>
              </a:rPr>
            </a:br>
            <a:r>
              <a:rPr lang="en-US" sz="2800" dirty="0" smtClean="0">
                <a:latin typeface="Nunito Sans"/>
              </a:rPr>
              <a:t>3. Manufacturing unit</a:t>
            </a:r>
            <a:br>
              <a:rPr lang="en-US" sz="2800" dirty="0" smtClean="0">
                <a:latin typeface="Nunito Sans"/>
              </a:rPr>
            </a:br>
            <a:r>
              <a:rPr lang="en-US" sz="2800" dirty="0" smtClean="0">
                <a:latin typeface="Nunito Sans"/>
              </a:rPr>
              <a:t>4. Recruitment of new employees</a:t>
            </a:r>
            <a:br>
              <a:rPr lang="en-US" sz="2800" dirty="0" smtClean="0">
                <a:latin typeface="Nunito Sans"/>
              </a:rPr>
            </a:br>
            <a:r>
              <a:rPr lang="en-US" sz="2800" dirty="0" smtClean="0">
                <a:latin typeface="Nunito Sans"/>
              </a:rPr>
              <a:t>5. Conducting the opening ceremony</a:t>
            </a:r>
            <a:br>
              <a:rPr lang="en-US" sz="2800" dirty="0" smtClean="0">
                <a:latin typeface="Nunito Sans"/>
              </a:rPr>
            </a:br>
            <a:r>
              <a:rPr lang="en-US" sz="2800" dirty="0" smtClean="0">
                <a:latin typeface="Nunito Sans"/>
              </a:rPr>
              <a:t/>
            </a:r>
            <a:br>
              <a:rPr lang="en-US" sz="2800" dirty="0" smtClean="0">
                <a:latin typeface="Nunito Sans"/>
              </a:rPr>
            </a:br>
            <a:endParaRPr lang="en-IN" sz="2800" dirty="0">
              <a:latin typeface="Nunito Sans"/>
            </a:endParaRPr>
          </a:p>
        </p:txBody>
      </p:sp>
    </p:spTree>
    <p:extLst>
      <p:ext uri="{BB962C8B-B14F-4D97-AF65-F5344CB8AC3E}">
        <p14:creationId xmlns:p14="http://schemas.microsoft.com/office/powerpoint/2010/main" xmlns="" val="310726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xmlns=""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9"/>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31241366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305527" y="1052742"/>
            <a:ext cx="7350632" cy="45784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lnSpc>
                <a:spcPct val="150000"/>
              </a:lnSpc>
              <a:buNone/>
            </a:pPr>
            <a:r>
              <a:rPr lang="en-US" sz="2800" dirty="0">
                <a:latin typeface="Nunito Sans" charset="0"/>
              </a:rPr>
              <a:t>AGENDA</a:t>
            </a:r>
          </a:p>
          <a:p>
            <a:pPr algn="ctr">
              <a:lnSpc>
                <a:spcPct val="150000"/>
              </a:lnSpc>
              <a:buNone/>
            </a:pPr>
            <a:endParaRPr lang="en-US" sz="2400" dirty="0">
              <a:latin typeface="Nunito Sans" charset="0"/>
            </a:endParaRPr>
          </a:p>
          <a:p>
            <a:pPr algn="just">
              <a:lnSpc>
                <a:spcPct val="150000"/>
              </a:lnSpc>
            </a:pPr>
            <a:r>
              <a:rPr lang="en-US" sz="2400" dirty="0">
                <a:latin typeface="Nunito Sans" charset="0"/>
              </a:rPr>
              <a:t> 1. </a:t>
            </a:r>
            <a:r>
              <a:rPr lang="en-US" sz="2400" dirty="0" smtClean="0">
                <a:latin typeface="Nunito Sans" charset="0"/>
              </a:rPr>
              <a:t>Types of Decision Making</a:t>
            </a:r>
          </a:p>
          <a:p>
            <a:pPr algn="just">
              <a:lnSpc>
                <a:spcPct val="150000"/>
              </a:lnSpc>
            </a:pPr>
            <a:r>
              <a:rPr lang="en-US" altLang="en-US" sz="2400" dirty="0" smtClean="0">
                <a:latin typeface="Nunito Sans" charset="0"/>
                <a:ea typeface="ＭＳ Ｐゴシック" panose="020B0600070205080204" pitchFamily="34" charset="-128"/>
              </a:rPr>
              <a:t> 2. Decision Making Conditions</a:t>
            </a:r>
            <a:endParaRPr lang="en-US" sz="2400" dirty="0">
              <a:latin typeface="Nunito Sans" charset="0"/>
            </a:endParaRPr>
          </a:p>
          <a:p>
            <a:pPr algn="just">
              <a:lnSpc>
                <a:spcPct val="150000"/>
              </a:lnSpc>
            </a:pPr>
            <a:r>
              <a:rPr lang="en-US" altLang="en-US" sz="2400" dirty="0">
                <a:latin typeface="Nunito Sans" charset="0"/>
                <a:ea typeface="ＭＳ Ｐゴシック" panose="020B0600070205080204" pitchFamily="34" charset="-128"/>
              </a:rPr>
              <a:t> </a:t>
            </a:r>
          </a:p>
          <a:p>
            <a:pPr algn="just">
              <a:lnSpc>
                <a:spcPct val="150000"/>
              </a:lnSpc>
            </a:pPr>
            <a:r>
              <a:rPr lang="en-US" altLang="en-US" sz="2400" dirty="0">
                <a:latin typeface="Nunito Sans" charset="0"/>
                <a:ea typeface="ＭＳ Ｐゴシック" panose="020B0600070205080204" pitchFamily="34" charset="-128"/>
              </a:rPr>
              <a:t> </a:t>
            </a:r>
          </a:p>
          <a:p>
            <a:pPr algn="just">
              <a:lnSpc>
                <a:spcPct val="150000"/>
              </a:lnSpc>
            </a:pPr>
            <a:endParaRPr lang="en-US" altLang="en-US" sz="2400" dirty="0">
              <a:latin typeface="Nunito Sans" charset="0"/>
              <a:ea typeface="ＭＳ Ｐゴシック" panose="020B0600070205080204" pitchFamily="34" charset="-128"/>
            </a:endParaRPr>
          </a:p>
          <a:p>
            <a:pPr algn="ctr">
              <a:lnSpc>
                <a:spcPct val="150000"/>
              </a:lnSpc>
              <a:buNone/>
            </a:pPr>
            <a:endParaRPr lang="en-US" sz="2400" dirty="0">
              <a:latin typeface="Nunito Sans"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413540"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20482" name="Picture 2" descr="Related image">
            <a:extLst>
              <a:ext uri="{FF2B5EF4-FFF2-40B4-BE49-F238E27FC236}">
                <a16:creationId xmlns="" xmlns:a16="http://schemas.microsoft.com/office/drawing/2014/main" id="{C6D7135C-A88A-4982-9315-0A050F40D598}"/>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125284" y="41304"/>
            <a:ext cx="1947365" cy="38665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30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wipe(down)">
                                      <p:cBhvr>
                                        <p:cTn id="10" dur="500"/>
                                        <p:tgtEl>
                                          <p:spTgt spid="204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animEffect transition="in" filter="fade">
                                      <p:cBhvr>
                                        <p:cTn id="15" dur="500"/>
                                        <p:tgtEl>
                                          <p:spTgt spid="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3">
                                            <p:txEl>
                                              <p:pRg st="3" end="3"/>
                                            </p:txEl>
                                          </p:spTgt>
                                        </p:tgtEl>
                                        <p:attrNameLst>
                                          <p:attrName>style.visibility</p:attrName>
                                        </p:attrNameLst>
                                      </p:cBhvr>
                                      <p:to>
                                        <p:strVal val="visible"/>
                                      </p:to>
                                    </p:set>
                                    <p:animEffect transition="in" filter="fade">
                                      <p:cBhvr>
                                        <p:cTn id="20" dur="500"/>
                                        <p:tgtEl>
                                          <p:spTgt spid="1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3">
                                            <p:txEl>
                                              <p:pRg st="4" end="4"/>
                                            </p:txEl>
                                          </p:spTgt>
                                        </p:tgtEl>
                                        <p:attrNameLst>
                                          <p:attrName>style.visibility</p:attrName>
                                        </p:attrNameLst>
                                      </p:cBhvr>
                                      <p:to>
                                        <p:strVal val="visible"/>
                                      </p:to>
                                    </p:set>
                                    <p:animEffect transition="in" filter="fade">
                                      <p:cBhvr>
                                        <p:cTn id="25" dur="500"/>
                                        <p:tgtEl>
                                          <p:spTgt spid="12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3">
                                            <p:txEl>
                                              <p:pRg st="5" end="5"/>
                                            </p:txEl>
                                          </p:spTgt>
                                        </p:tgtEl>
                                        <p:attrNameLst>
                                          <p:attrName>style.visibility</p:attrName>
                                        </p:attrNameLst>
                                      </p:cBhvr>
                                      <p:to>
                                        <p:strVal val="visible"/>
                                      </p:to>
                                    </p:set>
                                    <p:animEffect transition="in" filter="fade">
                                      <p:cBhvr>
                                        <p:cTn id="30" dur="500"/>
                                        <p:tgtEl>
                                          <p:spTgt spid="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28596" y="114298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285728"/>
            <a:ext cx="6215106" cy="857250"/>
          </a:xfrm>
          <a:prstGeom prst="rect">
            <a:avLst/>
          </a:prstGeom>
        </p:spPr>
        <p:txBody>
          <a:bodyPr>
            <a:normAutofit/>
          </a:bodyPr>
          <a:lstStyle/>
          <a:p>
            <a:r>
              <a:rPr lang="en-US" sz="3600" dirty="0" smtClean="0">
                <a:latin typeface="Nunito Sans" charset="0"/>
              </a:rPr>
              <a:t>Types of Decision Making</a:t>
            </a:r>
            <a:endParaRPr lang="en-US" sz="3600" dirty="0">
              <a:latin typeface="Nunito Sans" charset="0"/>
            </a:endParaRPr>
          </a:p>
        </p:txBody>
      </p:sp>
      <p:sp>
        <p:nvSpPr>
          <p:cNvPr id="8" name="Title 1"/>
          <p:cNvSpPr txBox="1">
            <a:spLocks/>
          </p:cNvSpPr>
          <p:nvPr/>
        </p:nvSpPr>
        <p:spPr>
          <a:xfrm>
            <a:off x="428596" y="1714488"/>
            <a:ext cx="8301066" cy="3429024"/>
          </a:xfrm>
          <a:prstGeom prst="rect">
            <a:avLst/>
          </a:prstGeom>
        </p:spPr>
        <p:txBody>
          <a:bodyPr>
            <a:noAutofit/>
          </a:bodyPr>
          <a:lstStyle/>
          <a:p>
            <a:pPr marL="457200" indent="-457200">
              <a:lnSpc>
                <a:spcPct val="150000"/>
              </a:lnSpc>
              <a:buFont typeface="+mj-lt"/>
              <a:buAutoNum type="arabicPeriod"/>
            </a:pPr>
            <a:r>
              <a:rPr lang="en-US" sz="2400" dirty="0" smtClean="0">
                <a:latin typeface="Nunito Sans" charset="0"/>
              </a:rPr>
              <a:t>Routine Decision Making</a:t>
            </a:r>
          </a:p>
          <a:p>
            <a:pPr marL="457200" indent="-457200">
              <a:lnSpc>
                <a:spcPct val="150000"/>
              </a:lnSpc>
              <a:buFont typeface="+mj-lt"/>
              <a:buAutoNum type="arabicPeriod"/>
            </a:pPr>
            <a:r>
              <a:rPr lang="en-US" sz="2400" dirty="0" smtClean="0">
                <a:latin typeface="Nunito Sans" charset="0"/>
              </a:rPr>
              <a:t>Basic Decision Making</a:t>
            </a:r>
          </a:p>
          <a:p>
            <a:pPr marL="457200" indent="-457200">
              <a:lnSpc>
                <a:spcPct val="150000"/>
              </a:lnSpc>
              <a:buFont typeface="+mj-lt"/>
              <a:buAutoNum type="arabicPeriod"/>
            </a:pPr>
            <a:r>
              <a:rPr lang="en-US" sz="2400" dirty="0" smtClean="0">
                <a:latin typeface="Nunito Sans" charset="0"/>
              </a:rPr>
              <a:t>Personal Decision Making</a:t>
            </a:r>
          </a:p>
          <a:p>
            <a:pPr marL="457200" indent="-457200">
              <a:lnSpc>
                <a:spcPct val="150000"/>
              </a:lnSpc>
              <a:buFont typeface="+mj-lt"/>
              <a:buAutoNum type="arabicPeriod"/>
            </a:pPr>
            <a:r>
              <a:rPr lang="en-US" sz="2400" dirty="0" smtClean="0">
                <a:latin typeface="Nunito Sans" charset="0"/>
              </a:rPr>
              <a:t>Organizational Decision Making</a:t>
            </a:r>
          </a:p>
          <a:p>
            <a:pPr marL="457200" indent="-457200">
              <a:lnSpc>
                <a:spcPct val="150000"/>
              </a:lnSpc>
              <a:buFont typeface="+mj-lt"/>
              <a:buAutoNum type="arabicPeriod"/>
            </a:pPr>
            <a:r>
              <a:rPr lang="en-US" sz="2400" dirty="0" smtClean="0">
                <a:latin typeface="Nunito Sans" charset="0"/>
              </a:rPr>
              <a:t>Individual Decision Making</a:t>
            </a:r>
          </a:p>
          <a:p>
            <a:pPr marL="457200" indent="-457200">
              <a:lnSpc>
                <a:spcPct val="150000"/>
              </a:lnSpc>
              <a:buFont typeface="+mj-lt"/>
              <a:buAutoNum type="arabicPeriod"/>
            </a:pPr>
            <a:r>
              <a:rPr lang="en-US" sz="2400" dirty="0" smtClean="0">
                <a:latin typeface="Nunito Sans" charset="0"/>
              </a:rPr>
              <a:t>Group Decision Making</a:t>
            </a:r>
          </a:p>
          <a:p>
            <a:endParaRPr lang="en-US" sz="2400" dirty="0" smtClean="0">
              <a:latin typeface="Nunito Sans" charset="0"/>
            </a:endParaRPr>
          </a:p>
          <a:p>
            <a:endParaRPr lang="en-US" sz="2400" dirty="0">
              <a:latin typeface="Nunito Sans" charset="0"/>
            </a:endParaRPr>
          </a:p>
        </p:txBody>
      </p:sp>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28596" y="114298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285728"/>
            <a:ext cx="6215106" cy="857250"/>
          </a:xfrm>
          <a:prstGeom prst="rect">
            <a:avLst/>
          </a:prstGeom>
        </p:spPr>
        <p:txBody>
          <a:bodyPr>
            <a:normAutofit/>
          </a:bodyPr>
          <a:lstStyle/>
          <a:p>
            <a:r>
              <a:rPr lang="en-US" sz="3600" dirty="0" smtClean="0">
                <a:latin typeface="Nunito Sans" charset="0"/>
              </a:rPr>
              <a:t>Types of Decision Making</a:t>
            </a:r>
            <a:endParaRPr lang="en-US" sz="3600" dirty="0">
              <a:latin typeface="Nunito Sans" charset="0"/>
            </a:endParaRPr>
          </a:p>
        </p:txBody>
      </p:sp>
      <p:sp>
        <p:nvSpPr>
          <p:cNvPr id="8" name="Title 1"/>
          <p:cNvSpPr txBox="1">
            <a:spLocks/>
          </p:cNvSpPr>
          <p:nvPr/>
        </p:nvSpPr>
        <p:spPr>
          <a:xfrm>
            <a:off x="428596" y="1714488"/>
            <a:ext cx="8301066" cy="3429024"/>
          </a:xfrm>
          <a:prstGeom prst="rect">
            <a:avLst/>
          </a:prstGeom>
        </p:spPr>
        <p:txBody>
          <a:bodyPr>
            <a:noAutofit/>
          </a:bodyPr>
          <a:lstStyle/>
          <a:p>
            <a:pPr marL="457200" indent="-457200">
              <a:lnSpc>
                <a:spcPct val="150000"/>
              </a:lnSpc>
              <a:buFont typeface="+mj-lt"/>
              <a:buAutoNum type="arabicPeriod" startAt="7"/>
            </a:pPr>
            <a:r>
              <a:rPr lang="en-US" sz="2400" dirty="0" smtClean="0">
                <a:latin typeface="Nunito Sans" charset="0"/>
              </a:rPr>
              <a:t>Operating Decision Making</a:t>
            </a:r>
          </a:p>
          <a:p>
            <a:pPr marL="457200" indent="-457200">
              <a:lnSpc>
                <a:spcPct val="150000"/>
              </a:lnSpc>
              <a:buFont typeface="+mj-lt"/>
              <a:buAutoNum type="arabicPeriod" startAt="7"/>
            </a:pPr>
            <a:r>
              <a:rPr lang="en-US" sz="2400" dirty="0" smtClean="0">
                <a:latin typeface="Nunito Sans" charset="0"/>
              </a:rPr>
              <a:t>Policy Decision Making</a:t>
            </a:r>
          </a:p>
          <a:p>
            <a:pPr marL="457200" indent="-457200">
              <a:lnSpc>
                <a:spcPct val="150000"/>
              </a:lnSpc>
              <a:buFont typeface="+mj-lt"/>
              <a:buAutoNum type="arabicPeriod" startAt="7"/>
            </a:pPr>
            <a:r>
              <a:rPr lang="en-US" sz="2400" dirty="0" smtClean="0">
                <a:latin typeface="Nunito Sans" charset="0"/>
              </a:rPr>
              <a:t>Programmed Decision Making</a:t>
            </a:r>
          </a:p>
          <a:p>
            <a:pPr marL="457200" indent="-457200">
              <a:lnSpc>
                <a:spcPct val="150000"/>
              </a:lnSpc>
              <a:buFont typeface="+mj-lt"/>
              <a:buAutoNum type="arabicPeriod" startAt="7"/>
            </a:pPr>
            <a:r>
              <a:rPr lang="en-US" sz="2400" dirty="0" smtClean="0">
                <a:latin typeface="Nunito Sans" charset="0"/>
              </a:rPr>
              <a:t>Non-Programmed Decision Making</a:t>
            </a:r>
          </a:p>
          <a:p>
            <a:pPr marL="457200" indent="-457200">
              <a:lnSpc>
                <a:spcPct val="150000"/>
              </a:lnSpc>
              <a:buFont typeface="+mj-lt"/>
              <a:buAutoNum type="arabicPeriod" startAt="7"/>
            </a:pPr>
            <a:r>
              <a:rPr lang="en-US" sz="2400" dirty="0" smtClean="0">
                <a:latin typeface="Nunito Sans" charset="0"/>
              </a:rPr>
              <a:t>Planned Decision Making</a:t>
            </a:r>
          </a:p>
          <a:p>
            <a:pPr marL="457200" indent="-457200">
              <a:lnSpc>
                <a:spcPct val="150000"/>
              </a:lnSpc>
              <a:buFont typeface="+mj-lt"/>
              <a:buAutoNum type="arabicPeriod" startAt="7"/>
            </a:pPr>
            <a:r>
              <a:rPr lang="en-US" sz="2400" dirty="0" smtClean="0">
                <a:latin typeface="Nunito Sans" charset="0"/>
              </a:rPr>
              <a:t>Unplanned Decision Making</a:t>
            </a:r>
          </a:p>
          <a:p>
            <a:endParaRPr lang="en-US" sz="2400" dirty="0" smtClean="0">
              <a:latin typeface="Nunito Sans" charset="0"/>
            </a:endParaRPr>
          </a:p>
          <a:p>
            <a:endParaRPr lang="en-US" sz="2400" dirty="0">
              <a:latin typeface="Nunito Sans" charset="0"/>
            </a:endParaRPr>
          </a:p>
        </p:txBody>
      </p:sp>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28596" y="114298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285728"/>
            <a:ext cx="6215106" cy="857250"/>
          </a:xfrm>
          <a:prstGeom prst="rect">
            <a:avLst/>
          </a:prstGeom>
        </p:spPr>
        <p:txBody>
          <a:bodyPr>
            <a:normAutofit/>
          </a:bodyPr>
          <a:lstStyle/>
          <a:p>
            <a:r>
              <a:rPr lang="en-US" sz="3600" dirty="0" smtClean="0">
                <a:latin typeface="Nunito Sans" charset="0"/>
              </a:rPr>
              <a:t>Types of Decision Making</a:t>
            </a:r>
            <a:endParaRPr lang="en-US" sz="3600" dirty="0">
              <a:latin typeface="Nunito Sans" charset="0"/>
            </a:endParaRPr>
          </a:p>
        </p:txBody>
      </p:sp>
      <p:sp>
        <p:nvSpPr>
          <p:cNvPr id="8" name="Title 1"/>
          <p:cNvSpPr txBox="1">
            <a:spLocks/>
          </p:cNvSpPr>
          <p:nvPr/>
        </p:nvSpPr>
        <p:spPr>
          <a:xfrm>
            <a:off x="428596" y="1714488"/>
            <a:ext cx="8301066" cy="3429024"/>
          </a:xfrm>
          <a:prstGeom prst="rect">
            <a:avLst/>
          </a:prstGeom>
        </p:spPr>
        <p:txBody>
          <a:bodyPr>
            <a:noAutofit/>
          </a:bodyPr>
          <a:lstStyle/>
          <a:p>
            <a:pPr marL="457200" indent="-457200">
              <a:lnSpc>
                <a:spcPct val="150000"/>
              </a:lnSpc>
              <a:buFont typeface="+mj-lt"/>
              <a:buAutoNum type="arabicPeriod" startAt="13"/>
            </a:pPr>
            <a:r>
              <a:rPr lang="en-US" sz="2400" dirty="0" smtClean="0">
                <a:latin typeface="Nunito Sans" charset="0"/>
              </a:rPr>
              <a:t>Tactical Decision Making</a:t>
            </a:r>
          </a:p>
          <a:p>
            <a:pPr marL="457200" indent="-457200">
              <a:lnSpc>
                <a:spcPct val="150000"/>
              </a:lnSpc>
              <a:buFont typeface="+mj-lt"/>
              <a:buAutoNum type="arabicPeriod" startAt="13"/>
            </a:pPr>
            <a:r>
              <a:rPr lang="en-US" sz="2400" dirty="0" smtClean="0">
                <a:latin typeface="Nunito Sans" charset="0"/>
              </a:rPr>
              <a:t>Strategic Decision Making</a:t>
            </a:r>
          </a:p>
          <a:p>
            <a:pPr marL="457200" indent="-457200">
              <a:lnSpc>
                <a:spcPct val="150000"/>
              </a:lnSpc>
              <a:buFont typeface="+mj-lt"/>
              <a:buAutoNum type="arabicPeriod" startAt="13"/>
            </a:pPr>
            <a:r>
              <a:rPr lang="en-US" sz="2400" dirty="0" smtClean="0">
                <a:latin typeface="Nunito Sans" charset="0"/>
              </a:rPr>
              <a:t>Departmental Decision </a:t>
            </a:r>
          </a:p>
          <a:p>
            <a:pPr marL="457200" indent="-457200">
              <a:lnSpc>
                <a:spcPct val="150000"/>
              </a:lnSpc>
              <a:buFont typeface="+mj-lt"/>
              <a:buAutoNum type="arabicPeriod" startAt="13"/>
            </a:pPr>
            <a:r>
              <a:rPr lang="en-US" sz="2400" dirty="0" smtClean="0">
                <a:latin typeface="Nunito Sans" charset="0"/>
              </a:rPr>
              <a:t>Inter Departmental Decision Making</a:t>
            </a:r>
          </a:p>
          <a:p>
            <a:endParaRPr lang="en-US" sz="2400" dirty="0" smtClean="0">
              <a:latin typeface="Nunito Sans" charset="0"/>
            </a:endParaRPr>
          </a:p>
          <a:p>
            <a:endParaRPr lang="en-US" sz="2400" dirty="0">
              <a:latin typeface="Nunito Sans" charset="0"/>
            </a:endParaRPr>
          </a:p>
        </p:txBody>
      </p:sp>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42900" y="692696"/>
            <a:ext cx="8301066" cy="857250"/>
          </a:xfrm>
          <a:prstGeom prst="rect">
            <a:avLst/>
          </a:prstGeom>
        </p:spPr>
        <p:txBody>
          <a:bodyPr>
            <a:normAutofit/>
          </a:bodyPr>
          <a:lstStyle/>
          <a:p>
            <a:r>
              <a:rPr lang="en-US" sz="3600" dirty="0" smtClean="0">
                <a:latin typeface="Nunito Sans" charset="0"/>
              </a:rPr>
              <a:t>Routine  Decision Making</a:t>
            </a:r>
            <a:endParaRPr lang="en-US" sz="3600" dirty="0">
              <a:latin typeface="Nunito Sans" charset="0"/>
            </a:endParaRPr>
          </a:p>
        </p:txBody>
      </p:sp>
      <p:sp>
        <p:nvSpPr>
          <p:cNvPr id="7" name="Content Placeholder 3"/>
          <p:cNvSpPr txBox="1">
            <a:spLocks/>
          </p:cNvSpPr>
          <p:nvPr/>
        </p:nvSpPr>
        <p:spPr>
          <a:xfrm>
            <a:off x="500034" y="1785927"/>
            <a:ext cx="5643602" cy="1214446"/>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charset="0"/>
              </a:rPr>
              <a:t>Routine decision making : Day to day activities of the organization  which require less thinking and advise. </a:t>
            </a:r>
            <a:endParaRPr lang="en-US" sz="2400" b="1" dirty="0">
              <a:latin typeface="Nunito Sans" charset="0"/>
            </a:endParaRPr>
          </a:p>
        </p:txBody>
      </p:sp>
      <p:pic>
        <p:nvPicPr>
          <p:cNvPr id="8" name="Picture 7" descr="defining the problem.jfif"/>
          <p:cNvPicPr>
            <a:picLocks noChangeAspect="1"/>
          </p:cNvPicPr>
          <p:nvPr/>
        </p:nvPicPr>
        <p:blipFill>
          <a:blip r:embed="rId4" cstate="print"/>
          <a:stretch>
            <a:fillRect/>
          </a:stretch>
        </p:blipFill>
        <p:spPr>
          <a:xfrm>
            <a:off x="3286116" y="3571876"/>
            <a:ext cx="2619375" cy="2143140"/>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42900" y="692696"/>
            <a:ext cx="8301066" cy="857250"/>
          </a:xfrm>
          <a:prstGeom prst="rect">
            <a:avLst/>
          </a:prstGeom>
        </p:spPr>
        <p:txBody>
          <a:bodyPr>
            <a:normAutofit/>
          </a:bodyPr>
          <a:lstStyle/>
          <a:p>
            <a:r>
              <a:rPr lang="en-US" sz="3600" dirty="0" smtClean="0">
                <a:latin typeface="Nunito Sans" charset="0"/>
              </a:rPr>
              <a:t> Basic Decision Making</a:t>
            </a:r>
            <a:endParaRPr lang="en-US" sz="3600" dirty="0">
              <a:latin typeface="Nunito Sans" charset="0"/>
            </a:endParaRPr>
          </a:p>
        </p:txBody>
      </p:sp>
      <p:sp>
        <p:nvSpPr>
          <p:cNvPr id="7" name="Content Placeholder 3"/>
          <p:cNvSpPr txBox="1">
            <a:spLocks/>
          </p:cNvSpPr>
          <p:nvPr/>
        </p:nvSpPr>
        <p:spPr>
          <a:xfrm>
            <a:off x="500034" y="1785926"/>
            <a:ext cx="5643602" cy="3338601"/>
          </a:xfrm>
          <a:prstGeom prst="rect">
            <a:avLst/>
          </a:prstGeom>
        </p:spPr>
        <p:txBody>
          <a:bodyPr>
            <a:noAutofit/>
          </a:bodyPr>
          <a:lstStyle/>
          <a:p>
            <a:pPr marL="342900" lvl="0" indent="-342900" algn="just">
              <a:spcBef>
                <a:spcPct val="20000"/>
              </a:spcBef>
              <a:buFont typeface="Arial" panose="020B0604020202020204" pitchFamily="34" charset="0"/>
              <a:buChar char="•"/>
              <a:defRPr/>
            </a:pPr>
            <a:r>
              <a:rPr lang="en-US" sz="2400" dirty="0" smtClean="0">
                <a:latin typeface="Nunito Sans" charset="0"/>
              </a:rPr>
              <a:t>Basic decision making : Essential for the existence of the organization and for which complete study, analysis, power, and critical thinking are essential.</a:t>
            </a:r>
            <a:endParaRPr lang="en-US" sz="2400" b="1" dirty="0">
              <a:latin typeface="Nunito Sans" charset="0"/>
            </a:endParaRPr>
          </a:p>
        </p:txBody>
      </p:sp>
      <p:pic>
        <p:nvPicPr>
          <p:cNvPr id="8" name="Picture 7" descr="dm 1.jfif"/>
          <p:cNvPicPr>
            <a:picLocks noChangeAspect="1"/>
          </p:cNvPicPr>
          <p:nvPr/>
        </p:nvPicPr>
        <p:blipFill>
          <a:blip r:embed="rId4" cstate="print"/>
          <a:stretch>
            <a:fillRect/>
          </a:stretch>
        </p:blipFill>
        <p:spPr>
          <a:xfrm>
            <a:off x="3643306" y="3857628"/>
            <a:ext cx="1962150" cy="2357454"/>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40" y="36471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357166"/>
            <a:ext cx="8301066" cy="857250"/>
          </a:xfrm>
          <a:prstGeom prst="rect">
            <a:avLst/>
          </a:prstGeom>
        </p:spPr>
        <p:txBody>
          <a:bodyPr>
            <a:noAutofit/>
          </a:bodyPr>
          <a:lstStyle/>
          <a:p>
            <a:r>
              <a:rPr lang="en-US" sz="3600" dirty="0" smtClean="0">
                <a:latin typeface="Nunito Sans" charset="0"/>
              </a:rPr>
              <a:t>Personal  Decision Making</a:t>
            </a:r>
            <a:endParaRPr lang="en-US" sz="3600" dirty="0">
              <a:latin typeface="Nunito Sans" charset="0"/>
            </a:endParaRPr>
          </a:p>
        </p:txBody>
      </p:sp>
      <p:sp>
        <p:nvSpPr>
          <p:cNvPr id="7" name="Content Placeholder 3"/>
          <p:cNvSpPr txBox="1">
            <a:spLocks/>
          </p:cNvSpPr>
          <p:nvPr/>
        </p:nvSpPr>
        <p:spPr>
          <a:xfrm>
            <a:off x="500034" y="1785927"/>
            <a:ext cx="5143536" cy="1714512"/>
          </a:xfrm>
          <a:prstGeom prst="rect">
            <a:avLst/>
          </a:prstGeom>
        </p:spPr>
        <p:txBody>
          <a:bodyPr>
            <a:noAutofit/>
          </a:bodyPr>
          <a:lstStyle/>
          <a:p>
            <a:pPr marL="342900" lvl="0" indent="-342900">
              <a:spcBef>
                <a:spcPct val="20000"/>
              </a:spcBef>
              <a:buFont typeface="Arial" panose="020B0604020202020204" pitchFamily="34" charset="0"/>
              <a:buChar char="•"/>
              <a:defRPr/>
            </a:pPr>
            <a:r>
              <a:rPr lang="en-US" sz="2400" dirty="0" smtClean="0">
                <a:latin typeface="Nunito Sans" charset="0"/>
              </a:rPr>
              <a:t>Personal Decisions are taken by any person in his personal capacity, and not as a member of the organization</a:t>
            </a:r>
            <a:endParaRPr lang="en-US" sz="2400" dirty="0">
              <a:latin typeface="Nunito Sans" charset="0"/>
            </a:endParaRPr>
          </a:p>
        </p:txBody>
      </p:sp>
      <p:pic>
        <p:nvPicPr>
          <p:cNvPr id="8" name="Picture 7" descr="dm5.jfif"/>
          <p:cNvPicPr>
            <a:picLocks noChangeAspect="1"/>
          </p:cNvPicPr>
          <p:nvPr/>
        </p:nvPicPr>
        <p:blipFill>
          <a:blip r:embed="rId4" cstate="print"/>
          <a:stretch>
            <a:fillRect/>
          </a:stretch>
        </p:blipFill>
        <p:spPr>
          <a:xfrm>
            <a:off x="3571868" y="3643314"/>
            <a:ext cx="2400300" cy="1905000"/>
          </a:xfrm>
          <a:prstGeom prst="rect">
            <a:avLst/>
          </a:prstGeom>
        </p:spPr>
      </p:pic>
    </p:spTree>
    <p:extLst>
      <p:ext uri="{BB962C8B-B14F-4D97-AF65-F5344CB8AC3E}">
        <p14:creationId xmlns:p14="http://schemas.microsoft.com/office/powerpoint/2010/main" xmlns="" val="41451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1629</Words>
  <Application>Microsoft Office PowerPoint</Application>
  <PresentationFormat>On-screen Show (4:3)</PresentationFormat>
  <Paragraphs>235</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1. Assume that an  organization is going to shift its premises from urban to rural.  What are the types of decision making can be  involved in the following  operations.  1. School for workers’ family 2. Departmentalization 3. Manufacturing unit 4. Recruitment of new employees 5. Conducting the opening ceremony  </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THANGAVEL RAJ</dc:creator>
  <cp:lastModifiedBy>THANGAVEL RAJ</cp:lastModifiedBy>
  <cp:revision>507</cp:revision>
  <dcterms:created xsi:type="dcterms:W3CDTF">2020-01-03T06:00:13Z</dcterms:created>
  <dcterms:modified xsi:type="dcterms:W3CDTF">2020-01-09T01:42:57Z</dcterms:modified>
</cp:coreProperties>
</file>