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06" r:id="rId5"/>
    <p:sldId id="320" r:id="rId6"/>
    <p:sldId id="319" r:id="rId7"/>
    <p:sldId id="321" r:id="rId8"/>
    <p:sldId id="322" r:id="rId9"/>
    <p:sldId id="323" r:id="rId10"/>
    <p:sldId id="331" r:id="rId11"/>
    <p:sldId id="337" r:id="rId12"/>
    <p:sldId id="327" r:id="rId13"/>
    <p:sldId id="333" r:id="rId14"/>
    <p:sldId id="324" r:id="rId15"/>
    <p:sldId id="325" r:id="rId16"/>
    <p:sldId id="326" r:id="rId17"/>
    <p:sldId id="334" r:id="rId18"/>
    <p:sldId id="330" r:id="rId19"/>
    <p:sldId id="329" r:id="rId20"/>
    <p:sldId id="339" r:id="rId21"/>
    <p:sldId id="336" r:id="rId22"/>
    <p:sldId id="335" r:id="rId23"/>
    <p:sldId id="328" r:id="rId24"/>
    <p:sldId id="332" r:id="rId25"/>
    <p:sldId id="338" r:id="rId26"/>
    <p:sldId id="289" r:id="rId27"/>
  </p:sldIdLst>
  <p:sldSz cx="12192000" cy="6858000"/>
  <p:notesSz cx="6858000" cy="9144000"/>
  <p:embeddedFontLst>
    <p:embeddedFont>
      <p:font typeface="Nunito Sans" pitchFamily="2" charset="0"/>
      <p:regular r:id="rId29"/>
      <p:bold r:id="rId30"/>
      <p:italic r:id="rId31"/>
      <p:boldItalic r:id="rId32"/>
    </p:embeddedFont>
    <p:embeddedFont>
      <p:font typeface="Nunito Sans SemiBold" pitchFamily="2" charset="0"/>
      <p:bold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69044" autoAdjust="0"/>
  </p:normalViewPr>
  <p:slideViewPr>
    <p:cSldViewPr>
      <p:cViewPr varScale="1">
        <p:scale>
          <a:sx n="66" d="100"/>
          <a:sy n="66" d="100"/>
        </p:scale>
        <p:origin x="1085" y="43"/>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Let the total possible outcomes be S. Then</a:t>
            </a:r>
            <a:br>
              <a:rPr lang="en-US" dirty="0"/>
            </a:br>
            <a:r>
              <a:rPr lang="en-US" sz="1200" b="0" i="0" kern="1200" dirty="0">
                <a:solidFill>
                  <a:schemeClr val="tx1"/>
                </a:solidFill>
                <a:effectLst/>
                <a:latin typeface="+mn-lt"/>
                <a:ea typeface="+mn-ea"/>
                <a:cs typeface="+mn-cs"/>
              </a:rPr>
              <a:t>n(S) = 4 + 5 + 7 = 16</a:t>
            </a:r>
            <a:br>
              <a:rPr lang="en-US" dirty="0"/>
            </a:b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Let E be the event of getting a blue ball. Here n(E) = 4. So</a:t>
            </a:r>
            <a:br>
              <a:rPr lang="en-US" dirty="0"/>
            </a:br>
            <a:r>
              <a:rPr lang="en-US" sz="1200" b="0" i="0" kern="1200" dirty="0">
                <a:solidFill>
                  <a:schemeClr val="tx1"/>
                </a:solidFill>
                <a:effectLst/>
                <a:latin typeface="+mn-lt"/>
                <a:ea typeface="+mn-ea"/>
                <a:cs typeface="+mn-cs"/>
              </a:rPr>
              <a:t>P(E) = 4/16=</a:t>
            </a:r>
            <a:r>
              <a:rPr lang="en-US" sz="1200" b="1" i="0" kern="1200" dirty="0">
                <a:solidFill>
                  <a:schemeClr val="tx1"/>
                </a:solidFill>
                <a:effectLst/>
                <a:latin typeface="+mn-lt"/>
                <a:ea typeface="+mn-ea"/>
                <a:cs typeface="+mn-cs"/>
              </a:rPr>
              <a:t>1/4</a:t>
            </a:r>
            <a:br>
              <a:rPr lang="en-US" dirty="0"/>
            </a:br>
            <a:r>
              <a:rPr lang="en-US" sz="1200" b="0" i="0" kern="1200" dirty="0">
                <a:solidFill>
                  <a:schemeClr val="tx1"/>
                </a:solidFill>
                <a:effectLst/>
                <a:latin typeface="+mn-lt"/>
                <a:ea typeface="+mn-ea"/>
                <a:cs typeface="+mn-cs"/>
              </a:rPr>
              <a:t>(ii) Let the probability of getting a red ball be P(E). So</a:t>
            </a:r>
            <a:br>
              <a:rPr lang="en-US" dirty="0"/>
            </a:br>
            <a:r>
              <a:rPr lang="en-US" sz="1200" b="0" i="0" kern="1200" dirty="0">
                <a:solidFill>
                  <a:schemeClr val="tx1"/>
                </a:solidFill>
                <a:effectLst/>
                <a:latin typeface="+mn-lt"/>
                <a:ea typeface="+mn-ea"/>
                <a:cs typeface="+mn-cs"/>
              </a:rPr>
              <a:t>P(E)=7/16</a:t>
            </a:r>
            <a:br>
              <a:rPr lang="en-US" dirty="0"/>
            </a:br>
            <a:r>
              <a:rPr lang="en-US" sz="1200" b="0" i="0" kern="1200" dirty="0">
                <a:solidFill>
                  <a:schemeClr val="tx1"/>
                </a:solidFill>
                <a:effectLst/>
                <a:latin typeface="+mn-lt"/>
                <a:ea typeface="+mn-ea"/>
                <a:cs typeface="+mn-cs"/>
              </a:rPr>
              <a:t>The probability of not getting a red ball = 1 – P(E). So</a:t>
            </a:r>
            <a:br>
              <a:rPr lang="en-US" dirty="0"/>
            </a:br>
            <a:r>
              <a:rPr lang="en-US" sz="1200" b="0" i="0" kern="1200" dirty="0">
                <a:solidFill>
                  <a:schemeClr val="tx1"/>
                </a:solidFill>
                <a:effectLst/>
                <a:latin typeface="+mn-lt"/>
                <a:ea typeface="+mn-ea"/>
                <a:cs typeface="+mn-cs"/>
              </a:rPr>
              <a:t>1 -P(E) = 16-7/16=</a:t>
            </a:r>
            <a:r>
              <a:rPr lang="en-US" sz="1200" b="1" i="0" kern="1200" dirty="0">
                <a:solidFill>
                  <a:schemeClr val="tx1"/>
                </a:solidFill>
                <a:effectLst/>
                <a:latin typeface="+mn-lt"/>
                <a:ea typeface="+mn-ea"/>
                <a:cs typeface="+mn-cs"/>
              </a:rPr>
              <a:t>9/16</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206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Possible combinations for more heads than tails.</a:t>
            </a:r>
            <a:br>
              <a:rPr lang="en-US" dirty="0"/>
            </a:br>
            <a:r>
              <a:rPr lang="en-US" sz="1200" b="0" i="0" kern="1200" dirty="0">
                <a:solidFill>
                  <a:schemeClr val="tx1"/>
                </a:solidFill>
                <a:effectLst/>
                <a:latin typeface="+mn-lt"/>
                <a:ea typeface="+mn-ea"/>
                <a:cs typeface="+mn-cs"/>
              </a:rPr>
              <a:t>(4 heads, 3 tails), (5 heads, 2 tails), (6 heads, 1 tails), (7 heads, 0 tails), that is, 4 cases</a:t>
            </a:r>
            <a:br>
              <a:rPr lang="en-US" dirty="0"/>
            </a:br>
            <a:r>
              <a:rPr lang="en-US" sz="1200" b="0" i="0" kern="1200" dirty="0">
                <a:solidFill>
                  <a:schemeClr val="tx1"/>
                </a:solidFill>
                <a:effectLst/>
                <a:latin typeface="+mn-lt"/>
                <a:ea typeface="+mn-ea"/>
                <a:cs typeface="+mn-cs"/>
              </a:rPr>
              <a:t>Total possible combinations:</a:t>
            </a:r>
            <a:br>
              <a:rPr lang="en-US" dirty="0"/>
            </a:br>
            <a:r>
              <a:rPr lang="en-US" sz="1200" b="0" i="0" kern="1200" dirty="0">
                <a:solidFill>
                  <a:schemeClr val="tx1"/>
                </a:solidFill>
                <a:effectLst/>
                <a:latin typeface="+mn-lt"/>
                <a:ea typeface="+mn-ea"/>
                <a:cs typeface="+mn-cs"/>
              </a:rPr>
              <a:t>(0 heads, 7 tails), (1 heads, 6 tails), (2 heads, 5 tails), (3 heads, 4 tails), (4 heads, 3 tails), (5 heads, 2 tails), (6 heads, 1 tails), (7 heads, 0 tails)</a:t>
            </a:r>
            <a:br>
              <a:rPr lang="en-US" dirty="0"/>
            </a:br>
            <a:r>
              <a:rPr lang="en-US" sz="1200" b="0" i="0" kern="1200" dirty="0">
                <a:solidFill>
                  <a:schemeClr val="tx1"/>
                </a:solidFill>
                <a:effectLst/>
                <a:latin typeface="+mn-lt"/>
                <a:ea typeface="+mn-ea"/>
                <a:cs typeface="+mn-cs"/>
              </a:rPr>
              <a:t>That is, 8 cases. So</a:t>
            </a:r>
            <a:br>
              <a:rPr lang="en-US" dirty="0"/>
            </a:br>
            <a:r>
              <a:rPr lang="en-US" sz="1200" b="0" i="0" kern="1200" dirty="0">
                <a:solidFill>
                  <a:schemeClr val="tx1"/>
                </a:solidFill>
                <a:effectLst/>
                <a:latin typeface="+mn-lt"/>
                <a:ea typeface="+mn-ea"/>
                <a:cs typeface="+mn-cs"/>
              </a:rPr>
              <a:t>Probability = 4/8 = </a:t>
            </a:r>
            <a:r>
              <a:rPr lang="en-US" sz="1200" b="1" i="0" kern="1200" dirty="0">
                <a:solidFill>
                  <a:schemeClr val="tx1"/>
                </a:solidFill>
                <a:effectLst/>
                <a:latin typeface="+mn-lt"/>
                <a:ea typeface="+mn-ea"/>
                <a:cs typeface="+mn-cs"/>
              </a:rPr>
              <a:t>1/2</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3135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the no of possibilities for getting the sum as multiples of 4 = {(1,3),(2,2),(2,6),(3,1),(3,5),(4,4),(5,3),(6,2),(6,6)}                                                                   Total outcomes = 36</a:t>
            </a:r>
          </a:p>
          <a:p>
            <a:r>
              <a:rPr lang="en-US" sz="1200" b="0" i="0" kern="1200" dirty="0">
                <a:solidFill>
                  <a:schemeClr val="tx1"/>
                </a:solidFill>
                <a:effectLst/>
                <a:latin typeface="+mn-lt"/>
                <a:ea typeface="+mn-ea"/>
                <a:cs typeface="+mn-cs"/>
              </a:rPr>
              <a:t>                                                                           Probability = 9/36</a:t>
            </a:r>
          </a:p>
          <a:p>
            <a:r>
              <a:rPr lang="en-US" sz="1200" b="0" i="0" kern="1200" dirty="0">
                <a:solidFill>
                  <a:schemeClr val="tx1"/>
                </a:solidFill>
                <a:effectLst/>
                <a:latin typeface="+mn-lt"/>
                <a:ea typeface="+mn-ea"/>
                <a:cs typeface="+mn-cs"/>
              </a:rPr>
              <a:t>                                                                                             = 1/4  </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41267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70137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Probability of choosing one red ball followed by a green and a blue ball= 20/40 x 12/39 x 8/38</a:t>
            </a:r>
            <a:br>
              <a:rPr lang="en-US" dirty="0"/>
            </a:br>
            <a:r>
              <a:rPr lang="en-US" sz="1200" b="0" i="0" kern="1200" dirty="0">
                <a:solidFill>
                  <a:schemeClr val="tx1"/>
                </a:solidFill>
                <a:effectLst/>
                <a:latin typeface="+mn-lt"/>
                <a:ea typeface="+mn-ea"/>
                <a:cs typeface="+mn-cs"/>
              </a:rPr>
              <a:t>Probability of choosing one red ball followed by a blue and a green ball= 20/40 x 8/39 x 12/38</a:t>
            </a:r>
            <a:br>
              <a:rPr lang="en-US" dirty="0"/>
            </a:br>
            <a:r>
              <a:rPr lang="en-US" sz="1200" b="0" i="0" kern="1200" dirty="0">
                <a:solidFill>
                  <a:schemeClr val="tx1"/>
                </a:solidFill>
                <a:effectLst/>
                <a:latin typeface="+mn-lt"/>
                <a:ea typeface="+mn-ea"/>
                <a:cs typeface="+mn-cs"/>
              </a:rPr>
              <a:t>Similarly, there will be a total of six cases. So</a:t>
            </a:r>
            <a:br>
              <a:rPr lang="en-US" dirty="0"/>
            </a:br>
            <a:r>
              <a:rPr lang="en-US" sz="1200" b="0" i="0" kern="1200" dirty="0">
                <a:solidFill>
                  <a:schemeClr val="tx1"/>
                </a:solidFill>
                <a:effectLst/>
                <a:latin typeface="+mn-lt"/>
                <a:ea typeface="+mn-ea"/>
                <a:cs typeface="+mn-cs"/>
              </a:rPr>
              <a:t>Total probability= (20 x 12 x 8 x 6) / (40 x 39 x 38)  =</a:t>
            </a:r>
            <a:r>
              <a:rPr lang="en-US" sz="1200" b="1" i="0" kern="1200" dirty="0">
                <a:solidFill>
                  <a:schemeClr val="tx1"/>
                </a:solidFill>
                <a:effectLst/>
                <a:latin typeface="+mn-lt"/>
                <a:ea typeface="+mn-ea"/>
                <a:cs typeface="+mn-cs"/>
              </a:rPr>
              <a:t> 48 / 247</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20294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57015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Total events=52C</a:t>
            </a:r>
            <a:r>
              <a:rPr lang="en-US" sz="1200" b="0" i="0" kern="1200" baseline="-25000" dirty="0">
                <a:solidFill>
                  <a:schemeClr val="tx1"/>
                </a:solidFill>
                <a:effectLst/>
                <a:latin typeface="+mn-lt"/>
                <a:ea typeface="+mn-ea"/>
                <a:cs typeface="+mn-cs"/>
              </a:rPr>
              <a:t>2 </a:t>
            </a:r>
            <a:r>
              <a:rPr lang="en-US" sz="1200" b="0" i="0" kern="1200" dirty="0" err="1">
                <a:solidFill>
                  <a:schemeClr val="tx1"/>
                </a:solidFill>
                <a:effectLst/>
                <a:latin typeface="+mn-lt"/>
                <a:ea typeface="+mn-ea"/>
                <a:cs typeface="+mn-cs"/>
              </a:rPr>
              <a:t>Favourable</a:t>
            </a:r>
            <a:r>
              <a:rPr lang="en-US" sz="1200" b="0" i="0" kern="1200" dirty="0">
                <a:solidFill>
                  <a:schemeClr val="tx1"/>
                </a:solidFill>
                <a:effectLst/>
                <a:latin typeface="+mn-lt"/>
                <a:ea typeface="+mn-ea"/>
                <a:cs typeface="+mn-cs"/>
              </a:rPr>
              <a:t> events(selecting 2 diamond card)=13C</a:t>
            </a:r>
            <a:r>
              <a:rPr lang="en-US" sz="1200" b="0" i="0" kern="1200" baseline="-25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Probability of getting both the cards as diamond cards=13C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/52C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=1/17</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0717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dirty="0"/>
              <a:t>The case in which A and B, both do not solve the problem has a probability of</a:t>
            </a:r>
            <a:br>
              <a:rPr lang="en-US" dirty="0"/>
            </a:br>
            <a:r>
              <a:rPr lang="en-US" dirty="0">
                <a:effectLst/>
              </a:rPr>
              <a:t>(1 - (3/10)) (1 - (5/8)) = 21/80</a:t>
            </a:r>
          </a:p>
          <a:p>
            <a:br>
              <a:rPr lang="en-US" dirty="0">
                <a:effectLst/>
              </a:rPr>
            </a:br>
            <a:endParaRPr lang="en-US" dirty="0">
              <a:effectLst/>
            </a:endParaRPr>
          </a:p>
          <a:p>
            <a:r>
              <a:rPr lang="en-US" dirty="0">
                <a:effectLst/>
              </a:rPr>
              <a:t>In all other cases, the problem is getting solved (A solves and B fails, A fails and B solves, A and B, both solve).</a:t>
            </a:r>
            <a:br>
              <a:rPr lang="en-US" dirty="0">
                <a:effectLst/>
              </a:rPr>
            </a:br>
            <a:r>
              <a:rPr lang="en-US" dirty="0">
                <a:effectLst/>
              </a:rPr>
              <a:t>Therefore, the probability of the problem getting solved is 1- 21/80 = </a:t>
            </a:r>
            <a:r>
              <a:rPr lang="en-US" b="1" dirty="0">
                <a:effectLst/>
              </a:rPr>
              <a:t>59/80</a:t>
            </a:r>
            <a:endParaRPr lang="en-US" dirty="0">
              <a:effectLst/>
            </a:endParaRPr>
          </a:p>
          <a:p>
            <a:br>
              <a:rPr lang="en-US" dirty="0">
                <a:effectLst/>
              </a:rPr>
            </a:b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5752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52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 1/2652</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98139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Total events (selecting 2 out of 8) =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28</a:t>
            </a:r>
          </a:p>
          <a:p>
            <a:r>
              <a:rPr lang="en-US" sz="1200" b="0" i="0" kern="1200" dirty="0" err="1">
                <a:solidFill>
                  <a:schemeClr val="tx1"/>
                </a:solidFill>
                <a:effectLst/>
                <a:latin typeface="+mn-lt"/>
                <a:ea typeface="+mn-ea"/>
                <a:cs typeface="+mn-cs"/>
              </a:rPr>
              <a:t>Favourable</a:t>
            </a:r>
            <a:r>
              <a:rPr lang="en-US" sz="1200" b="0" i="0" kern="1200" dirty="0">
                <a:solidFill>
                  <a:schemeClr val="tx1"/>
                </a:solidFill>
                <a:effectLst/>
                <a:latin typeface="+mn-lt"/>
                <a:ea typeface="+mn-ea"/>
                <a:cs typeface="+mn-cs"/>
              </a:rPr>
              <a:t> event (getting a multiple of 3) = (1,2), (1,5), (1,8), (2,4), (3,6), (4,5), (4,8), (5,7), (7,2), (7,8) = 10</a:t>
            </a:r>
          </a:p>
          <a:p>
            <a:r>
              <a:rPr lang="en-US" sz="1200" b="0" i="0" kern="1200" dirty="0">
                <a:solidFill>
                  <a:schemeClr val="tx1"/>
                </a:solidFill>
                <a:effectLst/>
                <a:latin typeface="+mn-lt"/>
                <a:ea typeface="+mn-ea"/>
                <a:cs typeface="+mn-cs"/>
              </a:rPr>
              <a:t>Probability = 10/28 = 5/14</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86106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Let us take a case when the true answer to the question is ‘yes’. A and B will contradict each other if A says ‘yes’ and B says ‘no’ or vice versa, that is, A will speak the truth and B will lie or A will lie and B will speak the truth.</a:t>
            </a:r>
            <a:br>
              <a:rPr lang="en-US" dirty="0"/>
            </a:br>
            <a:r>
              <a:rPr lang="en-US" sz="1200" b="0" i="0" kern="1200" dirty="0">
                <a:solidFill>
                  <a:schemeClr val="tx1"/>
                </a:solidFill>
                <a:effectLst/>
                <a:latin typeface="+mn-lt"/>
                <a:ea typeface="+mn-ea"/>
                <a:cs typeface="+mn-cs"/>
              </a:rPr>
              <a:t>The probability of this is (30/100 x 60/100) + (70/100 x 40/100) = 46/100</a:t>
            </a:r>
            <a:br>
              <a:rPr lang="en-US" dirty="0"/>
            </a:br>
            <a:r>
              <a:rPr lang="en-US" sz="1200" b="0" i="0" kern="1200" dirty="0">
                <a:solidFill>
                  <a:schemeClr val="tx1"/>
                </a:solidFill>
                <a:effectLst/>
                <a:latin typeface="+mn-lt"/>
                <a:ea typeface="+mn-ea"/>
                <a:cs typeface="+mn-cs"/>
              </a:rPr>
              <a:t>In the other case, that is, when the answer of the question is ‘no’. By symmetry, probability of A and B contradicting each other will be 46/100.</a:t>
            </a:r>
            <a:br>
              <a:rPr lang="en-US" dirty="0"/>
            </a:br>
            <a:r>
              <a:rPr lang="en-US" sz="1200" b="0" i="0" kern="1200" dirty="0">
                <a:solidFill>
                  <a:schemeClr val="tx1"/>
                </a:solidFill>
                <a:effectLst/>
                <a:latin typeface="+mn-lt"/>
                <a:ea typeface="+mn-ea"/>
                <a:cs typeface="+mn-cs"/>
              </a:rPr>
              <a:t>Total probability will be 1/2 x 46/100 +1/2 x 46/100=</a:t>
            </a:r>
            <a:r>
              <a:rPr lang="en-US" sz="1200" b="1" i="0" kern="1200" dirty="0">
                <a:solidFill>
                  <a:schemeClr val="tx1"/>
                </a:solidFill>
                <a:effectLst/>
                <a:latin typeface="+mn-lt"/>
                <a:ea typeface="+mn-ea"/>
                <a:cs typeface="+mn-cs"/>
              </a:rPr>
              <a:t>46/100</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98773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If Bunny had tossed the unbiased coin, the other side is tail. If he had tossed the biased coin, the other side is the head. Hence, the probability is</a:t>
            </a:r>
            <a:r>
              <a:rPr lang="en-US" sz="1200" b="1" i="0" kern="1200" dirty="0">
                <a:solidFill>
                  <a:schemeClr val="tx1"/>
                </a:solidFill>
                <a:effectLst/>
                <a:latin typeface="+mn-lt"/>
                <a:ea typeface="+mn-ea"/>
                <a:cs typeface="+mn-cs"/>
              </a:rPr>
              <a:t> 1/2.</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918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As the first 5 balls are red, it can be concluded that Rajesh is pulling balls out of the first bag. After five red balls have been pulled out, there are 15 red and five green balls in the bag. The probability of pulling out another red ball is</a:t>
            </a:r>
            <a:br>
              <a:rPr lang="en-US" dirty="0"/>
            </a:br>
            <a:r>
              <a:rPr lang="en-US" sz="1200" b="0" i="0" kern="1200" dirty="0">
                <a:solidFill>
                  <a:schemeClr val="tx1"/>
                </a:solidFill>
                <a:effectLst/>
                <a:latin typeface="+mn-lt"/>
                <a:ea typeface="+mn-ea"/>
                <a:cs typeface="+mn-cs"/>
              </a:rPr>
              <a:t>15/(15 + 5) = </a:t>
            </a:r>
            <a:r>
              <a:rPr lang="en-US" sz="1200" b="1" i="0" kern="1200" dirty="0">
                <a:solidFill>
                  <a:schemeClr val="tx1"/>
                </a:solidFill>
                <a:effectLst/>
                <a:latin typeface="+mn-lt"/>
                <a:ea typeface="+mn-ea"/>
                <a:cs typeface="+mn-cs"/>
              </a:rPr>
              <a:t>3/4</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05129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Probability that exactly one must be alive = A(alive)*B(dead)+A(dead)*B(alive)                                                                       =(0.6)(0.6)+(0.4)(0.4)</a:t>
            </a:r>
          </a:p>
          <a:p>
            <a:r>
              <a:rPr lang="en-US" sz="1200" b="0" i="0" kern="1200" dirty="0">
                <a:solidFill>
                  <a:schemeClr val="tx1"/>
                </a:solidFill>
                <a:effectLst/>
                <a:latin typeface="+mn-lt"/>
                <a:ea typeface="+mn-ea"/>
                <a:cs typeface="+mn-cs"/>
              </a:rPr>
              <a:t>                                                                       =0.52</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598221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Let the probability of getting a head be x. Therefore, the probability of getting a tail is 3x. But, x + 3x = 1,</a:t>
            </a:r>
            <a:br>
              <a:rPr lang="en-US" dirty="0"/>
            </a:br>
            <a:r>
              <a:rPr lang="en-US" sz="1200" b="0" i="0" kern="1200" dirty="0">
                <a:solidFill>
                  <a:schemeClr val="tx1"/>
                </a:solidFill>
                <a:effectLst/>
                <a:latin typeface="+mn-lt"/>
                <a:ea typeface="+mn-ea"/>
                <a:cs typeface="+mn-cs"/>
              </a:rPr>
              <a:t>Therefore x= 1/4</a:t>
            </a:r>
            <a:br>
              <a:rPr lang="en-US" dirty="0"/>
            </a:br>
            <a:r>
              <a:rPr lang="en-US" sz="1200" b="0" i="0" kern="1200" dirty="0">
                <a:solidFill>
                  <a:schemeClr val="tx1"/>
                </a:solidFill>
                <a:effectLst/>
                <a:latin typeface="+mn-lt"/>
                <a:ea typeface="+mn-ea"/>
                <a:cs typeface="+mn-cs"/>
              </a:rPr>
              <a:t>Probability of getting a head is 1/4 and getting a tail is 3/4. Hence, the expected payment that Suresh has to make is</a:t>
            </a:r>
            <a:br>
              <a:rPr lang="en-US" dirty="0"/>
            </a:br>
            <a:r>
              <a:rPr lang="en-US" sz="1200" b="0" i="0" kern="1200" dirty="0">
                <a:solidFill>
                  <a:schemeClr val="tx1"/>
                </a:solidFill>
                <a:effectLst/>
                <a:latin typeface="+mn-lt"/>
                <a:ea typeface="+mn-ea"/>
                <a:cs typeface="+mn-cs"/>
              </a:rPr>
              <a:t>(1/4 x 15) + (3/4 x 5) = 30/4 = </a:t>
            </a:r>
            <a:r>
              <a:rPr lang="en-US" sz="1200" b="1" i="0" kern="1200" dirty="0" err="1">
                <a:solidFill>
                  <a:schemeClr val="tx1"/>
                </a:solidFill>
                <a:effectLst/>
                <a:latin typeface="+mn-lt"/>
                <a:ea typeface="+mn-ea"/>
                <a:cs typeface="+mn-cs"/>
              </a:rPr>
              <a:t>Rs</a:t>
            </a:r>
            <a:r>
              <a:rPr lang="en-US" sz="1200" b="1" i="0" kern="1200" dirty="0">
                <a:solidFill>
                  <a:schemeClr val="tx1"/>
                </a:solidFill>
                <a:effectLst/>
                <a:latin typeface="+mn-lt"/>
                <a:ea typeface="+mn-ea"/>
                <a:cs typeface="+mn-cs"/>
              </a:rPr>
              <a:t> 7.5</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694785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Assume that Mr. Crap Baggins plays 52 ideal games, that is, he gets a different card in each game and bets Re. 1 in each game.</a:t>
            </a:r>
            <a:br>
              <a:rPr lang="en-US" dirty="0"/>
            </a:br>
            <a:r>
              <a:rPr lang="en-US" sz="1200" b="0" i="0" kern="1200" dirty="0">
                <a:solidFill>
                  <a:schemeClr val="tx1"/>
                </a:solidFill>
                <a:effectLst/>
                <a:latin typeface="+mn-lt"/>
                <a:ea typeface="+mn-ea"/>
                <a:cs typeface="+mn-cs"/>
              </a:rPr>
              <a:t>In four games, when he gets an ace,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20 in four games.</a:t>
            </a:r>
            <a:br>
              <a:rPr lang="en-US" dirty="0"/>
            </a:br>
            <a:r>
              <a:rPr lang="en-US" sz="1200" b="0" i="0" kern="1200" dirty="0">
                <a:solidFill>
                  <a:schemeClr val="tx1"/>
                </a:solidFill>
                <a:effectLst/>
                <a:latin typeface="+mn-lt"/>
                <a:ea typeface="+mn-ea"/>
                <a:cs typeface="+mn-cs"/>
              </a:rPr>
              <a:t>In four games, when he gets a king,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16 in four games.</a:t>
            </a:r>
            <a:br>
              <a:rPr lang="en-US" dirty="0"/>
            </a:br>
            <a:r>
              <a:rPr lang="en-US" sz="1200" b="0" i="0" kern="1200" dirty="0">
                <a:solidFill>
                  <a:schemeClr val="tx1"/>
                </a:solidFill>
                <a:effectLst/>
                <a:latin typeface="+mn-lt"/>
                <a:ea typeface="+mn-ea"/>
                <a:cs typeface="+mn-cs"/>
              </a:rPr>
              <a:t>In four games, when he gets a queen,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3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12 in four games.</a:t>
            </a:r>
            <a:br>
              <a:rPr lang="en-US" dirty="0"/>
            </a:br>
            <a:r>
              <a:rPr lang="en-US" sz="1200" b="0" i="0" kern="1200" dirty="0">
                <a:solidFill>
                  <a:schemeClr val="tx1"/>
                </a:solidFill>
                <a:effectLst/>
                <a:latin typeface="+mn-lt"/>
                <a:ea typeface="+mn-ea"/>
                <a:cs typeface="+mn-cs"/>
              </a:rPr>
              <a:t>In all other games,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0. So</a:t>
            </a:r>
            <a:br>
              <a:rPr lang="en-US" dirty="0"/>
            </a:br>
            <a:r>
              <a:rPr lang="en-US" sz="1200" b="0" i="0" kern="1200" dirty="0">
                <a:solidFill>
                  <a:schemeClr val="tx1"/>
                </a:solidFill>
                <a:effectLst/>
                <a:latin typeface="+mn-lt"/>
                <a:ea typeface="+mn-ea"/>
                <a:cs typeface="+mn-cs"/>
              </a:rPr>
              <a:t>His total earnings in 52 games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48.</a:t>
            </a:r>
            <a:br>
              <a:rPr lang="en-US" dirty="0"/>
            </a:br>
            <a:r>
              <a:rPr lang="en-US" sz="1200" b="0" i="0" kern="1200" dirty="0">
                <a:solidFill>
                  <a:schemeClr val="tx1"/>
                </a:solidFill>
                <a:effectLst/>
                <a:latin typeface="+mn-lt"/>
                <a:ea typeface="+mn-ea"/>
                <a:cs typeface="+mn-cs"/>
              </a:rPr>
              <a:t>His total expenditure in 52 games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52.</a:t>
            </a:r>
            <a:br>
              <a:rPr lang="en-US" dirty="0"/>
            </a:br>
            <a:r>
              <a:rPr lang="en-US" sz="1200" b="0" i="0" kern="1200" dirty="0">
                <a:solidFill>
                  <a:schemeClr val="tx1"/>
                </a:solidFill>
                <a:effectLst/>
                <a:latin typeface="+mn-lt"/>
                <a:ea typeface="+mn-ea"/>
                <a:cs typeface="+mn-cs"/>
              </a:rPr>
              <a:t>If he spends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52, he can expect to have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48.</a:t>
            </a:r>
            <a:br>
              <a:rPr lang="en-US" dirty="0"/>
            </a:br>
            <a:r>
              <a:rPr lang="en-US" sz="1200" b="0" i="0" kern="1200" dirty="0">
                <a:solidFill>
                  <a:schemeClr val="tx1"/>
                </a:solidFill>
                <a:effectLst/>
                <a:latin typeface="+mn-lt"/>
                <a:ea typeface="+mn-ea"/>
                <a:cs typeface="+mn-cs"/>
              </a:rPr>
              <a:t>If he spends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13000, he can expect to have</a:t>
            </a:r>
            <a:br>
              <a:rPr lang="en-US" dirty="0"/>
            </a:br>
            <a:r>
              <a:rPr lang="en-US" sz="1200" b="0" i="0" kern="1200" dirty="0">
                <a:solidFill>
                  <a:schemeClr val="tx1"/>
                </a:solidFill>
                <a:effectLst/>
                <a:latin typeface="+mn-lt"/>
                <a:ea typeface="+mn-ea"/>
                <a:cs typeface="+mn-cs"/>
              </a:rPr>
              <a:t>48/52 x 13000 = </a:t>
            </a:r>
            <a:r>
              <a:rPr lang="en-US" sz="1200" b="1" i="0" kern="1200" dirty="0" err="1">
                <a:solidFill>
                  <a:schemeClr val="tx1"/>
                </a:solidFill>
                <a:effectLst/>
                <a:latin typeface="+mn-lt"/>
                <a:ea typeface="+mn-ea"/>
                <a:cs typeface="+mn-cs"/>
              </a:rPr>
              <a:t>Rs</a:t>
            </a:r>
            <a:r>
              <a:rPr lang="en-US" sz="1200" b="1" i="0" kern="1200" dirty="0">
                <a:solidFill>
                  <a:schemeClr val="tx1"/>
                </a:solidFill>
                <a:effectLst/>
                <a:latin typeface="+mn-lt"/>
                <a:ea typeface="+mn-ea"/>
                <a:cs typeface="+mn-cs"/>
              </a:rPr>
              <a:t>. 12000</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540443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301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We know that every time we toss a coin we will have two outcomes. So, three tosses =&gt; Number of outcomes = 2*2*2 = 8   </a:t>
            </a:r>
            <a:br>
              <a:rPr lang="en-US" sz="1200" b="0" i="0" kern="1200" dirty="0">
                <a:solidFill>
                  <a:schemeClr val="tx1"/>
                </a:solidFill>
                <a:effectLst/>
                <a:latin typeface="+mn-lt"/>
                <a:ea typeface="+mn-ea"/>
                <a:cs typeface="+mn-cs"/>
              </a:rPr>
            </a:br>
            <a:r>
              <a:rPr lang="en-US" b="1" dirty="0"/>
              <a:t>List of Possible Outcomes:</a:t>
            </a:r>
          </a:p>
          <a:p>
            <a:pPr>
              <a:buFont typeface="+mj-lt"/>
              <a:buAutoNum type="arabicPeriod"/>
            </a:pPr>
            <a:r>
              <a:rPr lang="en-US" dirty="0"/>
              <a:t>HHH</a:t>
            </a:r>
          </a:p>
          <a:p>
            <a:pPr>
              <a:buFont typeface="+mj-lt"/>
              <a:buAutoNum type="arabicPeriod"/>
            </a:pPr>
            <a:r>
              <a:rPr lang="en-US" dirty="0"/>
              <a:t>HHT</a:t>
            </a:r>
          </a:p>
          <a:p>
            <a:pPr>
              <a:buFont typeface="+mj-lt"/>
              <a:buAutoNum type="arabicPeriod"/>
            </a:pPr>
            <a:r>
              <a:rPr lang="en-US" dirty="0"/>
              <a:t>HTH</a:t>
            </a:r>
          </a:p>
          <a:p>
            <a:pPr>
              <a:buFont typeface="+mj-lt"/>
              <a:buAutoNum type="arabicPeriod"/>
            </a:pPr>
            <a:r>
              <a:rPr lang="en-US" dirty="0"/>
              <a:t>HTT</a:t>
            </a:r>
          </a:p>
          <a:p>
            <a:pPr>
              <a:buFont typeface="+mj-lt"/>
              <a:buAutoNum type="arabicPeriod"/>
            </a:pPr>
            <a:r>
              <a:rPr lang="en-US" dirty="0"/>
              <a:t>THH</a:t>
            </a:r>
          </a:p>
          <a:p>
            <a:pPr>
              <a:buFont typeface="+mj-lt"/>
              <a:buAutoNum type="arabicPeriod"/>
            </a:pPr>
            <a:r>
              <a:rPr lang="en-US" dirty="0"/>
              <a:t>THT</a:t>
            </a:r>
          </a:p>
          <a:p>
            <a:pPr>
              <a:buFont typeface="+mj-lt"/>
              <a:buAutoNum type="arabicPeriod"/>
            </a:pPr>
            <a:r>
              <a:rPr lang="en-US" dirty="0"/>
              <a:t>TTH</a:t>
            </a:r>
          </a:p>
          <a:p>
            <a:pPr>
              <a:buFont typeface="+mj-lt"/>
              <a:buAutoNum type="arabicPeriod"/>
            </a:pPr>
            <a:r>
              <a:rPr lang="en-US" dirty="0"/>
              <a:t>TTT</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258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Given, Without Replacement.</a:t>
            </a:r>
            <a:br>
              <a:rPr lang="en-US" dirty="0"/>
            </a:br>
            <a:r>
              <a:rPr lang="en-US" sz="1200" b="0" i="0" kern="1200" dirty="0">
                <a:solidFill>
                  <a:schemeClr val="tx1"/>
                </a:solidFill>
                <a:effectLst/>
                <a:latin typeface="+mn-lt"/>
                <a:ea typeface="+mn-ea"/>
                <a:cs typeface="+mn-cs"/>
              </a:rPr>
              <a:t>TOTAL COMBINATIONS= </a:t>
            </a:r>
            <a:r>
              <a:rPr lang="en-US" sz="1200" b="0" i="0" kern="1200" dirty="0" err="1">
                <a:solidFill>
                  <a:schemeClr val="tx1"/>
                </a:solidFill>
                <a:effectLst/>
                <a:latin typeface="+mn-lt"/>
                <a:ea typeface="+mn-ea"/>
                <a:cs typeface="+mn-cs"/>
              </a:rPr>
              <a:t>nCr</a:t>
            </a:r>
            <a:r>
              <a:rPr lang="en-US" sz="1200" b="0" i="0" kern="1200" dirty="0">
                <a:solidFill>
                  <a:schemeClr val="tx1"/>
                </a:solidFill>
                <a:effectLst/>
                <a:latin typeface="+mn-lt"/>
                <a:ea typeface="+mn-ea"/>
                <a:cs typeface="+mn-cs"/>
              </a:rPr>
              <a:t>=n!/r!(n-r)!</a:t>
            </a:r>
            <a:br>
              <a:rPr lang="en-US" sz="1200" b="0" i="0" kern="1200" dirty="0">
                <a:solidFill>
                  <a:schemeClr val="tx1"/>
                </a:solidFill>
                <a:effectLst/>
                <a:latin typeface="+mn-lt"/>
                <a:ea typeface="+mn-ea"/>
                <a:cs typeface="+mn-cs"/>
              </a:rPr>
            </a:br>
            <a:r>
              <a:rPr lang="en-US" dirty="0"/>
              <a:t>where:</a:t>
            </a:r>
          </a:p>
          <a:p>
            <a:pPr>
              <a:buFont typeface="Arial" panose="020B0604020202020204" pitchFamily="34" charset="0"/>
              <a:buChar char="•"/>
            </a:pPr>
            <a:r>
              <a:rPr lang="en-US" dirty="0"/>
              <a:t>n=52 (total number of cards)</a:t>
            </a:r>
          </a:p>
          <a:p>
            <a:pPr>
              <a:buFont typeface="Arial" panose="020B0604020202020204" pitchFamily="34" charset="0"/>
              <a:buChar char="•"/>
            </a:pPr>
            <a:r>
              <a:rPr lang="en-US" dirty="0"/>
              <a:t>r=2 (number of cards drawn)</a:t>
            </a:r>
          </a:p>
          <a:p>
            <a:r>
              <a:rPr lang="en-US" dirty="0"/>
              <a:t>52C2​=52!​/2!(52−2)!</a:t>
            </a:r>
          </a:p>
          <a:p>
            <a:r>
              <a:rPr lang="en-US" dirty="0"/>
              <a:t>        =52×51/2×1</a:t>
            </a:r>
          </a:p>
          <a:p>
            <a:r>
              <a:rPr lang="en-US" dirty="0"/>
              <a:t>        =2652/2 </a:t>
            </a:r>
          </a:p>
          <a:p>
            <a:r>
              <a:rPr lang="en-US" dirty="0"/>
              <a:t>        =1326​</a:t>
            </a:r>
            <a:br>
              <a:rPr lang="en-US" dirty="0"/>
            </a:br>
            <a:r>
              <a:rPr lang="en-US" sz="1200" b="0" i="0" kern="1200" dirty="0">
                <a:solidFill>
                  <a:schemeClr val="tx1"/>
                </a:solidFill>
                <a:effectLst/>
                <a:latin typeface="+mn-lt"/>
                <a:ea typeface="+mn-ea"/>
                <a:cs typeface="+mn-cs"/>
              </a:rPr>
              <a:t>Drawing two cards =&gt; No. of outcomes = 52*51.</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35682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In English Alphabet,</a:t>
            </a:r>
            <a:br>
              <a:rPr lang="en-US" dirty="0"/>
            </a:br>
            <a:r>
              <a:rPr lang="en-US" sz="1200" b="0" i="0" kern="1200" dirty="0">
                <a:solidFill>
                  <a:schemeClr val="tx1"/>
                </a:solidFill>
                <a:effectLst/>
                <a:latin typeface="+mn-lt"/>
                <a:ea typeface="+mn-ea"/>
                <a:cs typeface="+mn-cs"/>
              </a:rPr>
              <a:t>No. of letters = 26</a:t>
            </a:r>
            <a:br>
              <a:rPr lang="en-US" dirty="0"/>
            </a:br>
            <a:r>
              <a:rPr lang="en-US" sz="1200" b="0" i="0" kern="1200" dirty="0">
                <a:solidFill>
                  <a:schemeClr val="tx1"/>
                </a:solidFill>
                <a:effectLst/>
                <a:latin typeface="+mn-lt"/>
                <a:ea typeface="+mn-ea"/>
                <a:cs typeface="+mn-cs"/>
              </a:rPr>
              <a:t>No. of vowels = 5</a:t>
            </a:r>
            <a:br>
              <a:rPr lang="en-US" dirty="0"/>
            </a:br>
            <a:r>
              <a:rPr lang="en-US" sz="1200" b="0" i="0" kern="1200" dirty="0">
                <a:solidFill>
                  <a:schemeClr val="tx1"/>
                </a:solidFill>
                <a:effectLst/>
                <a:latin typeface="+mn-lt"/>
                <a:ea typeface="+mn-ea"/>
                <a:cs typeface="+mn-cs"/>
              </a:rPr>
              <a:t>So, Probability = 5/26</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54570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We have three black balls and total of 9 balls. So, the probability = 3/9 = 1/3</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67741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ball is drawn randomly from a bag containing four blue, five green and seven red balls. What is the probability that the ball is (</a:t>
            </a:r>
            <a:r>
              <a:rPr lang="en-US" sz="2500" dirty="0" err="1">
                <a:latin typeface="Nunito Sans" panose="00000500000000000000" pitchFamily="2" charset="0"/>
              </a:rPr>
              <a:t>i</a:t>
            </a:r>
            <a:r>
              <a:rPr lang="en-US" sz="2500" dirty="0">
                <a:latin typeface="Nunito Sans" panose="00000500000000000000" pitchFamily="2" charset="0"/>
              </a:rPr>
              <a:t>) blue (ii) not 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9/16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4/16, 9/16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7/16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7/16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18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Seven unbiased coins are tossed together. What is the probability of getting more heads than tails?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52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2 dice are rolled, what is the probability that the sum of the values on them is multiple of 4?</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096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What is the probability that a clerk while randomly placing 4 letters, each intended for a particular recipient in 4 addressed envelopes will place exactly one of those in a wrong envelope?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0.33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9492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probability of picking out a red, green and blue ball one by one from a bag containing 20 red, 12 green and 8 blue balls?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48/247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32/247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65/247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58/247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148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fans in a hall and each one of them can be switched on independently. Find the total number of ways in which the fans can be turned 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r>
              <a:rPr lang="en-US" sz="2500" baseline="300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0448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without replacement, what is the probability that both of them are diamond?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1/17</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369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probability that A can solve a problem is 3/10 and B can solve the same problem is 5/8. What is the probability that the problem gets solved?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47/80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71/80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59/80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651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well - shuffled pack of cards, what is the probability that both of the cards are kings that are red in colour?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1/1645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a:latin typeface="Nunito Sans" panose="00000500000000000000" pitchFamily="2" charset="0"/>
              </a:rPr>
              <a:t>1/1326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2/3656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7306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two different numbers are randomly selected from the first 8 natural numbers, what is the probability that the sum of the selected numbers will be multiple of 3?</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5/43</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0072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speaks the truth in 30% of the cases and B speaks the truth in 40% of the cases. Both of them are asked a question which can be answered by a ‘yes’ or a ‘no’. What is the probability that they will contradict each other?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46/100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56/100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66/100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76/100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308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Sunny has two coins out of which one </a:t>
            </a:r>
            <a:r>
              <a:rPr lang="en-US" sz="2500">
                <a:latin typeface="Nunito Sans" panose="00000500000000000000" pitchFamily="2" charset="0"/>
              </a:rPr>
              <a:t>is unbiased </a:t>
            </a:r>
            <a:r>
              <a:rPr lang="en-US" sz="2500" dirty="0">
                <a:latin typeface="Nunito Sans" panose="00000500000000000000" pitchFamily="2" charset="0"/>
              </a:rPr>
              <a:t>and the other has heads on either side. He puts both coins in a bag and asks Bunny to take a coin out from the bag and flip it without looking at it. The coin falls to the ground, showing a head. What is the probability that the other side of the coin is head as well?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1459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Rajesh has two bags, one of them containing 20 red and five green balls and the other, containing 10 blue balls and three red balls. He selects any bag at random and pulls out six balls. If the first 5 of them are red, then what is the probability that the sixth ball is red as well?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05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probability that A will be alive for 30 years is 60% and the probability that his friend B will be alive for 30 years is 40%. What is the probability that exactly one of them will be alive in 30 years?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2828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Tails occur three times more than heads when a biased coin is flipped. Ramesh plays a game with Suresh, paying him </a:t>
            </a:r>
            <a:r>
              <a:rPr lang="en-US" sz="2500" dirty="0" err="1">
                <a:latin typeface="Nunito Sans" panose="00000500000000000000" pitchFamily="2" charset="0"/>
              </a:rPr>
              <a:t>Rs</a:t>
            </a:r>
            <a:r>
              <a:rPr lang="en-US" sz="2500" dirty="0">
                <a:latin typeface="Nunito Sans" panose="00000500000000000000" pitchFamily="2" charset="0"/>
              </a:rPr>
              <a:t>. 15 every time heads occurs and </a:t>
            </a:r>
            <a:r>
              <a:rPr lang="en-US" sz="2500" dirty="0" err="1">
                <a:latin typeface="Nunito Sans" panose="00000500000000000000" pitchFamily="2" charset="0"/>
              </a:rPr>
              <a:t>Rs</a:t>
            </a:r>
            <a:r>
              <a:rPr lang="en-US" sz="2500" dirty="0">
                <a:latin typeface="Nunito Sans" panose="00000500000000000000" pitchFamily="2" charset="0"/>
              </a:rPr>
              <a:t>. 5 every time tails occurs. What is the minimum amount that Ramesh must ask as participation fee so that he does not lose money in the long run?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8001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In a card game, the dealer distributes one card to each player. Each player then bets an amount on his card without looking at his card. After betting, the player shows his card. If the card is an ace, the dealer pays the player five times his bet. If the card is a king, the dealer pays the player four times his bet. If the card is a queen, the dealer pays the player three times the bet. If the card is any other card, the player has to forfeit his bet. If Mr. Crap Baggins is joining the game with </a:t>
            </a:r>
            <a:r>
              <a:rPr lang="en-US" sz="2500" dirty="0" err="1">
                <a:latin typeface="Nunito Sans" panose="00000500000000000000" pitchFamily="2" charset="0"/>
              </a:rPr>
              <a:t>Rs</a:t>
            </a:r>
            <a:r>
              <a:rPr lang="en-US" sz="2500" dirty="0">
                <a:latin typeface="Nunito Sans" panose="00000500000000000000" pitchFamily="2" charset="0"/>
              </a:rPr>
              <a:t>. 13000, how much money can he hope to have, when he leaves the game?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463546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521022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63546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521022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13860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78CEF88-20C6-43F2-BCB5-DBF349A353D1}"/>
              </a:ext>
            </a:extLst>
          </p:cNvPr>
          <p:cNvSpPr/>
          <p:nvPr/>
        </p:nvSpPr>
        <p:spPr>
          <a:xfrm>
            <a:off x="5448391" y="4648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5432321" y="521240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BEF40363-1296-4F6B-8656-D47D96B64330}"/>
              </a:ext>
            </a:extLst>
          </p:cNvPr>
          <p:cNvSpPr/>
          <p:nvPr/>
        </p:nvSpPr>
        <p:spPr>
          <a:xfrm>
            <a:off x="6246491" y="4648200"/>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endParaRPr lang="en-US" sz="2500" baseline="30000" dirty="0">
              <a:latin typeface="Nunito Sans" panose="00000500000000000000" pitchFamily="2" charset="0"/>
            </a:endParaRPr>
          </a:p>
        </p:txBody>
      </p:sp>
      <p:sp>
        <p:nvSpPr>
          <p:cNvPr id="27" name="Rectangle 26">
            <a:extLst>
              <a:ext uri="{FF2B5EF4-FFF2-40B4-BE49-F238E27FC236}">
                <a16:creationId xmlns:a16="http://schemas.microsoft.com/office/drawing/2014/main" id="{D95ABC10-15CF-488C-806F-94CE71FC878A}"/>
              </a:ext>
            </a:extLst>
          </p:cNvPr>
          <p:cNvSpPr/>
          <p:nvPr/>
        </p:nvSpPr>
        <p:spPr>
          <a:xfrm>
            <a:off x="6230421" y="5212409"/>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15540</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396603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Probability 1.1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What is Probability?</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t>
            </a:r>
            <a:r>
              <a:rPr lang="en-US" sz="2500" b="1" dirty="0">
                <a:latin typeface="Nunito Sans" panose="00000500000000000000" pitchFamily="2" charset="0"/>
              </a:rPr>
              <a:t>Probability</a:t>
            </a:r>
            <a:r>
              <a:rPr lang="en-US" sz="2500" dirty="0">
                <a:latin typeface="Nunito Sans" panose="00000500000000000000" pitchFamily="2" charset="0"/>
              </a:rPr>
              <a:t>’ in simple terms tell us about the </a:t>
            </a:r>
            <a:r>
              <a:rPr lang="en-US" sz="2500" b="1" dirty="0">
                <a:latin typeface="Nunito Sans" panose="00000500000000000000" pitchFamily="2" charset="0"/>
              </a:rPr>
              <a:t>chance of something occurring</a:t>
            </a:r>
            <a:r>
              <a:rPr lang="en-US" sz="2500" dirty="0">
                <a:latin typeface="Nunito Sans" panose="00000500000000000000" pitchFamily="2" charset="0"/>
              </a:rPr>
              <a:t>. The probability of an event happening ranges between </a:t>
            </a:r>
            <a:r>
              <a:rPr lang="en-US" sz="2500" b="1" dirty="0">
                <a:latin typeface="Nunito Sans" panose="00000500000000000000" pitchFamily="2" charset="0"/>
              </a:rPr>
              <a:t>0 to 1</a:t>
            </a:r>
            <a:r>
              <a:rPr lang="en-US" sz="2500" dirty="0">
                <a:latin typeface="Nunito Sans" panose="00000500000000000000" pitchFamily="2" charset="0"/>
              </a:rPr>
              <a:t>. That means the value of probability can never be a negative number or a number greater than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Consider this, if it’s cloudy outside then two things can happen. First, either it will rain or second, it won’t rain. So, the total events are ‘2’ (raining or not raining). And, the probability of raining is 1/2</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So, </a:t>
            </a:r>
            <a:r>
              <a:rPr lang="en-US" sz="2500" b="1" dirty="0">
                <a:latin typeface="Nunito Sans" panose="00000500000000000000" pitchFamily="2" charset="0"/>
              </a:rPr>
              <a:t>Probability of an event happening = Concerned Events / Total Events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Probability of an event happening is denoted by P(E)</a:t>
            </a:r>
          </a:p>
          <a:p>
            <a:pPr algn="just"/>
            <a:r>
              <a:rPr lang="en-US" sz="2500" dirty="0">
                <a:latin typeface="Nunito Sans" panose="00000500000000000000" pitchFamily="2" charset="0"/>
              </a:rPr>
              <a:t>Probability of an event not happening is denoted by P(Ē).</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And, </a:t>
            </a:r>
            <a:r>
              <a:rPr lang="en-US" sz="2500" b="1" dirty="0">
                <a:latin typeface="Nunito Sans" panose="00000500000000000000" pitchFamily="2" charset="0"/>
              </a:rPr>
              <a:t>P(E) + P(Ē) =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8684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 coin is tossed three times, how many different outcomes are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how many outcomes are possible without replacement?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0145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one alphabet is being selected at random from all the alphabets in English, then what is the probability of getting a vowel?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21/26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345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bag contains 4 red balls, 3 black balls and 2 blue balls. What is the probability that a ball drawn randomly will be black in colour?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1146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2632</Words>
  <Application>Microsoft Office PowerPoint</Application>
  <PresentationFormat>Widescreen</PresentationFormat>
  <Paragraphs>307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Nunito Sans SemiBold</vt:lpstr>
      <vt:lpstr>Calibri</vt:lpstr>
      <vt:lpstr>Nunito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2025-02-17T21:25:37Z</dcterms:modified>
</cp:coreProperties>
</file>