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1"/>
  </p:notesMasterIdLst>
  <p:sldIdLst>
    <p:sldId id="272" r:id="rId2"/>
    <p:sldId id="271" r:id="rId3"/>
    <p:sldId id="258" r:id="rId4"/>
    <p:sldId id="292" r:id="rId5"/>
    <p:sldId id="293" r:id="rId6"/>
    <p:sldId id="294" r:id="rId7"/>
    <p:sldId id="295" r:id="rId8"/>
    <p:sldId id="296" r:id="rId9"/>
    <p:sldId id="297" r:id="rId10"/>
    <p:sldId id="298" r:id="rId11"/>
    <p:sldId id="299" r:id="rId12"/>
    <p:sldId id="302" r:id="rId13"/>
    <p:sldId id="303" r:id="rId14"/>
    <p:sldId id="300" r:id="rId15"/>
    <p:sldId id="306" r:id="rId16"/>
    <p:sldId id="301" r:id="rId17"/>
    <p:sldId id="305" r:id="rId18"/>
    <p:sldId id="304" r:id="rId19"/>
    <p:sldId id="28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Nunito Sans" panose="00000500000000000000" pitchFamily="2" charset="0"/>
      <p:regular r:id="rId26"/>
      <p:bold r:id="rId27"/>
      <p:italic r:id="rId28"/>
      <p:boldItalic r:id="rId29"/>
    </p:embeddedFont>
    <p:embeddedFont>
      <p:font typeface="Nunito Sans SemiBold" panose="00000700000000000000"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73214" autoAdjust="0"/>
  </p:normalViewPr>
  <p:slideViewPr>
    <p:cSldViewPr>
      <p:cViewPr varScale="1">
        <p:scale>
          <a:sx n="36" d="100"/>
          <a:sy n="36" d="100"/>
        </p:scale>
        <p:origin x="1104" y="38"/>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baseline="30000" dirty="0" smtClean="0">
                <a:solidFill>
                  <a:schemeClr val="tx1"/>
                </a:solidFill>
                <a:effectLst/>
                <a:latin typeface="+mn-lt"/>
                <a:ea typeface="+mn-ea"/>
                <a:cs typeface="+mn-cs"/>
              </a:rPr>
              <a:t>21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r </a:t>
            </a:r>
            <a:r>
              <a:rPr lang="en-US" sz="1200" b="0" i="0" kern="12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rPr>
              <a:t>21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21-r</a:t>
            </a:r>
            <a:r>
              <a:rPr lang="en-US" dirty="0" smtClean="0"/>
              <a:t/>
            </a:r>
            <a:br>
              <a:rPr lang="en-US" dirty="0" smtClean="0"/>
            </a:br>
            <a:r>
              <a:rPr lang="en-US" sz="1200" b="0" i="0" kern="1200" dirty="0" smtClean="0">
                <a:solidFill>
                  <a:schemeClr val="tx1"/>
                </a:solidFill>
                <a:effectLst/>
                <a:latin typeface="+mn-lt"/>
                <a:ea typeface="+mn-ea"/>
                <a:cs typeface="+mn-cs"/>
              </a:rPr>
              <a:t>But,</a:t>
            </a:r>
            <a:r>
              <a:rPr lang="en-US" sz="1200" b="0" i="0" kern="1200" baseline="30000" dirty="0" smtClean="0">
                <a:solidFill>
                  <a:schemeClr val="tx1"/>
                </a:solidFill>
                <a:effectLst/>
                <a:latin typeface="+mn-lt"/>
                <a:ea typeface="+mn-ea"/>
                <a:cs typeface="+mn-cs"/>
              </a:rPr>
              <a:t> 21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 </a:t>
            </a:r>
            <a:r>
              <a:rPr lang="en-US" sz="1200" b="0" i="0" kern="1200" baseline="30000" dirty="0" smtClean="0">
                <a:solidFill>
                  <a:schemeClr val="tx1"/>
                </a:solidFill>
                <a:effectLst/>
                <a:latin typeface="+mn-lt"/>
                <a:ea typeface="+mn-ea"/>
                <a:cs typeface="+mn-cs"/>
              </a:rPr>
              <a:t>21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r+3</a:t>
            </a:r>
            <a:r>
              <a:rPr lang="en-US" sz="1200" b="0" i="0" kern="1200" dirty="0" smtClean="0">
                <a:solidFill>
                  <a:schemeClr val="tx1"/>
                </a:solidFill>
                <a:effectLst/>
                <a:latin typeface="+mn-lt"/>
                <a:ea typeface="+mn-ea"/>
                <a:cs typeface="+mn-cs"/>
              </a:rPr>
              <a:t> (Given)</a:t>
            </a:r>
            <a:r>
              <a:rPr lang="en-US" dirty="0" smtClean="0"/>
              <a:t/>
            </a:r>
            <a:br>
              <a:rPr lang="en-US" dirty="0" smtClean="0"/>
            </a:br>
            <a:r>
              <a:rPr lang="en-US" sz="1200" b="0" i="0" kern="1200" dirty="0" smtClean="0">
                <a:solidFill>
                  <a:schemeClr val="tx1"/>
                </a:solidFill>
                <a:effectLst/>
                <a:latin typeface="+mn-lt"/>
                <a:ea typeface="+mn-ea"/>
                <a:cs typeface="+mn-cs"/>
              </a:rPr>
              <a:t>Therefore,</a:t>
            </a:r>
            <a:r>
              <a:rPr lang="en-US" dirty="0" smtClean="0"/>
              <a:t/>
            </a:r>
            <a:br>
              <a:rPr lang="en-US" dirty="0" smtClean="0"/>
            </a:br>
            <a:r>
              <a:rPr lang="en-US" sz="1200" b="0" i="0" kern="1200" baseline="30000" dirty="0" smtClean="0">
                <a:solidFill>
                  <a:schemeClr val="tx1"/>
                </a:solidFill>
                <a:effectLst/>
                <a:latin typeface="+mn-lt"/>
                <a:ea typeface="+mn-ea"/>
                <a:cs typeface="+mn-cs"/>
              </a:rPr>
              <a:t>21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21-r</a:t>
            </a:r>
            <a:r>
              <a:rPr lang="en-US" sz="1200" b="0" i="0" kern="1200" dirty="0" smtClean="0">
                <a:solidFill>
                  <a:schemeClr val="tx1"/>
                </a:solidFill>
                <a:effectLst/>
                <a:latin typeface="+mn-lt"/>
                <a:ea typeface="+mn-ea"/>
                <a:cs typeface="+mn-cs"/>
              </a:rPr>
              <a:t> = </a:t>
            </a:r>
            <a:r>
              <a:rPr lang="en-US" sz="1200" b="0" i="0" kern="1200" baseline="30000" dirty="0" smtClean="0">
                <a:solidFill>
                  <a:schemeClr val="tx1"/>
                </a:solidFill>
                <a:effectLst/>
                <a:latin typeface="+mn-lt"/>
                <a:ea typeface="+mn-ea"/>
                <a:cs typeface="+mn-cs"/>
              </a:rPr>
              <a:t>21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r+3</a:t>
            </a:r>
            <a:r>
              <a:rPr lang="en-US" dirty="0" smtClean="0"/>
              <a:t/>
            </a:r>
            <a:br>
              <a:rPr lang="en-US" dirty="0" smtClean="0"/>
            </a:br>
            <a:r>
              <a:rPr lang="en-US" sz="1200" b="0" i="0" kern="1200" dirty="0" smtClean="0">
                <a:solidFill>
                  <a:schemeClr val="tx1"/>
                </a:solidFill>
                <a:effectLst/>
                <a:latin typeface="+mn-lt"/>
                <a:ea typeface="+mn-ea"/>
                <a:cs typeface="+mn-cs"/>
              </a:rPr>
              <a:t>or, 21 - r = r + 3</a:t>
            </a:r>
            <a:r>
              <a:rPr lang="en-US" dirty="0" smtClean="0"/>
              <a:t/>
            </a:r>
            <a:br>
              <a:rPr lang="en-US" dirty="0" smtClean="0"/>
            </a:br>
            <a:r>
              <a:rPr lang="en-US" sz="1200" b="0" i="0" kern="1200" dirty="0" smtClean="0">
                <a:solidFill>
                  <a:schemeClr val="tx1"/>
                </a:solidFill>
                <a:effectLst/>
                <a:latin typeface="+mn-lt"/>
                <a:ea typeface="+mn-ea"/>
                <a:cs typeface="+mn-cs"/>
              </a:rPr>
              <a:t>r = 9</a:t>
            </a:r>
            <a:r>
              <a:rPr lang="en-US" dirty="0" smtClean="0"/>
              <a:t/>
            </a:r>
            <a:br>
              <a:rPr lang="en-US" dirty="0" smtClean="0"/>
            </a:br>
            <a:r>
              <a:rPr lang="en-US" sz="1200" b="0" i="0" kern="1200" dirty="0" smtClean="0">
                <a:solidFill>
                  <a:schemeClr val="tx1"/>
                </a:solidFill>
                <a:effectLst/>
                <a:latin typeface="+mn-lt"/>
                <a:ea typeface="+mn-ea"/>
                <a:cs typeface="+mn-cs"/>
              </a:rPr>
              <a:t>Therefore, </a:t>
            </a:r>
            <a:r>
              <a:rPr lang="en-US" sz="1200" b="0" i="0" kern="1200" baseline="300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a:t>
            </a:r>
            <a:r>
              <a:rPr lang="en-US" sz="1200" b="0" i="0" kern="1200" baseline="30000" dirty="0" smtClean="0">
                <a:solidFill>
                  <a:schemeClr val="tx1"/>
                </a:solidFill>
                <a:effectLst/>
                <a:latin typeface="+mn-lt"/>
                <a:ea typeface="+mn-ea"/>
                <a:cs typeface="+mn-cs"/>
              </a:rPr>
              <a:t>9</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9! / 4!5! = </a:t>
            </a:r>
            <a:r>
              <a:rPr lang="en-US" sz="1200" b="1" i="0" kern="1200" dirty="0" smtClean="0">
                <a:solidFill>
                  <a:schemeClr val="tx1"/>
                </a:solidFill>
                <a:effectLst/>
                <a:latin typeface="+mn-lt"/>
                <a:ea typeface="+mn-ea"/>
                <a:cs typeface="+mn-cs"/>
              </a:rPr>
              <a:t>126.</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11678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t>
            </a:r>
            <a:r>
              <a:rPr lang="en-US" sz="1200" b="1" i="0" kern="1200" dirty="0" smtClean="0">
                <a:solidFill>
                  <a:schemeClr val="tx1"/>
                </a:solidFill>
                <a:effectLst/>
                <a:latin typeface="+mn-lt"/>
                <a:ea typeface="+mn-ea"/>
                <a:cs typeface="+mn-cs"/>
              </a:rPr>
              <a:t>D</a:t>
            </a:r>
          </a:p>
          <a:p>
            <a:r>
              <a:rPr lang="en-US" sz="1200" b="0" i="0" kern="1200" dirty="0" smtClean="0">
                <a:solidFill>
                  <a:schemeClr val="tx1"/>
                </a:solidFill>
                <a:effectLst/>
                <a:latin typeface="+mn-lt"/>
                <a:ea typeface="+mn-ea"/>
                <a:cs typeface="+mn-cs"/>
              </a:rPr>
              <a:t>For </a:t>
            </a:r>
            <a:r>
              <a:rPr lang="en-US" sz="1200" b="0" i="0" kern="1200" dirty="0" smtClean="0">
                <a:solidFill>
                  <a:schemeClr val="tx1"/>
                </a:solidFill>
                <a:effectLst/>
                <a:latin typeface="+mn-lt"/>
                <a:ea typeface="+mn-ea"/>
                <a:cs typeface="+mn-cs"/>
              </a:rPr>
              <a:t>drawing a triangle we need 3 non collinear points.</a:t>
            </a:r>
            <a:r>
              <a:rPr lang="en-US" dirty="0" smtClean="0"/>
              <a:t/>
            </a:r>
            <a:br>
              <a:rPr lang="en-US" dirty="0" smtClean="0"/>
            </a:br>
            <a:r>
              <a:rPr lang="en-US" sz="1200" b="0" i="0" kern="1200" dirty="0" smtClean="0">
                <a:solidFill>
                  <a:schemeClr val="tx1"/>
                </a:solidFill>
                <a:effectLst/>
                <a:latin typeface="+mn-lt"/>
                <a:ea typeface="+mn-ea"/>
                <a:cs typeface="+mn-cs"/>
              </a:rPr>
              <a:t>This can be done in:</a:t>
            </a:r>
            <a:r>
              <a:rPr lang="en-US" dirty="0" smtClean="0"/>
              <a:t/>
            </a:r>
            <a:br>
              <a:rPr lang="en-US" dirty="0" smtClean="0"/>
            </a:b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3 </a:t>
            </a:r>
            <a:r>
              <a:rPr lang="en-US" sz="1200" b="0" i="0" kern="12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1 </a:t>
            </a:r>
            <a:r>
              <a:rPr lang="en-US" sz="1200" b="0" i="0" kern="1200" dirty="0" smtClean="0">
                <a:solidFill>
                  <a:schemeClr val="tx1"/>
                </a:solidFill>
                <a:effectLst/>
                <a:latin typeface="+mn-lt"/>
                <a:ea typeface="+mn-ea"/>
                <a:cs typeface="+mn-cs"/>
              </a:rPr>
              <a:t>x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 56 + 336 + 528 = </a:t>
            </a:r>
            <a:r>
              <a:rPr lang="en-US" sz="1200" b="1" i="0" kern="1200" dirty="0" smtClean="0">
                <a:solidFill>
                  <a:schemeClr val="tx1"/>
                </a:solidFill>
                <a:effectLst/>
                <a:latin typeface="+mn-lt"/>
                <a:ea typeface="+mn-ea"/>
                <a:cs typeface="+mn-cs"/>
              </a:rPr>
              <a:t>920</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210999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1st envelope can be filled up in 9 ways.</a:t>
            </a:r>
            <a:r>
              <a:rPr lang="en-US" dirty="0" smtClean="0"/>
              <a:t/>
            </a:r>
            <a:br>
              <a:rPr lang="en-US" dirty="0" smtClean="0"/>
            </a:br>
            <a:r>
              <a:rPr lang="en-US" sz="1200" b="0" i="0" kern="1200" dirty="0" smtClean="0">
                <a:solidFill>
                  <a:schemeClr val="tx1"/>
                </a:solidFill>
                <a:effectLst/>
                <a:latin typeface="+mn-lt"/>
                <a:ea typeface="+mn-ea"/>
                <a:cs typeface="+mn-cs"/>
              </a:rPr>
              <a:t>The 2nd envelope can be filled up in 8 ways The 3rd envelope can be filled up in 7 ways and the 4th envelope can be filled up in 6 ways.</a:t>
            </a:r>
            <a:r>
              <a:rPr lang="en-US" dirty="0" smtClean="0"/>
              <a:t/>
            </a:r>
            <a:br>
              <a:rPr lang="en-US" dirty="0" smtClean="0"/>
            </a:br>
            <a:r>
              <a:rPr lang="en-US" sz="1200" b="0" i="0" kern="1200" dirty="0" smtClean="0">
                <a:solidFill>
                  <a:schemeClr val="tx1"/>
                </a:solidFill>
                <a:effectLst/>
                <a:latin typeface="+mn-lt"/>
                <a:ea typeface="+mn-ea"/>
                <a:cs typeface="+mn-cs"/>
              </a:rPr>
              <a:t>Therefore, by the principle of association, the three envelopes can be filled up in 9 x 8 x 7 x 6 =</a:t>
            </a:r>
            <a:r>
              <a:rPr lang="en-US" sz="1200" b="1" i="0" kern="1200" dirty="0" smtClean="0">
                <a:solidFill>
                  <a:schemeClr val="tx1"/>
                </a:solidFill>
                <a:effectLst/>
                <a:latin typeface="+mn-lt"/>
                <a:ea typeface="+mn-ea"/>
                <a:cs typeface="+mn-cs"/>
              </a:rPr>
              <a:t> 3024 ways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1444377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There are 45 students and everyone has an equal chance of being selected as a leader. Hence, the leader can be appointed in 45 ways. When one person is appointed as leader, we are left with 44 students. Out of these 44 students, we can select one class representative. So, a class representative can be selected in 44 ways. Hence, the number of ways in which a leader and class representative can be selected = 45 x 44 = 1980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652316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There are many different-sized squares on the chessboard</a:t>
            </a:r>
            <a:r>
              <a:rPr lang="en-US" sz="1200" b="0" i="0" kern="1200" dirty="0" smtClean="0">
                <a:solidFill>
                  <a:schemeClr val="tx1"/>
                </a:solidFill>
                <a:effectLst/>
                <a:latin typeface="+mn-lt"/>
                <a:ea typeface="+mn-ea"/>
                <a:cs typeface="+mn-cs"/>
              </a:rPr>
              <a:t>. A </a:t>
            </a:r>
            <a:r>
              <a:rPr lang="en-US" sz="1200" b="0" i="0" kern="1200" dirty="0" smtClean="0">
                <a:solidFill>
                  <a:schemeClr val="tx1"/>
                </a:solidFill>
                <a:effectLst/>
                <a:latin typeface="+mn-lt"/>
                <a:ea typeface="+mn-ea"/>
                <a:cs typeface="+mn-cs"/>
              </a:rPr>
              <a:t>single square in a board is a square. 2 squares make a rectangle. Same applies for 3 also. The next square is formed when 4 smaller squares are grouped. Applying this logic, there are actually 64 + 49 + 36 + 25 + 16 + 9 + 4 + 1 = </a:t>
            </a:r>
            <a:r>
              <a:rPr lang="en-US" sz="1200" b="1" i="0" kern="1200" dirty="0" smtClean="0">
                <a:solidFill>
                  <a:schemeClr val="tx1"/>
                </a:solidFill>
                <a:effectLst/>
                <a:latin typeface="+mn-lt"/>
                <a:ea typeface="+mn-ea"/>
                <a:cs typeface="+mn-cs"/>
              </a:rPr>
              <a:t>204 squares</a:t>
            </a:r>
            <a:r>
              <a:rPr lang="en-US" sz="1200" b="0" i="0" kern="1200" dirty="0" smtClean="0">
                <a:solidFill>
                  <a:schemeClr val="tx1"/>
                </a:solidFill>
                <a:effectLst/>
                <a:latin typeface="+mn-lt"/>
                <a:ea typeface="+mn-ea"/>
                <a:cs typeface="+mn-cs"/>
              </a:rPr>
              <a:t> on a chessboard.</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770768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On first wheel there can be 10 digits. On the second wheel there will be one of the 9 digits. On the third wheel there will be 8 digits and on the fourth wheel there will be one of the 7 digits. Therefore, the number of numbers is 10 x 9 x 8 x 7 = 5040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05259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The total possibilities are W@W@W@ (or) @W@W@W, where 2 orange and 1 violet flowers occupy the space marked as @. Hence, the Total number of permutations is 2 x (3! / 2!) = 6.</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74956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240 runs can be scored by scoring only fours or only sixes or through a combination of fours and sixes.</a:t>
            </a:r>
            <a:r>
              <a:rPr lang="en-US" dirty="0" smtClean="0"/>
              <a:t/>
            </a:r>
            <a:br>
              <a:rPr lang="en-US" dirty="0" smtClean="0"/>
            </a:br>
            <a:r>
              <a:rPr lang="en-US" sz="1200" b="0" i="0" kern="1200" dirty="0" smtClean="0">
                <a:solidFill>
                  <a:schemeClr val="tx1"/>
                </a:solidFill>
                <a:effectLst/>
                <a:latin typeface="+mn-lt"/>
                <a:ea typeface="+mn-ea"/>
                <a:cs typeface="+mn-cs"/>
              </a:rPr>
              <a:t>Possibilities are 40 x 6(total number of sixes), 60 x 4(total number of fours), 57 x 4 + 2 x 6, 54 x 4 + 4 x 6 ... A total of </a:t>
            </a:r>
            <a:r>
              <a:rPr lang="en-US" sz="1200" b="1" i="0" kern="1200" dirty="0" smtClean="0">
                <a:solidFill>
                  <a:schemeClr val="tx1"/>
                </a:solidFill>
                <a:effectLst/>
                <a:latin typeface="+mn-lt"/>
                <a:ea typeface="+mn-ea"/>
                <a:cs typeface="+mn-cs"/>
              </a:rPr>
              <a:t>21 ways</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756483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We are given that six students got equal marks. On one bit of paper, one arrangement of rank is to be written. Let the students be named as P, Q, R, S, T and U.</a:t>
            </a:r>
            <a:r>
              <a:rPr lang="en-US" dirty="0" smtClean="0"/>
              <a:t/>
            </a:r>
            <a:br>
              <a:rPr lang="en-US" dirty="0" smtClean="0"/>
            </a:br>
            <a:r>
              <a:rPr lang="en-US" sz="1200" b="0" i="0" kern="1200" dirty="0" smtClean="0">
                <a:solidFill>
                  <a:schemeClr val="tx1"/>
                </a:solidFill>
                <a:effectLst/>
                <a:latin typeface="+mn-lt"/>
                <a:ea typeface="+mn-ea"/>
                <a:cs typeface="+mn-cs"/>
              </a:rPr>
              <a:t>Now, P can be treated as having rank I in 6 ways, Q can be treated as having rank II in 5 ways, R can be treated as having rank III in 4 ways, S can be treated as having rank IV in 3 way, T can be treated as having rank V in 2 way, U can be treated as having rank VI in 1 way,</a:t>
            </a:r>
            <a:r>
              <a:rPr lang="en-US" dirty="0" smtClean="0"/>
              <a:t/>
            </a:r>
            <a:br>
              <a:rPr lang="en-US" dirty="0" smtClean="0"/>
            </a:br>
            <a:r>
              <a:rPr lang="en-US" sz="1200" b="0" i="0" kern="1200" dirty="0" smtClean="0">
                <a:solidFill>
                  <a:schemeClr val="tx1"/>
                </a:solidFill>
                <a:effectLst/>
                <a:latin typeface="+mn-lt"/>
                <a:ea typeface="+mn-ea"/>
                <a:cs typeface="+mn-cs"/>
              </a:rPr>
              <a:t>Therefore, the total number of bits of paper required for all arrangements = 6 x 5 x 4 × 3 × 2 × 1 =</a:t>
            </a:r>
            <a:r>
              <a:rPr lang="en-US" sz="1200" b="1" i="0" kern="1200" dirty="0" smtClean="0">
                <a:solidFill>
                  <a:schemeClr val="tx1"/>
                </a:solidFill>
                <a:effectLst/>
                <a:latin typeface="+mn-lt"/>
                <a:ea typeface="+mn-ea"/>
                <a:cs typeface="+mn-cs"/>
              </a:rPr>
              <a:t> 720</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777288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Parallelograms are formed when any two pairs of parallel lines (where each pair is not parallel to the other pair) intersect.</a:t>
            </a:r>
            <a:r>
              <a:rPr lang="en-US" dirty="0" smtClean="0"/>
              <a:t/>
            </a:r>
            <a:br>
              <a:rPr lang="en-US" dirty="0" smtClean="0"/>
            </a:br>
            <a:r>
              <a:rPr lang="en-US" sz="1200" b="0" i="0" kern="1200" dirty="0" smtClean="0">
                <a:solidFill>
                  <a:schemeClr val="tx1"/>
                </a:solidFill>
                <a:effectLst/>
                <a:latin typeface="+mn-lt"/>
                <a:ea typeface="+mn-ea"/>
                <a:cs typeface="+mn-cs"/>
              </a:rPr>
              <a:t>Hence, the given problem can be considered as selecting pairs of lines from the given 2 sets of parallel lines.</a:t>
            </a:r>
            <a:r>
              <a:rPr lang="en-US" dirty="0" smtClean="0"/>
              <a:t/>
            </a:r>
            <a:br>
              <a:rPr lang="en-US" dirty="0" smtClean="0"/>
            </a:br>
            <a:r>
              <a:rPr lang="en-US" sz="1200" b="0" i="0" kern="1200" dirty="0" smtClean="0">
                <a:solidFill>
                  <a:schemeClr val="tx1"/>
                </a:solidFill>
                <a:effectLst/>
                <a:latin typeface="+mn-lt"/>
                <a:ea typeface="+mn-ea"/>
                <a:cs typeface="+mn-cs"/>
              </a:rPr>
              <a:t>Therefore, the total number of parallelograms formed = </a:t>
            </a:r>
            <a:r>
              <a:rPr lang="en-US" sz="1200" b="0" i="0" kern="1200" baseline="30000" dirty="0" smtClean="0">
                <a:solidFill>
                  <a:schemeClr val="tx1"/>
                </a:solidFill>
                <a:effectLst/>
                <a:latin typeface="+mn-lt"/>
                <a:ea typeface="+mn-ea"/>
                <a:cs typeface="+mn-cs"/>
              </a:rPr>
              <a:t>9</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1008</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3625538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If students are A, B, C, D, E, F and G; we can have </a:t>
            </a:r>
            <a:r>
              <a:rPr lang="en-US" sz="1200" b="0" i="0" kern="1200" baseline="300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groups in all. However, if we have to count groups in which a particular student (say A) is always selected we would get </a:t>
            </a:r>
            <a:r>
              <a:rPr lang="en-US" sz="1200" b="0" i="0" kern="1200" baseline="3000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20 ways of doing it.</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9369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In order that the number be divisible by 4, the last two digits of the number have to be 44, 48, 56, 64, 76, 84, 96, 68 or 88. The first two digits of these numbers can be filled in 9 x 6 = 54 ways (numbers can be repeated). Hence, the there are 54 x 6 = 324 such numbers.</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0581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The 6 digit even numbers can be formed out of 1, 2, 5, 5, 4, 7 by using either 2 or 4 in the unit’s place. This can be done in 2 ways.</a:t>
            </a:r>
            <a:r>
              <a:rPr lang="en-US" dirty="0" smtClean="0"/>
              <a:t/>
            </a:r>
            <a:br>
              <a:rPr lang="en-US" dirty="0" smtClean="0"/>
            </a:br>
            <a:r>
              <a:rPr lang="en-US" sz="1200" b="0" i="0" kern="1200" dirty="0" smtClean="0">
                <a:solidFill>
                  <a:schemeClr val="tx1"/>
                </a:solidFill>
                <a:effectLst/>
                <a:latin typeface="+mn-lt"/>
                <a:ea typeface="+mn-ea"/>
                <a:cs typeface="+mn-cs"/>
              </a:rPr>
              <a:t>Corresponding to each such arrangement, the remaining 5 places can be filled up by any of the remaining four digits in 5! / 2! = 60 ways. Hence, the total number of digits = 2 x 60 = 120.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93957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Choose 1 person for the single room &amp; from the remaining choose 2 for the double room &amp; from the remaining choose 3 people for the three person room &amp; from the remaining choose 5 people for the five person room</a:t>
            </a:r>
            <a:r>
              <a:rPr lang="en-US" dirty="0" smtClean="0"/>
              <a:t/>
            </a:r>
            <a:br>
              <a:rPr lang="en-US" dirty="0" smtClean="0"/>
            </a:br>
            <a:r>
              <a:rPr lang="en-US" sz="1200" b="0" i="0" kern="1200" dirty="0" smtClean="0">
                <a:solidFill>
                  <a:schemeClr val="tx1"/>
                </a:solidFill>
                <a:effectLst/>
                <a:latin typeface="+mn-lt"/>
                <a:ea typeface="+mn-ea"/>
                <a:cs typeface="+mn-cs"/>
              </a:rPr>
              <a:t>Then, </a:t>
            </a:r>
            <a:r>
              <a:rPr lang="en-US" sz="1200" b="0" i="0" kern="1200" baseline="3000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10</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8</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x </a:t>
            </a:r>
            <a:r>
              <a:rPr lang="en-US" sz="1200" b="0" i="0" kern="1200" baseline="30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 = 11! / 1! 2! 3! 5! = 27720</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86724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Select any three places for A, B and C. They need no arrangement among themselves as A would always come before B and B would always come before C.</a:t>
            </a:r>
            <a:r>
              <a:rPr lang="en-US" dirty="0" smtClean="0"/>
              <a:t/>
            </a:r>
            <a:br>
              <a:rPr lang="en-US" dirty="0" smtClean="0"/>
            </a:br>
            <a:r>
              <a:rPr lang="en-US" sz="1200" b="0" i="0" kern="1200" dirty="0" smtClean="0">
                <a:solidFill>
                  <a:schemeClr val="tx1"/>
                </a:solidFill>
                <a:effectLst/>
                <a:latin typeface="+mn-lt"/>
                <a:ea typeface="+mn-ea"/>
                <a:cs typeface="+mn-cs"/>
              </a:rPr>
              <a:t>The remaining 2 people have to be arranged in 2 places.</a:t>
            </a:r>
            <a:r>
              <a:rPr lang="en-US" dirty="0" smtClean="0"/>
              <a:t/>
            </a:r>
            <a:br>
              <a:rPr lang="en-US" dirty="0" smtClean="0"/>
            </a:br>
            <a:r>
              <a:rPr lang="en-US" sz="1200" b="0" i="0" kern="1200" dirty="0" smtClean="0">
                <a:solidFill>
                  <a:schemeClr val="tx1"/>
                </a:solidFill>
                <a:effectLst/>
                <a:latin typeface="+mn-lt"/>
                <a:ea typeface="+mn-ea"/>
                <a:cs typeface="+mn-cs"/>
              </a:rPr>
              <a:t>Thus, </a:t>
            </a:r>
            <a:r>
              <a:rPr lang="en-US" sz="1200" b="0" i="0" kern="1200" baseline="30000" dirty="0" smtClean="0">
                <a:solidFill>
                  <a:schemeClr val="tx1"/>
                </a:solidFill>
                <a:effectLst/>
                <a:latin typeface="+mn-lt"/>
                <a:ea typeface="+mn-ea"/>
                <a:cs typeface="+mn-cs"/>
              </a:rPr>
              <a:t>5</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x 2! = 10 x 2 = 20 = 5! / 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71212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a:t>
            </a:r>
            <a:r>
              <a:rPr lang="en-US" sz="2500" baseline="30000" dirty="0">
                <a:latin typeface="Nunito Sans" panose="00000500000000000000" pitchFamily="2" charset="0"/>
              </a:rPr>
              <a:t>21</a:t>
            </a:r>
            <a:r>
              <a:rPr lang="en-US" sz="2500" dirty="0">
                <a:latin typeface="Nunito Sans" panose="00000500000000000000" pitchFamily="2" charset="0"/>
              </a:rPr>
              <a:t>C</a:t>
            </a:r>
            <a:r>
              <a:rPr lang="en-US" sz="2500" baseline="-25000" dirty="0">
                <a:latin typeface="Nunito Sans" panose="00000500000000000000" pitchFamily="2" charset="0"/>
              </a:rPr>
              <a:t>r</a:t>
            </a:r>
            <a:r>
              <a:rPr lang="en-US" sz="2500" dirty="0">
                <a:latin typeface="Nunito Sans" panose="00000500000000000000" pitchFamily="2" charset="0"/>
              </a:rPr>
              <a:t> = </a:t>
            </a:r>
            <a:r>
              <a:rPr lang="en-US" sz="2500" baseline="30000" dirty="0">
                <a:latin typeface="Nunito Sans" panose="00000500000000000000" pitchFamily="2" charset="0"/>
              </a:rPr>
              <a:t>21</a:t>
            </a:r>
            <a:r>
              <a:rPr lang="en-US" sz="2500" dirty="0">
                <a:latin typeface="Nunito Sans" panose="00000500000000000000" pitchFamily="2" charset="0"/>
              </a:rPr>
              <a:t>C</a:t>
            </a:r>
            <a:r>
              <a:rPr lang="en-US" sz="2500" baseline="-25000" dirty="0">
                <a:latin typeface="Nunito Sans" panose="00000500000000000000" pitchFamily="2" charset="0"/>
              </a:rPr>
              <a:t>r+3</a:t>
            </a:r>
            <a:r>
              <a:rPr lang="en-US" sz="2500" dirty="0">
                <a:latin typeface="Nunito Sans" panose="00000500000000000000" pitchFamily="2" charset="0"/>
              </a:rPr>
              <a:t> ; find </a:t>
            </a:r>
            <a:r>
              <a:rPr lang="en-US" sz="2500" baseline="30000" dirty="0">
                <a:latin typeface="Nunito Sans" panose="00000500000000000000" pitchFamily="2" charset="0"/>
              </a:rPr>
              <a:t>r</a:t>
            </a:r>
            <a:r>
              <a:rPr lang="en-US" sz="2500" dirty="0">
                <a:latin typeface="Nunito Sans" panose="00000500000000000000" pitchFamily="2" charset="0"/>
              </a:rPr>
              <a:t>C</a:t>
            </a:r>
            <a:r>
              <a:rPr lang="en-US" sz="2500" baseline="-25000" dirty="0">
                <a:latin typeface="Nunito Sans" panose="00000500000000000000" pitchFamily="2" charset="0"/>
              </a:rPr>
              <a:t>4</a:t>
            </a:r>
            <a:r>
              <a:rPr lang="en-US" sz="2500" dirty="0">
                <a:latin typeface="Nunito Sans" panose="00000500000000000000" pitchFamily="2" charset="0"/>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79571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triangle that can be drawn out of 20 points of which 12 are collinear is _____________.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11977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There are 9 letters for 4 envelopes. In how many different ways can the envelopes be filled?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4268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6964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From among the 45 students in a class, one leader and one class representative are to be appointed. In how many ways can this be done?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1675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1862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1980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8388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square can be formed out of a chess board?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5578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number lock on a suitcase has 4 wheels each labeled with 10 digits from 0 to 9. If the opening of the lock requires a particular sequence of four digits with no repeats, how many such sequences will be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4986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5680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02157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One violet flower, three yellow flowers and two </a:t>
            </a:r>
            <a:r>
              <a:rPr lang="en-US" sz="2500" dirty="0" smtClean="0">
                <a:latin typeface="Nunito Sans" panose="00000500000000000000" pitchFamily="2" charset="0"/>
              </a:rPr>
              <a:t>orange </a:t>
            </a:r>
            <a:r>
              <a:rPr lang="en-US" sz="2500" dirty="0">
                <a:latin typeface="Nunito Sans" panose="00000500000000000000" pitchFamily="2" charset="0"/>
              </a:rPr>
              <a:t>are arranged in a line such that,</a:t>
            </a:r>
          </a:p>
          <a:p>
            <a:pPr algn="just"/>
            <a:r>
              <a:rPr lang="en-US" sz="2500" dirty="0">
                <a:latin typeface="Nunito Sans" panose="00000500000000000000" pitchFamily="2" charset="0"/>
              </a:rPr>
              <a:t>I. No two adjacent flowers are of the same </a:t>
            </a:r>
            <a:r>
              <a:rPr lang="en-US" sz="2500" dirty="0" err="1">
                <a:latin typeface="Nunito Sans" panose="00000500000000000000" pitchFamily="2" charset="0"/>
              </a:rPr>
              <a:t>colour</a:t>
            </a:r>
            <a:r>
              <a:rPr lang="en-US" sz="2500" dirty="0">
                <a:latin typeface="Nunito Sans" panose="00000500000000000000" pitchFamily="2" charset="0"/>
              </a:rPr>
              <a:t>.</a:t>
            </a:r>
          </a:p>
          <a:p>
            <a:pPr algn="just"/>
            <a:r>
              <a:rPr lang="en-US" sz="2500" dirty="0">
                <a:latin typeface="Nunito Sans" panose="00000500000000000000" pitchFamily="2" charset="0"/>
              </a:rPr>
              <a:t>II. The flowers at the two ends of the line are of different </a:t>
            </a:r>
            <a:r>
              <a:rPr lang="en-US" sz="2500" dirty="0" err="1">
                <a:latin typeface="Nunito Sans" panose="00000500000000000000" pitchFamily="2" charset="0"/>
              </a:rPr>
              <a:t>colours</a:t>
            </a:r>
            <a:r>
              <a:rPr lang="en-US" sz="2500" dirty="0">
                <a:latin typeface="Nunito Sans" panose="00000500000000000000" pitchFamily="2" charset="0"/>
              </a:rPr>
              <a:t>.</a:t>
            </a:r>
          </a:p>
          <a:p>
            <a:pPr algn="just"/>
            <a:r>
              <a:rPr lang="en-US" sz="2500" dirty="0">
                <a:latin typeface="Nunito Sans" panose="00000500000000000000" pitchFamily="2" charset="0"/>
              </a:rPr>
              <a:t>In how many different ways can the flowers be arranged?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351949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a cricketer can score 240 runs with fours and sixes only?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61827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The students in a class are seated, according to their marks in the previous examination. Once, it so happens that six of the students got equal marks and therefore the same rank. To decide their seating arrangement, the teacher wants to write down all possible arrangements, one in each of separate bits of paper in order to choose one of these by lots. How many bits of paper are required?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886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609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357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5999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8862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609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357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5999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788266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Permutation and Combination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parallelograms will be formed if 9 parallel horizontal lines intersect 8 parallel vertical lines?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1008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944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63372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teacher has to choose the maximum number of different groups comprising of four students from a total of seven students. Of these groups, in how many groups will one particular student be a part of?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04365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four-digit numbers, each divisible by 4 can be formed using the digits 4, 5, 6, 7, 8 and 9, if repetition is allowed across all numbers?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37471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6 digit even numbers with distinct digits can be formed using the digits 1, 2, 5, 5, 4 and 7?</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778266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four rooms in a motel: one single, one double, one triple and one for five persons. How many ways are there to house eleven persons in these rooms?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27960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27720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32470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38720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0655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5 orators A, B, C, D, and E. In how many ways can the arrangements be made so that A always comes before B and B always comes before </a:t>
            </a:r>
            <a:r>
              <a:rPr lang="en-US" sz="2500" dirty="0" smtClean="0">
                <a:latin typeface="Nunito Sans" panose="00000500000000000000" pitchFamily="2" charset="0"/>
              </a:rPr>
              <a:t>C?</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(5!*3!)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2268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Words>
  <Application>Microsoft Office PowerPoint</Application>
  <PresentationFormat>Widescreen</PresentationFormat>
  <Paragraphs>207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2020-01-21T04:18:33Z</dcterms:modified>
</cp:coreProperties>
</file>