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4" r:id="rId6"/>
    <p:sldId id="265" r:id="rId7"/>
    <p:sldId id="259" r:id="rId8"/>
    <p:sldId id="267" r:id="rId9"/>
    <p:sldId id="260" r:id="rId10"/>
    <p:sldId id="268" r:id="rId11"/>
    <p:sldId id="270" r:id="rId12"/>
    <p:sldId id="272"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4971-4FBE-43F6-9B0E-7D1456981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B1E094-D1BC-43A5-9BAE-67D500C0F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14BD6D-8E34-4E21-8724-4D33B41A657C}"/>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B4849F05-0757-48D1-B4E2-E6E8A15A8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6A87C-4469-45D0-AA2A-EAC69059CA2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84171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83B1-0573-4580-9BF1-4892E63929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69C9A-83E5-4EB7-8AFA-6ABCA53E2E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0D7DC-C70F-40E3-B1C5-A05A33C1945A}"/>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58B025F2-BC38-4E69-AD95-F7DADFDAA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CCB71-25BB-4511-9401-8440E49DF564}"/>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3350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C9474-62B7-41D5-858B-093E661357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CCB701-D703-4F73-9585-FABA8ECC96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94D32-7E8C-425A-9B4B-F0FF04A0B131}"/>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E02CE33F-B088-4333-8E2F-F0580D79B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14831-431D-4D50-9C6F-973924880C4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246301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63BA-96A4-484B-8309-0375079BE9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4451D-A38D-43E4-ADBF-B888B64D5F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7B88D-ED46-4C4D-8685-2E880C9B2CAE}"/>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07284CD6-5E06-4BB0-9321-81FD9D0CD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E6C5C-954B-4E1F-802D-456175E0FF56}"/>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1375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319-1C12-4275-A735-FBE132B53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DE4756-8093-4B56-BADD-5D22B97C6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9C4856-FA80-4C2B-ADD5-CF572D297238}"/>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7EB78F8A-ABD1-4B7A-8B12-C58E9B878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C6643-C1EA-4EC3-ACBB-C2E32126CAE7}"/>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08142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F1F3-0E03-44AB-ACD0-2E29183004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C7DC4-43BE-4EAD-9ED6-A3A584C1E2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B757F-C264-4AE4-B2C6-B329E1FC34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AF68D-CD99-48F4-A56A-4AF0B92D895C}"/>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6" name="Footer Placeholder 5">
            <a:extLst>
              <a:ext uri="{FF2B5EF4-FFF2-40B4-BE49-F238E27FC236}">
                <a16:creationId xmlns:a16="http://schemas.microsoft.com/office/drawing/2014/main" id="{C373EB59-DEEA-4798-947A-47C5651D8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D67E15-C0A1-4CE5-BA69-55D507C0D0C8}"/>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408374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033-C91C-4BAD-AC43-BF5BEE2429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606B3-B2E0-41E4-BF4E-BB8E64482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8A655-9D20-46F8-A20C-8251C45069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2D753F-9A69-4032-B9C2-2CA59CE38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3B7A7B-E380-4F77-BBB9-5F0AD7E374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3DDEF9-21E6-4325-9003-77E4040DFAF3}"/>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8" name="Footer Placeholder 7">
            <a:extLst>
              <a:ext uri="{FF2B5EF4-FFF2-40B4-BE49-F238E27FC236}">
                <a16:creationId xmlns:a16="http://schemas.microsoft.com/office/drawing/2014/main" id="{2EBD39B0-8259-4C97-A1F0-90ED40659E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4A7CD9-463D-4A92-997E-D1A44ABCE0C1}"/>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5583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E157-295E-4671-89F1-1BCB99F860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658F5-D996-4359-A20C-C0319DB1B508}"/>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4" name="Footer Placeholder 3">
            <a:extLst>
              <a:ext uri="{FF2B5EF4-FFF2-40B4-BE49-F238E27FC236}">
                <a16:creationId xmlns:a16="http://schemas.microsoft.com/office/drawing/2014/main" id="{CBE31F39-0041-4CA9-A078-7C8F8EB01E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81847D-018D-433B-A503-5AC0C9E7FE86}"/>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70537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32F8D-6D95-4795-B78F-23C26362F5D5}"/>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3" name="Footer Placeholder 2">
            <a:extLst>
              <a:ext uri="{FF2B5EF4-FFF2-40B4-BE49-F238E27FC236}">
                <a16:creationId xmlns:a16="http://schemas.microsoft.com/office/drawing/2014/main" id="{2EC84529-20C0-4925-9B07-ED3D8F4141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03B5C2-5B48-4422-AAFD-C20DDD83C5B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98466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7920-2BDE-4350-9DEE-62CE42CA4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A381F5-94D9-46EF-B055-D39DE6E8C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F3126F-9E60-41EE-BF26-F6CD01904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35F4C6-2A64-4D91-BAB3-2391CF2FDFBD}"/>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6" name="Footer Placeholder 5">
            <a:extLst>
              <a:ext uri="{FF2B5EF4-FFF2-40B4-BE49-F238E27FC236}">
                <a16:creationId xmlns:a16="http://schemas.microsoft.com/office/drawing/2014/main" id="{0A6F4639-F3EC-4811-AB37-00226A137D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44619-F4F1-4E99-AE7C-0F394E05D6B5}"/>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72820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A992-9246-4295-97BF-59603380D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A950E6-0A23-4D42-8CD5-2440FB3A8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8D5E30-04E4-4D46-95FB-0CF2E69BE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459FAC-60A4-43A7-B601-4BBE870128F6}"/>
              </a:ext>
            </a:extLst>
          </p:cNvPr>
          <p:cNvSpPr>
            <a:spLocks noGrp="1"/>
          </p:cNvSpPr>
          <p:nvPr>
            <p:ph type="dt" sz="half" idx="10"/>
          </p:nvPr>
        </p:nvSpPr>
        <p:spPr/>
        <p:txBody>
          <a:bodyPr/>
          <a:lstStyle/>
          <a:p>
            <a:fld id="{AED0A9BE-EC81-44FD-97CA-48305E603DF5}" type="datetimeFigureOut">
              <a:rPr lang="en-IN" smtClean="0"/>
              <a:t>05-03-2025</a:t>
            </a:fld>
            <a:endParaRPr lang="en-IN"/>
          </a:p>
        </p:txBody>
      </p:sp>
      <p:sp>
        <p:nvSpPr>
          <p:cNvPr id="6" name="Footer Placeholder 5">
            <a:extLst>
              <a:ext uri="{FF2B5EF4-FFF2-40B4-BE49-F238E27FC236}">
                <a16:creationId xmlns:a16="http://schemas.microsoft.com/office/drawing/2014/main" id="{D3C6FF5E-25C9-4F88-86EC-6C0135687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A09D3-2107-4303-A28B-E090807A8575}"/>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116156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23CD1-6C4C-40F9-B9D6-EEF39BBE8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C63445-490C-48B8-BF41-E6BF1FF4F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64B22-71C6-4943-96D2-D27423FC9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0A9BE-EC81-44FD-97CA-48305E603DF5}" type="datetimeFigureOut">
              <a:rPr lang="en-IN" smtClean="0"/>
              <a:t>05-03-2025</a:t>
            </a:fld>
            <a:endParaRPr lang="en-IN"/>
          </a:p>
        </p:txBody>
      </p:sp>
      <p:sp>
        <p:nvSpPr>
          <p:cNvPr id="5" name="Footer Placeholder 4">
            <a:extLst>
              <a:ext uri="{FF2B5EF4-FFF2-40B4-BE49-F238E27FC236}">
                <a16:creationId xmlns:a16="http://schemas.microsoft.com/office/drawing/2014/main" id="{43D03286-0DA9-4323-A73D-4696D03BC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02BEA-30CC-465F-8C64-B5304A54A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1CA61-7BF1-40CE-A80B-E86968CB7759}" type="slidenum">
              <a:rPr lang="en-IN" smtClean="0"/>
              <a:t>‹#›</a:t>
            </a:fld>
            <a:endParaRPr lang="en-IN"/>
          </a:p>
        </p:txBody>
      </p:sp>
    </p:spTree>
    <p:extLst>
      <p:ext uri="{BB962C8B-B14F-4D97-AF65-F5344CB8AC3E}">
        <p14:creationId xmlns:p14="http://schemas.microsoft.com/office/powerpoint/2010/main" val="23586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oftware-engineering-black-box-testing" TargetMode="External"/><Relationship Id="rId2" Type="http://schemas.openxmlformats.org/officeDocument/2006/relationships/hyperlink" Target="https://www.geeksforgeeks.org/software-engineering-white-box-testing" TargetMode="External"/><Relationship Id="rId1" Type="http://schemas.openxmlformats.org/officeDocument/2006/relationships/slideLayout" Target="../slideLayouts/slideLayout2.xml"/><Relationship Id="rId4" Type="http://schemas.openxmlformats.org/officeDocument/2006/relationships/hyperlink" Target="https://www.geeksforgeeks.org/gray-box-testing-software-tes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software-engineering-white-box-testing" TargetMode="External"/><Relationship Id="rId2" Type="http://schemas.openxmlformats.org/officeDocument/2006/relationships/hyperlink" Target="https://www.geeksforgeeks.org/software-engineering-black-box-tes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software-engineering-integration-testing" TargetMode="External"/><Relationship Id="rId2" Type="http://schemas.openxmlformats.org/officeDocument/2006/relationships/hyperlink" Target="https://www.geeksforgeeks.org/unit-testing-software-testing" TargetMode="External"/><Relationship Id="rId1" Type="http://schemas.openxmlformats.org/officeDocument/2006/relationships/slideLayout" Target="../slideLayouts/slideLayout2.xml"/><Relationship Id="rId4" Type="http://schemas.openxmlformats.org/officeDocument/2006/relationships/hyperlink" Target="https://www.geeksforgeeks.org/system-te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software-development-process/?ref=" TargetMode="External"/><Relationship Id="rId2" Type="http://schemas.openxmlformats.org/officeDocument/2006/relationships/hyperlink" Target="https://www.geeksforgeeks.org/unit-testing-software-tes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software-engineering-integration-tes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troduction-to-non-incremental-testing/" TargetMode="External"/><Relationship Id="rId2" Type="http://schemas.openxmlformats.org/officeDocument/2006/relationships/hyperlink" Target="https://www.geeksforgeeks.org/incremental-testing-in-software-testing" TargetMode="External"/><Relationship Id="rId1" Type="http://schemas.openxmlformats.org/officeDocument/2006/relationships/slideLayout" Target="../slideLayouts/slideLayout2.xml"/><Relationship Id="rId4" Type="http://schemas.openxmlformats.org/officeDocument/2006/relationships/hyperlink" Target="https://www.geeksforgeeks.org/software-development-life-cycle-sdlc"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steps-in-bottom-up-integration-testing" TargetMode="External"/><Relationship Id="rId2" Type="http://schemas.openxmlformats.org/officeDocument/2006/relationships/hyperlink" Target="https://www.geeksforgeeks.org/steps-in-top-down-integration-test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usability-testing" TargetMode="External"/><Relationship Id="rId2" Type="http://schemas.openxmlformats.org/officeDocument/2006/relationships/hyperlink" Target="https://www.geeksforgeeks.org/performance-testing-software-testing" TargetMode="External"/><Relationship Id="rId1" Type="http://schemas.openxmlformats.org/officeDocument/2006/relationships/slideLayout" Target="../slideLayouts/slideLayout2.xml"/><Relationship Id="rId4" Type="http://schemas.openxmlformats.org/officeDocument/2006/relationships/hyperlink" Target="https://www.geeksforgeeks.org/compatibility-testing-in-software-enginee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software-testing-non-functional-testing/#:~:text=Related%20Articles&amp;t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stress-testing-software-testing" TargetMode="External"/><Relationship Id="rId2" Type="http://schemas.openxmlformats.org/officeDocument/2006/relationships/hyperlink" Target="https://www.geeksforgeeks.org/software-testing-load-testing" TargetMode="External"/><Relationship Id="rId1" Type="http://schemas.openxmlformats.org/officeDocument/2006/relationships/slideLayout" Target="../slideLayouts/slideLayout2.xml"/><Relationship Id="rId5" Type="http://schemas.openxmlformats.org/officeDocument/2006/relationships/hyperlink" Target="https://www.geeksforgeeks.org/software-testing-stability-testing" TargetMode="External"/><Relationship Id="rId4" Type="http://schemas.openxmlformats.org/officeDocument/2006/relationships/hyperlink" Target="https://www.geeksforgeeks.org/software-testing-scalability-test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stress-testing-software-test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geeksforgeeks.org/adhoc-testing-in-software" TargetMode="External"/><Relationship Id="rId13" Type="http://schemas.openxmlformats.org/officeDocument/2006/relationships/hyperlink" Target="https://www.geeksforgeeks.org/object-oriented-testing-in-software-testing" TargetMode="External"/><Relationship Id="rId3" Type="http://schemas.openxmlformats.org/officeDocument/2006/relationships/hyperlink" Target="https://www.geeksforgeeks.org/sanity-testing" TargetMode="External"/><Relationship Id="rId7" Type="http://schemas.openxmlformats.org/officeDocument/2006/relationships/hyperlink" Target="https://www.geeksforgeeks.org/exploratory-testing" TargetMode="External"/><Relationship Id="rId12" Type="http://schemas.openxmlformats.org/officeDocument/2006/relationships/hyperlink" Target="https://www.geeksforgeeks.org/beta-testing-software-testing" TargetMode="External"/><Relationship Id="rId2" Type="http://schemas.openxmlformats.org/officeDocument/2006/relationships/hyperlink" Target="https://www.geeksforgeeks.org/smoke-testing-software-testing" TargetMode="External"/><Relationship Id="rId1" Type="http://schemas.openxmlformats.org/officeDocument/2006/relationships/slideLayout" Target="../slideLayouts/slideLayout2.xml"/><Relationship Id="rId6" Type="http://schemas.openxmlformats.org/officeDocument/2006/relationships/hyperlink" Target="https://www.geeksforgeeks.org/user-acceptance-testing-uat" TargetMode="External"/><Relationship Id="rId11" Type="http://schemas.openxmlformats.org/officeDocument/2006/relationships/hyperlink" Target="https://www.geeksforgeeks.org/alpha-testing-software-testing" TargetMode="External"/><Relationship Id="rId5" Type="http://schemas.openxmlformats.org/officeDocument/2006/relationships/hyperlink" Target="https://www.geeksforgeeks.org/acceptance-testing-software-testing" TargetMode="External"/><Relationship Id="rId10" Type="http://schemas.openxmlformats.org/officeDocument/2006/relationships/hyperlink" Target="https://www.geeksforgeeks.org/software-testing-globalization-testing" TargetMode="External"/><Relationship Id="rId4" Type="http://schemas.openxmlformats.org/officeDocument/2006/relationships/hyperlink" Target="https://www.geeksforgeeks.org/software-engineering-regression-testing" TargetMode="External"/><Relationship Id="rId9" Type="http://schemas.openxmlformats.org/officeDocument/2006/relationships/hyperlink" Target="https://www.geeksforgeeks.org/security-tes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9F48D6-5EF4-471C-AD2D-8D2CCBA96E66}"/>
              </a:ext>
            </a:extLst>
          </p:cNvPr>
          <p:cNvSpPr>
            <a:spLocks noGrp="1"/>
          </p:cNvSpPr>
          <p:nvPr>
            <p:ph type="subTitle" idx="1"/>
          </p:nvPr>
        </p:nvSpPr>
        <p:spPr>
          <a:xfrm>
            <a:off x="1524000" y="2464904"/>
            <a:ext cx="9144000" cy="1378226"/>
          </a:xfrm>
        </p:spPr>
        <p:txBody>
          <a:bodyPr>
            <a:normAutofit/>
          </a:bodyPr>
          <a:lstStyle/>
          <a:p>
            <a:r>
              <a:rPr lang="en-GB" sz="3200" b="1" dirty="0">
                <a:latin typeface="Times New Roman" panose="02020603050405020304" pitchFamily="18" charset="0"/>
                <a:cs typeface="Times New Roman" panose="02020603050405020304" pitchFamily="18" charset="0"/>
              </a:rPr>
              <a:t>Module-3</a:t>
            </a:r>
          </a:p>
          <a:p>
            <a:r>
              <a:rPr lang="en-GB" sz="3200" b="1" dirty="0">
                <a:latin typeface="Times New Roman" panose="02020603050405020304" pitchFamily="18" charset="0"/>
                <a:cs typeface="Times New Roman" panose="02020603050405020304" pitchFamily="18" charset="0"/>
              </a:rPr>
              <a:t>Software Testing</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0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D3051-9FD2-47CF-B9D6-BC4BD55CA2D9}"/>
              </a:ext>
            </a:extLst>
          </p:cNvPr>
          <p:cNvSpPr>
            <a:spLocks noGrp="1"/>
          </p:cNvSpPr>
          <p:nvPr>
            <p:ph idx="1"/>
          </p:nvPr>
        </p:nvSpPr>
        <p:spPr>
          <a:xfrm>
            <a:off x="397565" y="304800"/>
            <a:ext cx="11476383" cy="6188765"/>
          </a:xfrm>
        </p:spPr>
        <p:txBody>
          <a:bodyPr>
            <a:normAutofit fontScale="92500" lnSpcReduction="20000"/>
          </a:bodyPr>
          <a:lstStyle/>
          <a:p>
            <a:pPr marL="0" indent="0" algn="just">
              <a:buNone/>
            </a:pPr>
            <a:r>
              <a:rPr lang="en-GB" b="1" dirty="0">
                <a:latin typeface="Times New Roman" panose="02020603050405020304" pitchFamily="18" charset="0"/>
                <a:cs typeface="Times New Roman" panose="02020603050405020304" pitchFamily="18" charset="0"/>
              </a:rPr>
              <a:t>Integration Testing: </a:t>
            </a:r>
            <a:r>
              <a:rPr lang="en-GB" dirty="0">
                <a:latin typeface="Times New Roman" panose="02020603050405020304" pitchFamily="18" charset="0"/>
                <a:cs typeface="Times New Roman" panose="02020603050405020304" pitchFamily="18" charset="0"/>
              </a:rPr>
              <a:t>Integration testing is a systematic technique for constructing the software architecture while at the same time conducting tests to uncover errors associated with interfacing. The objective is to take unit-tested components and build a program structure that has been dictated by design.</a:t>
            </a:r>
          </a:p>
          <a:p>
            <a:pPr marL="0" indent="0" algn="just">
              <a:buNone/>
            </a:pPr>
            <a:r>
              <a:rPr lang="en-GB" b="1" dirty="0">
                <a:latin typeface="Times New Roman" panose="02020603050405020304" pitchFamily="18" charset="0"/>
                <a:cs typeface="Times New Roman" panose="02020603050405020304" pitchFamily="18" charset="0"/>
              </a:rPr>
              <a:t>Top-down integration:</a:t>
            </a:r>
            <a:r>
              <a:rPr lang="en-GB" dirty="0">
                <a:latin typeface="Times New Roman" panose="02020603050405020304" pitchFamily="18" charset="0"/>
                <a:cs typeface="Times New Roman" panose="02020603050405020304" pitchFamily="18" charset="0"/>
              </a:rPr>
              <a:t> Top-down integration testing is an incremental approach to construction of the software architecture. Modules are integrated by moving downward through the control hierarchy, beginning with the main control module (main program).</a:t>
            </a:r>
          </a:p>
          <a:p>
            <a:pPr marL="0" indent="0" algn="just">
              <a:buNone/>
            </a:pPr>
            <a:r>
              <a:rPr lang="en-IN" b="1" dirty="0">
                <a:latin typeface="Times New Roman" panose="02020603050405020304" pitchFamily="18" charset="0"/>
                <a:cs typeface="Times New Roman" panose="02020603050405020304" pitchFamily="18" charset="0"/>
              </a:rPr>
              <a:t>Bottom-up integration: </a:t>
            </a:r>
            <a:r>
              <a:rPr lang="en-GB" dirty="0">
                <a:latin typeface="Times New Roman" panose="02020603050405020304" pitchFamily="18" charset="0"/>
                <a:cs typeface="Times New Roman" panose="02020603050405020304" pitchFamily="18" charset="0"/>
              </a:rPr>
              <a:t>A bottom-up integration strategy may be implemented with the following steps: </a:t>
            </a:r>
          </a:p>
          <a:p>
            <a:pPr marL="514350" indent="-514350" algn="just">
              <a:buAutoNum type="arabicPeriod"/>
            </a:pPr>
            <a:r>
              <a:rPr lang="en-GB" dirty="0">
                <a:latin typeface="Times New Roman" panose="02020603050405020304" pitchFamily="18" charset="0"/>
                <a:cs typeface="Times New Roman" panose="02020603050405020304" pitchFamily="18" charset="0"/>
              </a:rPr>
              <a:t>Low-level components are combined into clusters (sometimes called builds) that perform a specific software subfunction. </a:t>
            </a:r>
          </a:p>
          <a:p>
            <a:pPr marL="514350" indent="-514350" algn="just">
              <a:buAutoNum type="arabicPeriod"/>
            </a:pPr>
            <a:r>
              <a:rPr lang="en-GB" dirty="0">
                <a:latin typeface="Times New Roman" panose="02020603050405020304" pitchFamily="18" charset="0"/>
                <a:cs typeface="Times New Roman" panose="02020603050405020304" pitchFamily="18" charset="0"/>
              </a:rPr>
              <a:t>A driver (a control program for testing) is written to coordinate test case input and output. </a:t>
            </a:r>
          </a:p>
          <a:p>
            <a:pPr marL="514350" indent="-514350" algn="just">
              <a:buAutoNum type="arabicPeriod"/>
            </a:pPr>
            <a:r>
              <a:rPr lang="en-GB" dirty="0">
                <a:latin typeface="Times New Roman" panose="02020603050405020304" pitchFamily="18" charset="0"/>
                <a:cs typeface="Times New Roman" panose="02020603050405020304" pitchFamily="18" charset="0"/>
              </a:rPr>
              <a:t>The cluster is tested. </a:t>
            </a:r>
          </a:p>
          <a:p>
            <a:pPr marL="514350" indent="-514350" algn="just">
              <a:buAutoNum type="arabicPeriod"/>
            </a:pPr>
            <a:r>
              <a:rPr lang="en-GB" dirty="0">
                <a:latin typeface="Times New Roman" panose="02020603050405020304" pitchFamily="18" charset="0"/>
                <a:cs typeface="Times New Roman" panose="02020603050405020304" pitchFamily="18" charset="0"/>
              </a:rPr>
              <a:t>Drivers are removed and clusters are combined moving upward in the program structure.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0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1ED8C-7326-45E4-ABDC-8B2162534E39}"/>
              </a:ext>
            </a:extLst>
          </p:cNvPr>
          <p:cNvSpPr>
            <a:spLocks noGrp="1"/>
          </p:cNvSpPr>
          <p:nvPr>
            <p:ph idx="1"/>
          </p:nvPr>
        </p:nvSpPr>
        <p:spPr>
          <a:xfrm>
            <a:off x="251791" y="291548"/>
            <a:ext cx="11661913" cy="6387548"/>
          </a:xfrm>
        </p:spPr>
        <p:txBody>
          <a:bodyPr/>
          <a:lstStyle/>
          <a:p>
            <a:pPr marL="0" indent="0">
              <a:buNone/>
            </a:pPr>
            <a:r>
              <a:rPr lang="en-GB" b="1" dirty="0">
                <a:latin typeface="Times New Roman" panose="02020603050405020304" pitchFamily="18" charset="0"/>
                <a:cs typeface="Times New Roman" panose="02020603050405020304" pitchFamily="18" charset="0"/>
              </a:rPr>
              <a:t>Software testing</a:t>
            </a:r>
            <a:r>
              <a:rPr lang="en-GB" dirty="0">
                <a:latin typeface="Times New Roman" panose="02020603050405020304" pitchFamily="18" charset="0"/>
                <a:cs typeface="Times New Roman" panose="02020603050405020304" pitchFamily="18" charset="0"/>
              </a:rPr>
              <a:t> is the process of checking the quality of software before launching to ensure that all requirements are fulfilled.</a:t>
            </a:r>
          </a:p>
          <a:p>
            <a:pPr marL="0" indent="0">
              <a:buNone/>
            </a:pPr>
            <a:endParaRPr lang="en-IN" dirty="0"/>
          </a:p>
        </p:txBody>
      </p:sp>
      <p:pic>
        <p:nvPicPr>
          <p:cNvPr id="4" name="Picture 3">
            <a:extLst>
              <a:ext uri="{FF2B5EF4-FFF2-40B4-BE49-F238E27FC236}">
                <a16:creationId xmlns:a16="http://schemas.microsoft.com/office/drawing/2014/main" id="{812C73B6-61B3-4A7B-B4B6-F199CFC868CA}"/>
              </a:ext>
            </a:extLst>
          </p:cNvPr>
          <p:cNvPicPr>
            <a:picLocks noChangeAspect="1"/>
          </p:cNvPicPr>
          <p:nvPr/>
        </p:nvPicPr>
        <p:blipFill>
          <a:blip r:embed="rId2"/>
          <a:stretch>
            <a:fillRect/>
          </a:stretch>
        </p:blipFill>
        <p:spPr>
          <a:xfrm>
            <a:off x="967409" y="1126434"/>
            <a:ext cx="9899374" cy="5526979"/>
          </a:xfrm>
          <a:prstGeom prst="rect">
            <a:avLst/>
          </a:prstGeom>
          <a:solidFill>
            <a:schemeClr val="accent1">
              <a:lumMod val="75000"/>
            </a:schemeClr>
          </a:solidFill>
        </p:spPr>
      </p:pic>
      <p:sp>
        <p:nvSpPr>
          <p:cNvPr id="5" name="Rectangle 4">
            <a:extLst>
              <a:ext uri="{FF2B5EF4-FFF2-40B4-BE49-F238E27FC236}">
                <a16:creationId xmlns:a16="http://schemas.microsoft.com/office/drawing/2014/main" id="{91F50023-AA1C-471F-9978-86F03D873F8C}"/>
              </a:ext>
            </a:extLst>
          </p:cNvPr>
          <p:cNvSpPr/>
          <p:nvPr/>
        </p:nvSpPr>
        <p:spPr>
          <a:xfrm>
            <a:off x="9766852" y="1258957"/>
            <a:ext cx="927652" cy="50358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0C6EC9-8095-4B0B-90C9-E8CF4237821D}"/>
              </a:ext>
            </a:extLst>
          </p:cNvPr>
          <p:cNvSpPr txBox="1"/>
          <p:nvPr/>
        </p:nvSpPr>
        <p:spPr>
          <a:xfrm>
            <a:off x="9872870" y="1325217"/>
            <a:ext cx="715617" cy="369332"/>
          </a:xfrm>
          <a:prstGeom prst="rect">
            <a:avLst/>
          </a:prstGeom>
          <a:noFill/>
        </p:spPr>
        <p:txBody>
          <a:bodyPr wrap="square" rtlCol="0">
            <a:spAutoFit/>
          </a:bodyPr>
          <a:lstStyle/>
          <a:p>
            <a:pPr algn="ctr"/>
            <a:r>
              <a:rPr lang="en-GB" b="1" dirty="0"/>
              <a:t>SE</a:t>
            </a:r>
            <a:endParaRPr lang="en-IN" b="1" dirty="0"/>
          </a:p>
        </p:txBody>
      </p:sp>
    </p:spTree>
    <p:extLst>
      <p:ext uri="{BB962C8B-B14F-4D97-AF65-F5344CB8AC3E}">
        <p14:creationId xmlns:p14="http://schemas.microsoft.com/office/powerpoint/2010/main" val="240943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D6DA-5E62-4D77-9EB7-A7A25E2ABFA4}"/>
              </a:ext>
            </a:extLst>
          </p:cNvPr>
          <p:cNvSpPr>
            <a:spLocks noGrp="1"/>
          </p:cNvSpPr>
          <p:nvPr>
            <p:ph type="title"/>
          </p:nvPr>
        </p:nvSpPr>
        <p:spPr>
          <a:xfrm>
            <a:off x="374754" y="365125"/>
            <a:ext cx="10979046" cy="854075"/>
          </a:xfrm>
        </p:spPr>
        <p:txBody>
          <a:bodyPr>
            <a:normAutofit fontScale="90000"/>
          </a:bodyPr>
          <a:lstStyle/>
          <a:p>
            <a:r>
              <a:rPr lang="en-IN" b="1" dirty="0">
                <a:latin typeface="Times New Roman" panose="02020603050405020304" pitchFamily="18" charset="0"/>
                <a:cs typeface="Times New Roman" panose="02020603050405020304" pitchFamily="18" charset="0"/>
              </a:rPr>
              <a:t>Different Types of Software Testing</a:t>
            </a:r>
            <a:br>
              <a:rPr lang="en-IN" dirty="0"/>
            </a:br>
            <a:endParaRPr lang="en-IN" dirty="0"/>
          </a:p>
        </p:txBody>
      </p:sp>
      <p:sp>
        <p:nvSpPr>
          <p:cNvPr id="3" name="Content Placeholder 2">
            <a:extLst>
              <a:ext uri="{FF2B5EF4-FFF2-40B4-BE49-F238E27FC236}">
                <a16:creationId xmlns:a16="http://schemas.microsoft.com/office/drawing/2014/main" id="{0822FAB5-A716-4558-94C6-8F748AE64589}"/>
              </a:ext>
            </a:extLst>
          </p:cNvPr>
          <p:cNvSpPr>
            <a:spLocks noGrp="1"/>
          </p:cNvSpPr>
          <p:nvPr>
            <p:ph idx="1"/>
          </p:nvPr>
        </p:nvSpPr>
        <p:spPr>
          <a:xfrm>
            <a:off x="239843" y="848139"/>
            <a:ext cx="11737298" cy="5644736"/>
          </a:xfrm>
        </p:spPr>
        <p:txBody>
          <a:bodyPr/>
          <a:lstStyle/>
          <a:p>
            <a:pPr lvl="0" fontAlgn="base"/>
            <a:r>
              <a:rPr lang="en-IN" b="1" dirty="0">
                <a:latin typeface="Times New Roman" panose="02020603050405020304" pitchFamily="18" charset="0"/>
                <a:cs typeface="Times New Roman" panose="02020603050405020304" pitchFamily="18" charset="0"/>
              </a:rPr>
              <a:t>Manual Testing</a:t>
            </a:r>
          </a:p>
          <a:p>
            <a:pPr lvl="0" fontAlgn="base"/>
            <a:r>
              <a:rPr lang="en-IN" b="1" dirty="0">
                <a:latin typeface="Times New Roman" panose="02020603050405020304" pitchFamily="18" charset="0"/>
                <a:cs typeface="Times New Roman" panose="02020603050405020304" pitchFamily="18" charset="0"/>
              </a:rPr>
              <a:t>Automation Testing </a:t>
            </a:r>
            <a:endParaRPr lang="en-IN" dirty="0">
              <a:latin typeface="Times New Roman" panose="02020603050405020304" pitchFamily="18" charset="0"/>
              <a:cs typeface="Times New Roman" panose="02020603050405020304" pitchFamily="18" charset="0"/>
            </a:endParaRPr>
          </a:p>
          <a:p>
            <a:pPr marL="0" indent="0">
              <a:buNone/>
            </a:pPr>
            <a:endParaRPr lang="en-IN" sz="800"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Manual testing </a:t>
            </a:r>
            <a:r>
              <a:rPr lang="en-IN" dirty="0">
                <a:latin typeface="Times New Roman" panose="02020603050405020304" pitchFamily="18" charset="0"/>
                <a:cs typeface="Times New Roman" panose="02020603050405020304" pitchFamily="18" charset="0"/>
              </a:rPr>
              <a:t>is a technique to test the software that is carried out using the functions and features of an application. </a:t>
            </a:r>
          </a:p>
          <a:p>
            <a:pPr marL="0" indent="0">
              <a:buNone/>
            </a:pPr>
            <a:endParaRPr lang="en-IN" sz="800"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Advantages of Manual Testing</a:t>
            </a:r>
          </a:p>
          <a:p>
            <a:pPr marL="0" indent="0">
              <a:buNone/>
            </a:pPr>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Fast and accurate visual feedback</a:t>
            </a:r>
          </a:p>
          <a:p>
            <a:r>
              <a:rPr lang="en-IN" dirty="0">
                <a:latin typeface="Times New Roman" panose="02020603050405020304" pitchFamily="18" charset="0"/>
                <a:cs typeface="Times New Roman" panose="02020603050405020304" pitchFamily="18" charset="0"/>
              </a:rPr>
              <a:t>Less expensive</a:t>
            </a:r>
          </a:p>
          <a:p>
            <a:r>
              <a:rPr lang="en-IN" dirty="0">
                <a:latin typeface="Times New Roman" panose="02020603050405020304" pitchFamily="18" charset="0"/>
                <a:cs typeface="Times New Roman" panose="02020603050405020304" pitchFamily="18" charset="0"/>
              </a:rPr>
              <a:t>No coding is required</a:t>
            </a:r>
          </a:p>
          <a:p>
            <a:r>
              <a:rPr lang="en-IN" dirty="0">
                <a:latin typeface="Times New Roman" panose="02020603050405020304" pitchFamily="18" charset="0"/>
                <a:cs typeface="Times New Roman" panose="02020603050405020304" pitchFamily="18" charset="0"/>
              </a:rPr>
              <a:t>Efficient for unplanned changes</a:t>
            </a:r>
          </a:p>
          <a:p>
            <a:pPr marL="0" indent="0">
              <a:buNone/>
            </a:pPr>
            <a:endParaRPr lang="en-IN" dirty="0"/>
          </a:p>
        </p:txBody>
      </p:sp>
    </p:spTree>
    <p:extLst>
      <p:ext uri="{BB962C8B-B14F-4D97-AF65-F5344CB8AC3E}">
        <p14:creationId xmlns:p14="http://schemas.microsoft.com/office/powerpoint/2010/main" val="19151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B633A-5DD4-4E2F-B250-DA81767355AD}"/>
              </a:ext>
            </a:extLst>
          </p:cNvPr>
          <p:cNvSpPr>
            <a:spLocks noGrp="1"/>
          </p:cNvSpPr>
          <p:nvPr>
            <p:ph idx="1"/>
          </p:nvPr>
        </p:nvSpPr>
        <p:spPr>
          <a:xfrm>
            <a:off x="172277" y="212035"/>
            <a:ext cx="11807687" cy="6440556"/>
          </a:xfrm>
        </p:spPr>
        <p:txBody>
          <a:bodyPr/>
          <a:lstStyle/>
          <a:p>
            <a:pPr marL="0" indent="0">
              <a:buNone/>
            </a:pPr>
            <a:r>
              <a:rPr lang="en-IN" b="1" dirty="0">
                <a:latin typeface="Times New Roman" panose="02020603050405020304" pitchFamily="18" charset="0"/>
                <a:cs typeface="Times New Roman" panose="02020603050405020304" pitchFamily="18" charset="0"/>
              </a:rPr>
              <a:t>Automated Testing </a:t>
            </a:r>
            <a:r>
              <a:rPr lang="en-IN" dirty="0">
                <a:latin typeface="Times New Roman" panose="02020603050405020304" pitchFamily="18" charset="0"/>
                <a:cs typeface="Times New Roman" panose="02020603050405020304" pitchFamily="18" charset="0"/>
              </a:rPr>
              <a:t>is a technique where the Tester writes scripts on their own and uses suitable Software or Automation Tool to test the software. </a:t>
            </a:r>
          </a:p>
          <a:p>
            <a:pPr marL="0" indent="0">
              <a:buNone/>
            </a:pPr>
            <a:r>
              <a:rPr lang="en-IN" b="1" dirty="0">
                <a:latin typeface="Times New Roman" panose="02020603050405020304" pitchFamily="18" charset="0"/>
                <a:cs typeface="Times New Roman" panose="02020603050405020304" pitchFamily="18" charset="0"/>
              </a:rPr>
              <a:t>Advantages of Automation Testing</a:t>
            </a:r>
          </a:p>
          <a:p>
            <a:r>
              <a:rPr lang="en-IN" dirty="0">
                <a:latin typeface="Times New Roman" panose="02020603050405020304" pitchFamily="18" charset="0"/>
                <a:cs typeface="Times New Roman" panose="02020603050405020304" pitchFamily="18" charset="0"/>
              </a:rPr>
              <a:t>Simplifies Test Case Execution</a:t>
            </a:r>
          </a:p>
          <a:p>
            <a:r>
              <a:rPr lang="en-IN" dirty="0">
                <a:latin typeface="Times New Roman" panose="02020603050405020304" pitchFamily="18" charset="0"/>
                <a:cs typeface="Times New Roman" panose="02020603050405020304" pitchFamily="18" charset="0"/>
              </a:rPr>
              <a:t>Improves Reliability of Tests</a:t>
            </a:r>
          </a:p>
          <a:p>
            <a:r>
              <a:rPr lang="en-IN" dirty="0">
                <a:latin typeface="Times New Roman" panose="02020603050405020304" pitchFamily="18" charset="0"/>
                <a:cs typeface="Times New Roman" panose="02020603050405020304" pitchFamily="18" charset="0"/>
              </a:rPr>
              <a:t>Increases amount of test coverage</a:t>
            </a:r>
          </a:p>
          <a:p>
            <a:r>
              <a:rPr lang="en-IN" dirty="0">
                <a:latin typeface="Times New Roman" panose="02020603050405020304" pitchFamily="18" charset="0"/>
                <a:cs typeface="Times New Roman" panose="02020603050405020304" pitchFamily="18" charset="0"/>
              </a:rPr>
              <a:t>Minimizing Human Interaction</a:t>
            </a:r>
          </a:p>
          <a:p>
            <a:pPr marL="0" indent="0">
              <a:buNone/>
            </a:pPr>
            <a:endParaRPr lang="en-IN" sz="1600" dirty="0"/>
          </a:p>
          <a:p>
            <a:pPr marL="0" indent="0">
              <a:buNone/>
            </a:pPr>
            <a:endParaRPr lang="en-IN" dirty="0"/>
          </a:p>
        </p:txBody>
      </p:sp>
      <p:graphicFrame>
        <p:nvGraphicFramePr>
          <p:cNvPr id="5" name="Object 4">
            <a:extLst>
              <a:ext uri="{FF2B5EF4-FFF2-40B4-BE49-F238E27FC236}">
                <a16:creationId xmlns:a16="http://schemas.microsoft.com/office/drawing/2014/main" id="{8CE48688-8CFC-497D-882C-F427696700A7}"/>
              </a:ext>
            </a:extLst>
          </p:cNvPr>
          <p:cNvGraphicFramePr>
            <a:graphicFrameLocks noChangeAspect="1"/>
          </p:cNvGraphicFramePr>
          <p:nvPr>
            <p:extLst>
              <p:ext uri="{D42A27DB-BD31-4B8C-83A1-F6EECF244321}">
                <p14:modId xmlns:p14="http://schemas.microsoft.com/office/powerpoint/2010/main" val="3367291570"/>
              </p:ext>
            </p:extLst>
          </p:nvPr>
        </p:nvGraphicFramePr>
        <p:xfrm>
          <a:off x="5621311" y="1394085"/>
          <a:ext cx="6473065" cy="5259825"/>
        </p:xfrm>
        <a:graphic>
          <a:graphicData uri="http://schemas.openxmlformats.org/presentationml/2006/ole">
            <mc:AlternateContent xmlns:mc="http://schemas.openxmlformats.org/markup-compatibility/2006">
              <mc:Choice xmlns:v="urn:schemas-microsoft-com:vml" Requires="v">
                <p:oleObj spid="_x0000_s1033" name="Document" r:id="rId3" imgW="5731988" imgH="4591965" progId="Word.Document.12">
                  <p:embed/>
                </p:oleObj>
              </mc:Choice>
              <mc:Fallback>
                <p:oleObj name="Document" r:id="rId3" imgW="5731988" imgH="4591965" progId="Word.Document.12">
                  <p:embed/>
                  <p:pic>
                    <p:nvPicPr>
                      <p:cNvPr id="0" name=""/>
                      <p:cNvPicPr/>
                      <p:nvPr/>
                    </p:nvPicPr>
                    <p:blipFill>
                      <a:blip r:embed="rId4"/>
                      <a:stretch>
                        <a:fillRect/>
                      </a:stretch>
                    </p:blipFill>
                    <p:spPr>
                      <a:xfrm>
                        <a:off x="5621311" y="1394085"/>
                        <a:ext cx="6473065" cy="5259825"/>
                      </a:xfrm>
                      <a:prstGeom prst="rect">
                        <a:avLst/>
                      </a:prstGeom>
                    </p:spPr>
                  </p:pic>
                </p:oleObj>
              </mc:Fallback>
            </mc:AlternateContent>
          </a:graphicData>
        </a:graphic>
      </p:graphicFrame>
    </p:spTree>
    <p:extLst>
      <p:ext uri="{BB962C8B-B14F-4D97-AF65-F5344CB8AC3E}">
        <p14:creationId xmlns:p14="http://schemas.microsoft.com/office/powerpoint/2010/main" val="273283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689AD-8192-4AA5-A49C-94C0AC078C15}"/>
              </a:ext>
            </a:extLst>
          </p:cNvPr>
          <p:cNvSpPr>
            <a:spLocks noGrp="1"/>
          </p:cNvSpPr>
          <p:nvPr>
            <p:ph idx="1"/>
          </p:nvPr>
        </p:nvSpPr>
        <p:spPr>
          <a:xfrm>
            <a:off x="194872" y="119922"/>
            <a:ext cx="11872210" cy="6535712"/>
          </a:xfrm>
        </p:spPr>
        <p:txBody>
          <a:bodyPr>
            <a:normAutofit fontScale="92500" lnSpcReduction="20000"/>
          </a:bodyPr>
          <a:lstStyle/>
          <a:p>
            <a:pPr marL="0" indent="0" fontAlgn="base">
              <a:buNone/>
            </a:pPr>
            <a:r>
              <a:rPr lang="en-IN" sz="3500" b="1" dirty="0">
                <a:latin typeface="Times New Roman" panose="02020603050405020304" pitchFamily="18" charset="0"/>
                <a:cs typeface="Times New Roman" panose="02020603050405020304" pitchFamily="18" charset="0"/>
              </a:rPr>
              <a:t>Types of Manual Testing</a:t>
            </a:r>
            <a:endParaRPr lang="en-IN" sz="3500"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White Box Testing</a:t>
            </a:r>
            <a:endParaRPr lang="en-IN" u="sng"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Black Box Testing</a:t>
            </a:r>
            <a:endParaRPr lang="en-IN" u="sng" dirty="0">
              <a:latin typeface="Times New Roman" panose="02020603050405020304" pitchFamily="18" charset="0"/>
              <a:cs typeface="Times New Roman" panose="02020603050405020304" pitchFamily="18" charset="0"/>
            </a:endParaRPr>
          </a:p>
          <a:p>
            <a:pPr lvl="0" fontAlgn="base"/>
            <a:r>
              <a:rPr lang="en-IN" b="1" u="sng"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Gray</a:t>
            </a:r>
            <a:r>
              <a:rPr lang="en-IN" b="1"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Box Testing</a:t>
            </a:r>
            <a:endParaRPr lang="en-IN" b="1" u="sng" dirty="0">
              <a:latin typeface="Times New Roman" panose="02020603050405020304" pitchFamily="18" charset="0"/>
              <a:cs typeface="Times New Roman" panose="02020603050405020304" pitchFamily="18" charset="0"/>
            </a:endParaRPr>
          </a:p>
          <a:p>
            <a:pPr marL="0" indent="0" algn="just" fontAlgn="base">
              <a:buNone/>
            </a:pPr>
            <a:endParaRPr lang="en-IN" sz="900" b="1"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White box testing</a:t>
            </a:r>
            <a:r>
              <a:rPr lang="en-IN" dirty="0">
                <a:latin typeface="Times New Roman" panose="02020603050405020304" pitchFamily="18" charset="0"/>
                <a:cs typeface="Times New Roman" panose="02020603050405020304" pitchFamily="18" charset="0"/>
              </a:rPr>
              <a:t> is known as glass box testing clear box testing or structural testing. White Box Testing is also known as transparent testing or open box testing. White box testing is a software testing technique that involves testing the internal structure and workings of a software application. The tester has access to the source code and uses this knowledge to design test cases that can verify the correctness of the software at the code level.</a:t>
            </a:r>
          </a:p>
          <a:p>
            <a:pPr marL="0" indent="0" algn="just" fontAlgn="base">
              <a:buNone/>
            </a:pPr>
            <a:endParaRPr lang="en-IN" sz="900"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Advantages of White box Testing</a:t>
            </a:r>
          </a:p>
          <a:p>
            <a:pPr algn="just" fontAlgn="base"/>
            <a:r>
              <a:rPr lang="en-IN" dirty="0">
                <a:latin typeface="Times New Roman" panose="02020603050405020304" pitchFamily="18" charset="0"/>
                <a:cs typeface="Times New Roman" panose="02020603050405020304" pitchFamily="18" charset="0"/>
              </a:rPr>
              <a:t>Thorough Testing</a:t>
            </a:r>
          </a:p>
          <a:p>
            <a:pPr algn="just" fontAlgn="base"/>
            <a:r>
              <a:rPr lang="en-IN" dirty="0">
                <a:latin typeface="Times New Roman" panose="02020603050405020304" pitchFamily="18" charset="0"/>
                <a:cs typeface="Times New Roman" panose="02020603050405020304" pitchFamily="18" charset="0"/>
              </a:rPr>
              <a:t>Code Optimization</a:t>
            </a:r>
          </a:p>
          <a:p>
            <a:pPr algn="just" fontAlgn="base"/>
            <a:r>
              <a:rPr lang="en-IN" dirty="0">
                <a:latin typeface="Times New Roman" panose="02020603050405020304" pitchFamily="18" charset="0"/>
                <a:cs typeface="Times New Roman" panose="02020603050405020304" pitchFamily="18" charset="0"/>
              </a:rPr>
              <a:t>Early Detection of Defects</a:t>
            </a:r>
          </a:p>
          <a:p>
            <a:pPr algn="just" fontAlgn="base"/>
            <a:r>
              <a:rPr lang="en-IN" dirty="0">
                <a:latin typeface="Times New Roman" panose="02020603050405020304" pitchFamily="18" charset="0"/>
                <a:cs typeface="Times New Roman" panose="02020603050405020304" pitchFamily="18" charset="0"/>
              </a:rPr>
              <a:t>Integration with SDLC</a:t>
            </a:r>
          </a:p>
          <a:p>
            <a:pPr fontAlgn="base"/>
            <a:r>
              <a:rPr lang="en-IN" dirty="0">
                <a:latin typeface="Times New Roman" panose="02020603050405020304" pitchFamily="18" charset="0"/>
                <a:cs typeface="Times New Roman" panose="02020603050405020304" pitchFamily="18" charset="0"/>
              </a:rPr>
              <a:t>Detection of Complex Defects</a:t>
            </a:r>
          </a:p>
          <a:p>
            <a:endParaRPr lang="en-IN" dirty="0"/>
          </a:p>
        </p:txBody>
      </p:sp>
    </p:spTree>
    <p:extLst>
      <p:ext uri="{BB962C8B-B14F-4D97-AF65-F5344CB8AC3E}">
        <p14:creationId xmlns:p14="http://schemas.microsoft.com/office/powerpoint/2010/main" val="412337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DB9C6-D3B1-41C9-8DD4-708C835184CB}"/>
              </a:ext>
            </a:extLst>
          </p:cNvPr>
          <p:cNvSpPr>
            <a:spLocks noGrp="1"/>
          </p:cNvSpPr>
          <p:nvPr>
            <p:ph idx="1"/>
          </p:nvPr>
        </p:nvSpPr>
        <p:spPr>
          <a:xfrm>
            <a:off x="314793" y="209862"/>
            <a:ext cx="11602387" cy="6385810"/>
          </a:xfrm>
        </p:spPr>
        <p:txBody>
          <a:bodyPr/>
          <a:lstStyle/>
          <a:p>
            <a:pPr marL="0" indent="0" fontAlgn="base">
              <a:buNone/>
            </a:pPr>
            <a:r>
              <a:rPr lang="en-IN" sz="3200" b="1" dirty="0">
                <a:latin typeface="Times New Roman" panose="02020603050405020304" pitchFamily="18" charset="0"/>
                <a:cs typeface="Times New Roman" panose="02020603050405020304" pitchFamily="18" charset="0"/>
              </a:rPr>
              <a:t>Black Box Testing</a:t>
            </a:r>
            <a:endParaRPr lang="en-IN" sz="3200" dirty="0">
              <a:latin typeface="Times New Roman" panose="02020603050405020304" pitchFamily="18" charset="0"/>
              <a:cs typeface="Times New Roman" panose="02020603050405020304" pitchFamily="18" charset="0"/>
            </a:endParaRPr>
          </a:p>
          <a:p>
            <a:pPr marL="0" indent="0" fontAlgn="base">
              <a:buNone/>
            </a:pPr>
            <a:endParaRPr lang="en-IN" sz="800" dirty="0">
              <a:latin typeface="Times New Roman" panose="02020603050405020304" pitchFamily="18" charset="0"/>
              <a:cs typeface="Times New Roman" panose="02020603050405020304" pitchFamily="18" charset="0"/>
            </a:endParaRPr>
          </a:p>
          <a:p>
            <a:pPr marL="0" indent="0" algn="just" fontAlgn="base">
              <a:buNone/>
            </a:pPr>
            <a:r>
              <a:rPr lang="en-IN" dirty="0">
                <a:latin typeface="Times New Roman" panose="02020603050405020304" pitchFamily="18" charset="0"/>
                <a:cs typeface="Times New Roman" panose="02020603050405020304" pitchFamily="18" charset="0"/>
              </a:rPr>
              <a:t>Black-box testing is a type of software testing in which the tester is not concerned with the internal knowledge or implementation details of the software but rather focuses on validating the functionality based on the provided specifications or requirements. </a:t>
            </a:r>
          </a:p>
          <a:p>
            <a:pPr marL="0" indent="0" algn="just" fontAlgn="base">
              <a:buNone/>
            </a:pPr>
            <a:r>
              <a:rPr lang="en-IN" b="1" dirty="0">
                <a:latin typeface="Times New Roman" panose="02020603050405020304" pitchFamily="18" charset="0"/>
                <a:cs typeface="Times New Roman" panose="02020603050405020304" pitchFamily="18" charset="0"/>
              </a:rPr>
              <a:t>Advantages of Black Box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The tester does not need to have more functional knowledge or programming skills to implement the Black Box Testing.</a:t>
            </a:r>
          </a:p>
          <a:p>
            <a:pPr lvl="0" algn="just" fontAlgn="base"/>
            <a:r>
              <a:rPr lang="en-IN" dirty="0">
                <a:latin typeface="Times New Roman" panose="02020603050405020304" pitchFamily="18" charset="0"/>
                <a:cs typeface="Times New Roman" panose="02020603050405020304" pitchFamily="18" charset="0"/>
              </a:rPr>
              <a:t>It is efficient for implementing the tests in the larger system.</a:t>
            </a:r>
          </a:p>
          <a:p>
            <a:pPr lvl="0" algn="just" fontAlgn="base"/>
            <a:r>
              <a:rPr lang="en-IN" dirty="0">
                <a:latin typeface="Times New Roman" panose="02020603050405020304" pitchFamily="18" charset="0"/>
                <a:cs typeface="Times New Roman" panose="02020603050405020304" pitchFamily="18" charset="0"/>
              </a:rPr>
              <a:t>Tests are executed from the user’s or client’s point of view.</a:t>
            </a:r>
          </a:p>
          <a:p>
            <a:pPr lvl="0" algn="just" fontAlgn="base"/>
            <a:r>
              <a:rPr lang="en-IN" dirty="0">
                <a:latin typeface="Times New Roman" panose="02020603050405020304" pitchFamily="18" charset="0"/>
                <a:cs typeface="Times New Roman" panose="02020603050405020304" pitchFamily="18" charset="0"/>
              </a:rPr>
              <a:t>Test cases are easily reproducible.</a:t>
            </a:r>
          </a:p>
          <a:p>
            <a:pPr lvl="0" algn="just" fontAlgn="base"/>
            <a:r>
              <a:rPr lang="en-IN" dirty="0">
                <a:latin typeface="Times New Roman" panose="02020603050405020304" pitchFamily="18" charset="0"/>
                <a:cs typeface="Times New Roman" panose="02020603050405020304" pitchFamily="18" charset="0"/>
              </a:rPr>
              <a:t>It is used to find the ambiguity and contradictions in the functional specifications.</a:t>
            </a:r>
          </a:p>
          <a:p>
            <a:pPr marL="0" indent="0" fontAlgn="base">
              <a:buNone/>
            </a:pPr>
            <a:endParaRPr lang="en-IN" dirty="0"/>
          </a:p>
          <a:p>
            <a:pPr marL="0" indent="0">
              <a:buNone/>
            </a:pPr>
            <a:endParaRPr lang="en-IN" dirty="0"/>
          </a:p>
        </p:txBody>
      </p:sp>
    </p:spTree>
    <p:extLst>
      <p:ext uri="{BB962C8B-B14F-4D97-AF65-F5344CB8AC3E}">
        <p14:creationId xmlns:p14="http://schemas.microsoft.com/office/powerpoint/2010/main" val="27951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96D96-8956-4C2F-A8C8-E697110515EC}"/>
              </a:ext>
            </a:extLst>
          </p:cNvPr>
          <p:cNvSpPr>
            <a:spLocks noGrp="1"/>
          </p:cNvSpPr>
          <p:nvPr>
            <p:ph idx="1"/>
          </p:nvPr>
        </p:nvSpPr>
        <p:spPr>
          <a:xfrm>
            <a:off x="164892" y="194872"/>
            <a:ext cx="11872210" cy="6490741"/>
          </a:xfrm>
        </p:spPr>
        <p:txBody>
          <a:bodyPr>
            <a:normAutofit fontScale="85000" lnSpcReduction="20000"/>
          </a:bodyPr>
          <a:lstStyle/>
          <a:p>
            <a:pPr marL="0" indent="0" algn="just" fontAlgn="base">
              <a:buNone/>
            </a:pPr>
            <a:r>
              <a:rPr lang="en-IN" sz="3800" b="1" dirty="0" err="1">
                <a:latin typeface="Times New Roman" panose="02020603050405020304" pitchFamily="18" charset="0"/>
                <a:cs typeface="Times New Roman" panose="02020603050405020304" pitchFamily="18" charset="0"/>
              </a:rPr>
              <a:t>Gray</a:t>
            </a:r>
            <a:r>
              <a:rPr lang="en-IN" sz="3800" b="1" dirty="0">
                <a:latin typeface="Times New Roman" panose="02020603050405020304" pitchFamily="18" charset="0"/>
                <a:cs typeface="Times New Roman" panose="02020603050405020304" pitchFamily="18" charset="0"/>
              </a:rPr>
              <a:t> Box Testing</a:t>
            </a:r>
            <a:endParaRPr lang="en-IN" sz="3800" dirty="0">
              <a:latin typeface="Times New Roman" panose="02020603050405020304" pitchFamily="18" charset="0"/>
              <a:cs typeface="Times New Roman" panose="02020603050405020304" pitchFamily="18" charset="0"/>
            </a:endParaRPr>
          </a:p>
          <a:p>
            <a:pPr marL="0" indent="0" algn="just" fontAlgn="base">
              <a:buNone/>
            </a:pP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err="1">
                <a:latin typeface="Times New Roman" panose="02020603050405020304" pitchFamily="18" charset="0"/>
                <a:cs typeface="Times New Roman" panose="02020603050405020304" pitchFamily="18" charset="0"/>
              </a:rPr>
              <a:t>Gray</a:t>
            </a:r>
            <a:r>
              <a:rPr lang="en-IN" b="1" dirty="0">
                <a:latin typeface="Times New Roman" panose="02020603050405020304" pitchFamily="18" charset="0"/>
                <a:cs typeface="Times New Roman" panose="02020603050405020304" pitchFamily="18" charset="0"/>
              </a:rPr>
              <a:t> Box Testing </a:t>
            </a:r>
            <a:r>
              <a:rPr lang="en-IN" dirty="0">
                <a:latin typeface="Times New Roman" panose="02020603050405020304" pitchFamily="18" charset="0"/>
                <a:cs typeface="Times New Roman" panose="02020603050405020304" pitchFamily="18" charset="0"/>
              </a:rPr>
              <a:t>is a software testing technique that is a combination of the </a:t>
            </a:r>
            <a:r>
              <a:rPr lang="en-IN" u="sng" dirty="0">
                <a:latin typeface="Times New Roman" panose="02020603050405020304" pitchFamily="18" charset="0"/>
                <a:cs typeface="Times New Roman" panose="02020603050405020304" pitchFamily="18" charset="0"/>
                <a:hlinkClick r:id="rId2"/>
              </a:rPr>
              <a:t>Black Box Testing </a:t>
            </a:r>
            <a:r>
              <a:rPr lang="en-IN" dirty="0">
                <a:latin typeface="Times New Roman" panose="02020603050405020304" pitchFamily="18" charset="0"/>
                <a:cs typeface="Times New Roman" panose="02020603050405020304" pitchFamily="18" charset="0"/>
              </a:rPr>
              <a:t>technique and the </a:t>
            </a:r>
            <a:r>
              <a:rPr lang="en-IN" u="sng" dirty="0">
                <a:latin typeface="Times New Roman" panose="02020603050405020304" pitchFamily="18" charset="0"/>
                <a:cs typeface="Times New Roman" panose="02020603050405020304" pitchFamily="18" charset="0"/>
                <a:hlinkClick r:id="rId3"/>
              </a:rPr>
              <a:t>White Box Testing </a:t>
            </a:r>
            <a:r>
              <a:rPr lang="en-IN" dirty="0">
                <a:latin typeface="Times New Roman" panose="02020603050405020304" pitchFamily="18" charset="0"/>
                <a:cs typeface="Times New Roman" panose="02020603050405020304" pitchFamily="18" charset="0"/>
              </a:rPr>
              <a:t>technique.</a:t>
            </a:r>
          </a:p>
          <a:p>
            <a:pPr lvl="0" algn="just" fontAlgn="base"/>
            <a:r>
              <a:rPr lang="en-IN" dirty="0">
                <a:latin typeface="Times New Roman" panose="02020603050405020304" pitchFamily="18" charset="0"/>
                <a:cs typeface="Times New Roman" panose="02020603050405020304" pitchFamily="18" charset="0"/>
              </a:rPr>
              <a:t>In the Black Box Testing technique, the tester is unaware of the internal structure of the item being tested and in White Box Testing the internal structure is known to the tester.</a:t>
            </a:r>
          </a:p>
          <a:p>
            <a:pPr lvl="0" algn="just" fontAlgn="base"/>
            <a:r>
              <a:rPr lang="en-IN" dirty="0">
                <a:latin typeface="Times New Roman" panose="02020603050405020304" pitchFamily="18" charset="0"/>
                <a:cs typeface="Times New Roman" panose="02020603050405020304" pitchFamily="18" charset="0"/>
              </a:rPr>
              <a:t>The internal structure is partially known in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Box Testing.</a:t>
            </a:r>
          </a:p>
          <a:p>
            <a:pPr lvl="0" algn="just" fontAlgn="base"/>
            <a:r>
              <a:rPr lang="en-IN" dirty="0">
                <a:latin typeface="Times New Roman" panose="02020603050405020304" pitchFamily="18" charset="0"/>
                <a:cs typeface="Times New Roman" panose="02020603050405020304" pitchFamily="18" charset="0"/>
              </a:rPr>
              <a:t>This includes access to internal data structures and algorithms to design the test cases.</a:t>
            </a:r>
          </a:p>
          <a:p>
            <a:pPr marL="0" indent="0" algn="just" fontAlgn="base">
              <a:buNone/>
            </a:pPr>
            <a:r>
              <a:rPr lang="en-IN" dirty="0">
                <a:latin typeface="Times New Roman" panose="02020603050405020304" pitchFamily="18" charset="0"/>
                <a:cs typeface="Times New Roman" panose="02020603050405020304" pitchFamily="18" charset="0"/>
              </a:rPr>
              <a:t> </a:t>
            </a:r>
          </a:p>
          <a:p>
            <a:pPr marL="0" indent="0" algn="just" fontAlgn="base">
              <a:buNone/>
            </a:pPr>
            <a:r>
              <a:rPr lang="en-IN" b="1" dirty="0">
                <a:latin typeface="Times New Roman" panose="02020603050405020304" pitchFamily="18" charset="0"/>
                <a:cs typeface="Times New Roman" panose="02020603050405020304" pitchFamily="18" charset="0"/>
              </a:rPr>
              <a:t>Advantages of </a:t>
            </a:r>
            <a:r>
              <a:rPr lang="en-IN" b="1" dirty="0" err="1">
                <a:latin typeface="Times New Roman" panose="02020603050405020304" pitchFamily="18" charset="0"/>
                <a:cs typeface="Times New Roman" panose="02020603050405020304" pitchFamily="18" charset="0"/>
              </a:rPr>
              <a:t>Gray</a:t>
            </a:r>
            <a:r>
              <a:rPr lang="en-IN" b="1" dirty="0">
                <a:latin typeface="Times New Roman" panose="02020603050405020304" pitchFamily="18" charset="0"/>
                <a:cs typeface="Times New Roman" panose="02020603050405020304" pitchFamily="18" charset="0"/>
              </a:rPr>
              <a:t> Box Testing</a:t>
            </a:r>
            <a:endParaRPr lang="en-IN" dirty="0">
              <a:latin typeface="Times New Roman" panose="02020603050405020304" pitchFamily="18" charset="0"/>
              <a:cs typeface="Times New Roman" panose="02020603050405020304" pitchFamily="18" charset="0"/>
            </a:endParaRPr>
          </a:p>
          <a:p>
            <a:pPr algn="just" fontAlgn="base"/>
            <a:endParaRPr lang="en-IN"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Clarity of goals: </a:t>
            </a:r>
            <a:r>
              <a:rPr lang="en-IN" dirty="0">
                <a:latin typeface="Times New Roman" panose="02020603050405020304" pitchFamily="18" charset="0"/>
                <a:cs typeface="Times New Roman" panose="02020603050405020304" pitchFamily="18" charset="0"/>
              </a:rPr>
              <a:t>Users and developers have clear goals while doing testing.</a:t>
            </a:r>
          </a:p>
          <a:p>
            <a:pPr lvl="0" algn="just" fontAlgn="base"/>
            <a:r>
              <a:rPr lang="en-IN" b="1" dirty="0">
                <a:latin typeface="Times New Roman" panose="02020603050405020304" pitchFamily="18" charset="0"/>
                <a:cs typeface="Times New Roman" panose="02020603050405020304" pitchFamily="18" charset="0"/>
              </a:rPr>
              <a:t>Done from a user perspective: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box testing is mostly done from the user perspective.</a:t>
            </a:r>
          </a:p>
          <a:p>
            <a:pPr lvl="0" algn="just" fontAlgn="base"/>
            <a:r>
              <a:rPr lang="en-IN" b="1" dirty="0">
                <a:latin typeface="Times New Roman" panose="02020603050405020304" pitchFamily="18" charset="0"/>
                <a:cs typeface="Times New Roman" panose="02020603050405020304" pitchFamily="18" charset="0"/>
              </a:rPr>
              <a:t>High programming skills not required: </a:t>
            </a:r>
            <a:r>
              <a:rPr lang="en-IN" dirty="0">
                <a:latin typeface="Times New Roman" panose="02020603050405020304" pitchFamily="18" charset="0"/>
                <a:cs typeface="Times New Roman" panose="02020603050405020304" pitchFamily="18" charset="0"/>
              </a:rPr>
              <a:t>Testers are not required to have high programming skills for this testing.</a:t>
            </a:r>
          </a:p>
          <a:p>
            <a:pPr lvl="0" algn="just" fontAlgn="base"/>
            <a:r>
              <a:rPr lang="en-IN" b="1" dirty="0">
                <a:latin typeface="Times New Roman" panose="02020603050405020304" pitchFamily="18" charset="0"/>
                <a:cs typeface="Times New Roman" panose="02020603050405020304" pitchFamily="18" charset="0"/>
              </a:rPr>
              <a:t>Non-intrusive: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box testing is non-intrusive.</a:t>
            </a:r>
          </a:p>
          <a:p>
            <a:pPr lvl="0" algn="just" fontAlgn="base"/>
            <a:r>
              <a:rPr lang="en-IN" b="1" dirty="0">
                <a:latin typeface="Times New Roman" panose="02020603050405020304" pitchFamily="18" charset="0"/>
                <a:cs typeface="Times New Roman" panose="02020603050405020304" pitchFamily="18" charset="0"/>
              </a:rPr>
              <a:t>Improved product quality: </a:t>
            </a:r>
            <a:r>
              <a:rPr lang="en-IN" dirty="0">
                <a:latin typeface="Times New Roman" panose="02020603050405020304" pitchFamily="18" charset="0"/>
                <a:cs typeface="Times New Roman" panose="02020603050405020304" pitchFamily="18" charset="0"/>
              </a:rPr>
              <a:t>Overall quality of the product is improved.</a:t>
            </a:r>
          </a:p>
          <a:p>
            <a:pPr marL="0" indent="0">
              <a:buNone/>
            </a:pPr>
            <a:endParaRPr lang="en-IN" dirty="0"/>
          </a:p>
        </p:txBody>
      </p:sp>
    </p:spTree>
    <p:extLst>
      <p:ext uri="{BB962C8B-B14F-4D97-AF65-F5344CB8AC3E}">
        <p14:creationId xmlns:p14="http://schemas.microsoft.com/office/powerpoint/2010/main" val="111327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6AC8B-557A-44BA-84AB-22EEFE3B1227}"/>
              </a:ext>
            </a:extLst>
          </p:cNvPr>
          <p:cNvSpPr>
            <a:spLocks noGrp="1"/>
          </p:cNvSpPr>
          <p:nvPr>
            <p:ph idx="1"/>
          </p:nvPr>
        </p:nvSpPr>
        <p:spPr>
          <a:xfrm>
            <a:off x="185529" y="119270"/>
            <a:ext cx="11807687" cy="6626087"/>
          </a:xfrm>
        </p:spPr>
        <p:txBody>
          <a:bodyPr>
            <a:normAutofit fontScale="85000" lnSpcReduction="20000"/>
          </a:bodyPr>
          <a:lstStyle/>
          <a:p>
            <a:pPr marL="0" indent="0" fontAlgn="base">
              <a:buNone/>
            </a:pPr>
            <a:r>
              <a:rPr lang="en-IN" sz="3300" b="1" dirty="0">
                <a:latin typeface="Times New Roman" panose="02020603050405020304" pitchFamily="18" charset="0"/>
                <a:cs typeface="Times New Roman" panose="02020603050405020304" pitchFamily="18" charset="0"/>
              </a:rPr>
              <a:t>Types of Black Box Testing</a:t>
            </a:r>
            <a:endParaRPr lang="en-IN" sz="3300"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2"/>
              </a:rPr>
              <a:t>Functional Testing</a:t>
            </a:r>
            <a:endParaRPr lang="en-IN"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3"/>
              </a:rPr>
              <a:t>Non-Functional Testing</a:t>
            </a:r>
            <a:endParaRPr lang="en-IN" b="1" u="sng" dirty="0">
              <a:latin typeface="Times New Roman" panose="02020603050405020304" pitchFamily="18" charset="0"/>
              <a:cs typeface="Times New Roman" panose="02020603050405020304" pitchFamily="18" charset="0"/>
            </a:endParaRPr>
          </a:p>
          <a:p>
            <a:pPr marL="0" indent="0" fontAlgn="base">
              <a:buNone/>
            </a:pPr>
            <a:endParaRPr lang="en-IN" sz="900" b="1"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Functional Testing</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Functional Testing is a type of Software Testing in which the system is tested against the functional requirements and specifications. Functional testing ensures that the requirements or specifications are properly satisfied by the application.</a:t>
            </a:r>
          </a:p>
          <a:p>
            <a:pPr marL="0" indent="0" algn="just" fontAlgn="base">
              <a:buNone/>
            </a:pPr>
            <a:r>
              <a:rPr lang="en-IN" b="1" dirty="0">
                <a:latin typeface="Times New Roman" panose="02020603050405020304" pitchFamily="18" charset="0"/>
                <a:cs typeface="Times New Roman" panose="02020603050405020304" pitchFamily="18" charset="0"/>
              </a:rPr>
              <a:t>Benefits of Functional Testing</a:t>
            </a:r>
            <a:endParaRPr lang="en-IN"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Bug-free product: </a:t>
            </a:r>
            <a:r>
              <a:rPr lang="en-IN" dirty="0">
                <a:latin typeface="Times New Roman" panose="02020603050405020304" pitchFamily="18" charset="0"/>
                <a:cs typeface="Times New Roman" panose="02020603050405020304" pitchFamily="18" charset="0"/>
              </a:rPr>
              <a:t>Functional testing ensures the delivery of a bug-free and high-quality product.</a:t>
            </a:r>
          </a:p>
          <a:p>
            <a:pPr lvl="0" algn="just" fontAlgn="base"/>
            <a:r>
              <a:rPr lang="en-IN" b="1" dirty="0">
                <a:latin typeface="Times New Roman" panose="02020603050405020304" pitchFamily="18" charset="0"/>
                <a:cs typeface="Times New Roman" panose="02020603050405020304" pitchFamily="18" charset="0"/>
              </a:rPr>
              <a:t>Customer satisfaction: </a:t>
            </a:r>
            <a:r>
              <a:rPr lang="en-IN" dirty="0">
                <a:latin typeface="Times New Roman" panose="02020603050405020304" pitchFamily="18" charset="0"/>
                <a:cs typeface="Times New Roman" panose="02020603050405020304" pitchFamily="18" charset="0"/>
              </a:rPr>
              <a:t>It ensures that all requirements are met and ensures that the customer is satisfied.</a:t>
            </a:r>
          </a:p>
          <a:p>
            <a:pPr lvl="0" algn="just" fontAlgn="base"/>
            <a:r>
              <a:rPr lang="en-IN" b="1" dirty="0">
                <a:latin typeface="Times New Roman" panose="02020603050405020304" pitchFamily="18" charset="0"/>
                <a:cs typeface="Times New Roman" panose="02020603050405020304" pitchFamily="18" charset="0"/>
              </a:rPr>
              <a:t>Testing focused on specifications: </a:t>
            </a:r>
            <a:r>
              <a:rPr lang="en-IN" dirty="0">
                <a:latin typeface="Times New Roman" panose="02020603050405020304" pitchFamily="18" charset="0"/>
                <a:cs typeface="Times New Roman" panose="02020603050405020304" pitchFamily="18" charset="0"/>
              </a:rPr>
              <a:t>Functional testing is focused on specifications as per customer usage.</a:t>
            </a:r>
          </a:p>
          <a:p>
            <a:pPr lvl="0" algn="just" fontAlgn="base"/>
            <a:r>
              <a:rPr lang="en-IN" b="1" dirty="0">
                <a:latin typeface="Times New Roman" panose="02020603050405020304" pitchFamily="18" charset="0"/>
                <a:cs typeface="Times New Roman" panose="02020603050405020304" pitchFamily="18" charset="0"/>
              </a:rPr>
              <a:t>Proper working of application: </a:t>
            </a:r>
            <a:r>
              <a:rPr lang="en-IN" dirty="0">
                <a:latin typeface="Times New Roman" panose="02020603050405020304" pitchFamily="18" charset="0"/>
                <a:cs typeface="Times New Roman" panose="02020603050405020304" pitchFamily="18" charset="0"/>
              </a:rPr>
              <a:t>This ensures that the application works as expected and ensures proper working of all the functionality of the application.</a:t>
            </a:r>
          </a:p>
          <a:p>
            <a:pPr lvl="0" algn="just" fontAlgn="base"/>
            <a:r>
              <a:rPr lang="en-IN" b="1" dirty="0">
                <a:latin typeface="Times New Roman" panose="02020603050405020304" pitchFamily="18" charset="0"/>
                <a:cs typeface="Times New Roman" panose="02020603050405020304" pitchFamily="18" charset="0"/>
              </a:rPr>
              <a:t>Improves quality of the product: </a:t>
            </a:r>
            <a:r>
              <a:rPr lang="en-IN" dirty="0">
                <a:latin typeface="Times New Roman" panose="02020603050405020304" pitchFamily="18" charset="0"/>
                <a:cs typeface="Times New Roman" panose="02020603050405020304" pitchFamily="18" charset="0"/>
              </a:rPr>
              <a:t>Functional testing ensures the security and safety of the product and improves the quality of the product.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43888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97338-709D-45E1-BE67-AF2EC77241FD}"/>
              </a:ext>
            </a:extLst>
          </p:cNvPr>
          <p:cNvSpPr>
            <a:spLocks noGrp="1"/>
          </p:cNvSpPr>
          <p:nvPr>
            <p:ph idx="1"/>
          </p:nvPr>
        </p:nvSpPr>
        <p:spPr>
          <a:xfrm>
            <a:off x="145774" y="119270"/>
            <a:ext cx="11900452" cy="6599582"/>
          </a:xfrm>
        </p:spPr>
        <p:txBody>
          <a:bodyPr>
            <a:normAutofit lnSpcReduction="10000"/>
          </a:bodyPr>
          <a:lstStyle/>
          <a:p>
            <a:pPr marL="0" indent="0" algn="just" fontAlgn="base">
              <a:buNone/>
            </a:pPr>
            <a:r>
              <a:rPr lang="en-IN" sz="3200" b="1" dirty="0">
                <a:latin typeface="Times New Roman" panose="02020603050405020304" pitchFamily="18" charset="0"/>
                <a:cs typeface="Times New Roman" panose="02020603050405020304" pitchFamily="18" charset="0"/>
              </a:rPr>
              <a:t>Non-Functional Testing</a:t>
            </a:r>
            <a:endParaRPr lang="en-IN" sz="3200"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Non-functional Testing </a:t>
            </a:r>
            <a:r>
              <a:rPr lang="en-IN" dirty="0">
                <a:latin typeface="Times New Roman" panose="02020603050405020304" pitchFamily="18" charset="0"/>
                <a:cs typeface="Times New Roman" panose="02020603050405020304" pitchFamily="18" charset="0"/>
              </a:rPr>
              <a:t>is a type of Software Testing that is performed to verify the non-functional requirements of the application. It verifies whether the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of the system is as per the requirement or not.</a:t>
            </a:r>
          </a:p>
          <a:p>
            <a:pPr marL="0" indent="0" algn="just" fontAlgn="base">
              <a:buNone/>
            </a:pPr>
            <a:r>
              <a:rPr lang="en-IN" b="1" dirty="0">
                <a:latin typeface="Times New Roman" panose="02020603050405020304" pitchFamily="18" charset="0"/>
                <a:cs typeface="Times New Roman" panose="02020603050405020304" pitchFamily="18" charset="0"/>
              </a:rPr>
              <a:t>Benefits of Non-functional Testing</a:t>
            </a:r>
            <a:endParaRPr lang="en-IN"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Improved performance: </a:t>
            </a:r>
            <a:r>
              <a:rPr lang="en-IN" dirty="0">
                <a:latin typeface="Times New Roman" panose="02020603050405020304" pitchFamily="18" charset="0"/>
                <a:cs typeface="Times New Roman" panose="02020603050405020304" pitchFamily="18" charset="0"/>
              </a:rPr>
              <a:t>Non-functional testing checks the performance of the system and determines the performance bottlenecks that can affect the performance.</a:t>
            </a:r>
          </a:p>
          <a:p>
            <a:pPr lvl="0" algn="just" fontAlgn="base"/>
            <a:r>
              <a:rPr lang="en-IN" b="1" dirty="0">
                <a:latin typeface="Times New Roman" panose="02020603050405020304" pitchFamily="18" charset="0"/>
                <a:cs typeface="Times New Roman" panose="02020603050405020304" pitchFamily="18" charset="0"/>
              </a:rPr>
              <a:t>Less time-consuming: </a:t>
            </a:r>
            <a:r>
              <a:rPr lang="en-IN" dirty="0">
                <a:latin typeface="Times New Roman" panose="02020603050405020304" pitchFamily="18" charset="0"/>
                <a:cs typeface="Times New Roman" panose="02020603050405020304" pitchFamily="18" charset="0"/>
              </a:rPr>
              <a:t>Non-functional testing is overall less time-consuming than the other testing process.</a:t>
            </a:r>
          </a:p>
          <a:p>
            <a:pPr lvl="0" algn="just" fontAlgn="base"/>
            <a:r>
              <a:rPr lang="en-IN" b="1" dirty="0">
                <a:latin typeface="Times New Roman" panose="02020603050405020304" pitchFamily="18" charset="0"/>
                <a:cs typeface="Times New Roman" panose="02020603050405020304" pitchFamily="18" charset="0"/>
              </a:rPr>
              <a:t>Improves user experience: </a:t>
            </a:r>
            <a:r>
              <a:rPr lang="en-IN" dirty="0">
                <a:latin typeface="Times New Roman" panose="02020603050405020304" pitchFamily="18" charset="0"/>
                <a:cs typeface="Times New Roman" panose="02020603050405020304" pitchFamily="18" charset="0"/>
              </a:rPr>
              <a:t>Non-functional testing like Usability testing checks how easily usable and user-friendly the software is for the users. Thus, focus on improving the overall user experience for the application.</a:t>
            </a:r>
          </a:p>
          <a:p>
            <a:pPr lvl="0" algn="just" fontAlgn="base"/>
            <a:r>
              <a:rPr lang="en-IN" b="1" dirty="0">
                <a:latin typeface="Times New Roman" panose="02020603050405020304" pitchFamily="18" charset="0"/>
                <a:cs typeface="Times New Roman" panose="02020603050405020304" pitchFamily="18" charset="0"/>
              </a:rPr>
              <a:t>More secure product: </a:t>
            </a:r>
            <a:r>
              <a:rPr lang="en-IN" dirty="0">
                <a:latin typeface="Times New Roman" panose="02020603050405020304" pitchFamily="18" charset="0"/>
                <a:cs typeface="Times New Roman" panose="02020603050405020304" pitchFamily="18" charset="0"/>
              </a:rPr>
              <a:t>As non-functional testing specifically includes security testing that checks the security bottlenecks of the application and how secure is the application against attacks from internal and external sources.</a:t>
            </a:r>
          </a:p>
          <a:p>
            <a:pPr marL="0" indent="0">
              <a:buNone/>
            </a:pPr>
            <a:endParaRPr lang="en-IN" dirty="0"/>
          </a:p>
        </p:txBody>
      </p:sp>
    </p:spTree>
    <p:extLst>
      <p:ext uri="{BB962C8B-B14F-4D97-AF65-F5344CB8AC3E}">
        <p14:creationId xmlns:p14="http://schemas.microsoft.com/office/powerpoint/2010/main" val="3700893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E9B51-C26F-444E-9549-706DE8328FAE}"/>
              </a:ext>
            </a:extLst>
          </p:cNvPr>
          <p:cNvSpPr>
            <a:spLocks noGrp="1"/>
          </p:cNvSpPr>
          <p:nvPr>
            <p:ph idx="1"/>
          </p:nvPr>
        </p:nvSpPr>
        <p:spPr>
          <a:xfrm>
            <a:off x="106017" y="106016"/>
            <a:ext cx="11993218" cy="6626087"/>
          </a:xfrm>
        </p:spPr>
        <p:txBody>
          <a:bodyPr/>
          <a:lstStyle/>
          <a:p>
            <a:pPr marL="0" indent="0" fontAlgn="base">
              <a:buNone/>
            </a:pPr>
            <a:r>
              <a:rPr lang="en-IN" b="1" dirty="0">
                <a:latin typeface="Times New Roman" panose="02020603050405020304" pitchFamily="18" charset="0"/>
                <a:cs typeface="Times New Roman" panose="02020603050405020304" pitchFamily="18" charset="0"/>
              </a:rPr>
              <a:t>Types of Functional Testing</a:t>
            </a:r>
            <a:endParaRPr lang="en-IN" dirty="0">
              <a:latin typeface="Times New Roman" panose="02020603050405020304" pitchFamily="18" charset="0"/>
              <a:cs typeface="Times New Roman" panose="02020603050405020304" pitchFamily="18" charset="0"/>
            </a:endParaRPr>
          </a:p>
          <a:p>
            <a:pPr marL="0" indent="0" fontAlgn="base">
              <a:buNone/>
            </a:pP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Unit Testing</a:t>
            </a:r>
            <a:endParaRPr lang="en-IN" u="sng"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Integration Testing</a:t>
            </a:r>
            <a:endParaRPr lang="en-IN" u="sng" dirty="0">
              <a:latin typeface="Times New Roman" panose="02020603050405020304" pitchFamily="18" charset="0"/>
              <a:cs typeface="Times New Roman" panose="02020603050405020304" pitchFamily="18" charset="0"/>
            </a:endParaRPr>
          </a:p>
          <a:p>
            <a:pPr lvl="0" fontAlgn="base"/>
            <a:r>
              <a:rPr lang="en-IN" b="1"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System Testing</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45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0369-C998-4C34-A15D-E5DA4A278CD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1707B3-CD18-4C6B-8F03-26684C37568C}"/>
              </a:ext>
            </a:extLst>
          </p:cNvPr>
          <p:cNvSpPr>
            <a:spLocks noGrp="1"/>
          </p:cNvSpPr>
          <p:nvPr>
            <p:ph idx="1"/>
          </p:nvPr>
        </p:nvSpPr>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Strategic Approach to Software Testing </a:t>
            </a:r>
          </a:p>
          <a:p>
            <a:pPr marL="0" indent="0">
              <a:buNone/>
            </a:pPr>
            <a:r>
              <a:rPr lang="en-IN" sz="3600" dirty="0">
                <a:latin typeface="Times New Roman" panose="02020603050405020304" pitchFamily="18" charset="0"/>
                <a:cs typeface="Times New Roman" panose="02020603050405020304" pitchFamily="18" charset="0"/>
              </a:rPr>
              <a:t>Strategic Issues</a:t>
            </a:r>
          </a:p>
          <a:p>
            <a:pPr marL="0" indent="0">
              <a:buNone/>
            </a:pPr>
            <a:r>
              <a:rPr lang="en-IN" sz="3600" dirty="0">
                <a:latin typeface="Times New Roman" panose="02020603050405020304" pitchFamily="18" charset="0"/>
                <a:cs typeface="Times New Roman" panose="02020603050405020304" pitchFamily="18" charset="0"/>
              </a:rPr>
              <a:t>Test Strategies for Conventional Software </a:t>
            </a:r>
          </a:p>
          <a:p>
            <a:pPr marL="0" indent="0">
              <a:buNone/>
            </a:pPr>
            <a:r>
              <a:rPr lang="en-IN" sz="3600" dirty="0">
                <a:latin typeface="Times New Roman" panose="02020603050405020304" pitchFamily="18" charset="0"/>
                <a:cs typeface="Times New Roman" panose="02020603050405020304" pitchFamily="18" charset="0"/>
              </a:rPr>
              <a:t>Fundamentals</a:t>
            </a:r>
          </a:p>
          <a:p>
            <a:pPr marL="0" indent="0">
              <a:buNone/>
            </a:pPr>
            <a:r>
              <a:rPr lang="en-IN" sz="3600" dirty="0">
                <a:latin typeface="Times New Roman" panose="02020603050405020304" pitchFamily="18" charset="0"/>
                <a:cs typeface="Times New Roman" panose="02020603050405020304" pitchFamily="18" charset="0"/>
              </a:rPr>
              <a:t>Black box Testing </a:t>
            </a:r>
          </a:p>
          <a:p>
            <a:pPr marL="0" indent="0">
              <a:buNone/>
            </a:pPr>
            <a:r>
              <a:rPr lang="en-IN" sz="3600" dirty="0">
                <a:latin typeface="Times New Roman" panose="02020603050405020304" pitchFamily="18" charset="0"/>
                <a:cs typeface="Times New Roman" panose="02020603050405020304" pitchFamily="18" charset="0"/>
              </a:rPr>
              <a:t>White box testing</a:t>
            </a:r>
          </a:p>
        </p:txBody>
      </p:sp>
    </p:spTree>
    <p:extLst>
      <p:ext uri="{BB962C8B-B14F-4D97-AF65-F5344CB8AC3E}">
        <p14:creationId xmlns:p14="http://schemas.microsoft.com/office/powerpoint/2010/main" val="426783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B7EE3-E670-4FF2-8219-125E489BFE97}"/>
              </a:ext>
            </a:extLst>
          </p:cNvPr>
          <p:cNvSpPr>
            <a:spLocks noGrp="1"/>
          </p:cNvSpPr>
          <p:nvPr>
            <p:ph idx="1"/>
          </p:nvPr>
        </p:nvSpPr>
        <p:spPr>
          <a:xfrm>
            <a:off x="159025" y="0"/>
            <a:ext cx="11820939" cy="6858000"/>
          </a:xfrm>
        </p:spPr>
        <p:txBody>
          <a:bodyPr>
            <a:normAutofit fontScale="70000" lnSpcReduction="20000"/>
          </a:bodyPr>
          <a:lstStyle/>
          <a:p>
            <a:pPr marL="0" indent="0" fontAlgn="base">
              <a:buNone/>
            </a:pPr>
            <a:r>
              <a:rPr lang="en-IN" sz="3800" b="1" dirty="0">
                <a:latin typeface="Times New Roman" panose="02020603050405020304" pitchFamily="18" charset="0"/>
                <a:cs typeface="Times New Roman" panose="02020603050405020304" pitchFamily="18" charset="0"/>
              </a:rPr>
              <a:t>Unit Testing </a:t>
            </a:r>
            <a:endParaRPr lang="en-IN" sz="3800" dirty="0">
              <a:latin typeface="Times New Roman" panose="02020603050405020304" pitchFamily="18" charset="0"/>
              <a:cs typeface="Times New Roman" panose="02020603050405020304" pitchFamily="18" charset="0"/>
            </a:endParaRPr>
          </a:p>
          <a:p>
            <a:pPr marL="0" indent="0" algn="just" fontAlgn="base">
              <a:buNone/>
            </a:pPr>
            <a:r>
              <a:rPr lang="en-IN" sz="3200" u="sng" dirty="0">
                <a:latin typeface="Times New Roman" panose="02020603050405020304" pitchFamily="18" charset="0"/>
                <a:cs typeface="Times New Roman" panose="02020603050405020304" pitchFamily="18" charset="0"/>
                <a:hlinkClick r:id="rId2"/>
              </a:rPr>
              <a:t>Unit testing </a:t>
            </a:r>
            <a:r>
              <a:rPr lang="en-IN" sz="3200" dirty="0">
                <a:latin typeface="Times New Roman" panose="02020603050405020304" pitchFamily="18" charset="0"/>
                <a:cs typeface="Times New Roman" panose="02020603050405020304" pitchFamily="18" charset="0"/>
              </a:rPr>
              <a:t>is a method of testing individual units or components of a software application. It is typically done by developers and is used to ensure that the individual units of the software are working as intended. Unit tests are usually automated and are designed to test specific parts of the code, such as a particular function or method. Unit testing is done at the lowest level of the </a:t>
            </a:r>
            <a:r>
              <a:rPr lang="en-IN" sz="3200" u="sng" dirty="0">
                <a:latin typeface="Times New Roman" panose="02020603050405020304" pitchFamily="18" charset="0"/>
                <a:cs typeface="Times New Roman" panose="02020603050405020304" pitchFamily="18" charset="0"/>
                <a:hlinkClick r:id="rId3"/>
              </a:rPr>
              <a:t>software development process</a:t>
            </a:r>
            <a:r>
              <a:rPr lang="en-IN" sz="3200" dirty="0">
                <a:latin typeface="Times New Roman" panose="02020603050405020304" pitchFamily="18" charset="0"/>
                <a:cs typeface="Times New Roman" panose="02020603050405020304" pitchFamily="18" charset="0"/>
              </a:rPr>
              <a:t>, where individual units of code are tested in isolation.</a:t>
            </a:r>
          </a:p>
          <a:p>
            <a:pPr marL="0" indent="0" algn="just" fontAlgn="base">
              <a:buNone/>
            </a:pPr>
            <a:r>
              <a:rPr lang="en-IN" sz="3200" dirty="0">
                <a:latin typeface="Times New Roman" panose="02020603050405020304" pitchFamily="18" charset="0"/>
                <a:cs typeface="Times New Roman" panose="02020603050405020304" pitchFamily="18" charset="0"/>
              </a:rPr>
              <a:t>Note: Unit Testing basically Included in both White Box Testing and Black Box Testing. </a:t>
            </a:r>
          </a:p>
          <a:p>
            <a:pPr marL="0" indent="0" algn="just" fontAlgn="base">
              <a:buNone/>
            </a:pPr>
            <a:r>
              <a:rPr lang="en-IN" sz="3200" b="1" dirty="0">
                <a:latin typeface="Times New Roman" panose="02020603050405020304" pitchFamily="18" charset="0"/>
                <a:cs typeface="Times New Roman" panose="02020603050405020304" pitchFamily="18" charset="0"/>
              </a:rPr>
              <a:t>Advantages of Unit Testing:</a:t>
            </a:r>
            <a:endParaRPr lang="en-IN" sz="3200" dirty="0">
              <a:latin typeface="Times New Roman" panose="02020603050405020304" pitchFamily="18" charset="0"/>
              <a:cs typeface="Times New Roman" panose="02020603050405020304" pitchFamily="18" charset="0"/>
            </a:endParaRPr>
          </a:p>
          <a:p>
            <a:pPr lvl="0" algn="just" fontAlgn="base"/>
            <a:r>
              <a:rPr lang="en-IN" sz="3200" dirty="0">
                <a:latin typeface="Times New Roman" panose="02020603050405020304" pitchFamily="18" charset="0"/>
                <a:cs typeface="Times New Roman" panose="02020603050405020304" pitchFamily="18" charset="0"/>
              </a:rPr>
              <a:t>It helps to identify bugs early in the development process before they become more difficult and expensive to fix.</a:t>
            </a:r>
          </a:p>
          <a:p>
            <a:pPr lvl="0" algn="just" fontAlgn="base"/>
            <a:r>
              <a:rPr lang="en-IN" sz="3200" dirty="0">
                <a:latin typeface="Times New Roman" panose="02020603050405020304" pitchFamily="18" charset="0"/>
                <a:cs typeface="Times New Roman" panose="02020603050405020304" pitchFamily="18" charset="0"/>
              </a:rPr>
              <a:t>It helps to ensure that changes to the code do not introduce new bugs.</a:t>
            </a:r>
          </a:p>
          <a:p>
            <a:pPr lvl="0" algn="just" fontAlgn="base"/>
            <a:r>
              <a:rPr lang="en-IN" sz="3200" dirty="0">
                <a:latin typeface="Times New Roman" panose="02020603050405020304" pitchFamily="18" charset="0"/>
                <a:cs typeface="Times New Roman" panose="02020603050405020304" pitchFamily="18" charset="0"/>
              </a:rPr>
              <a:t>It makes the code more modular and easier to understand and maintain.</a:t>
            </a:r>
          </a:p>
          <a:p>
            <a:pPr lvl="0" algn="just" fontAlgn="base"/>
            <a:r>
              <a:rPr lang="en-IN" sz="3200" dirty="0">
                <a:latin typeface="Times New Roman" panose="02020603050405020304" pitchFamily="18" charset="0"/>
                <a:cs typeface="Times New Roman" panose="02020603050405020304" pitchFamily="18" charset="0"/>
              </a:rPr>
              <a:t>It helps to improve the overall quality and reliability of the software.</a:t>
            </a:r>
          </a:p>
          <a:p>
            <a:pPr lvl="0" algn="just" fontAlgn="base"/>
            <a:r>
              <a:rPr lang="en-IN" sz="3200" dirty="0">
                <a:latin typeface="Times New Roman" panose="02020603050405020304" pitchFamily="18" charset="0"/>
                <a:cs typeface="Times New Roman" panose="02020603050405020304" pitchFamily="18" charset="0"/>
              </a:rPr>
              <a:t>It focuses on the smallest unit of software design. In this, we test an individual unit or group of interrelated units. It is often done by the programmer by using sample input and observing its corresponding outputs. </a:t>
            </a:r>
          </a:p>
          <a:p>
            <a:pPr marL="0" indent="0" algn="just" fontAlgn="base">
              <a:buNone/>
            </a:pPr>
            <a:r>
              <a:rPr lang="en-IN" sz="3200" b="1" dirty="0">
                <a:latin typeface="Times New Roman" panose="02020603050405020304" pitchFamily="18" charset="0"/>
                <a:cs typeface="Times New Roman" panose="02020603050405020304" pitchFamily="18" charset="0"/>
              </a:rPr>
              <a:t>Example:</a:t>
            </a:r>
            <a:endParaRPr lang="en-IN" sz="3200" dirty="0">
              <a:latin typeface="Times New Roman" panose="02020603050405020304" pitchFamily="18" charset="0"/>
              <a:cs typeface="Times New Roman" panose="02020603050405020304" pitchFamily="18" charset="0"/>
            </a:endParaRPr>
          </a:p>
          <a:p>
            <a:pPr lvl="0" algn="just" fontAlgn="base"/>
            <a:r>
              <a:rPr lang="en-IN" sz="3200" dirty="0">
                <a:latin typeface="Times New Roman" panose="02020603050405020304" pitchFamily="18" charset="0"/>
                <a:cs typeface="Times New Roman" panose="02020603050405020304" pitchFamily="18" charset="0"/>
              </a:rPr>
              <a:t>In a program we are checking if the loop, method, or function is working fine. </a:t>
            </a:r>
          </a:p>
          <a:p>
            <a:pPr lvl="0" algn="just" fontAlgn="base"/>
            <a:r>
              <a:rPr lang="en-IN" sz="3200" dirty="0">
                <a:latin typeface="Times New Roman" panose="02020603050405020304" pitchFamily="18" charset="0"/>
                <a:cs typeface="Times New Roman" panose="02020603050405020304" pitchFamily="18" charset="0"/>
              </a:rPr>
              <a:t>Misunderstood or incorrect, arithmetic precedence. </a:t>
            </a:r>
          </a:p>
          <a:p>
            <a:pPr lvl="0" algn="just" fontAlgn="base"/>
            <a:r>
              <a:rPr lang="en-IN" sz="3200" dirty="0">
                <a:latin typeface="Times New Roman" panose="02020603050405020304" pitchFamily="18" charset="0"/>
                <a:cs typeface="Times New Roman" panose="02020603050405020304" pitchFamily="18" charset="0"/>
              </a:rPr>
              <a:t>Incorrect initialization. </a:t>
            </a:r>
          </a:p>
          <a:p>
            <a:pPr marL="0" indent="0">
              <a:buNone/>
            </a:pPr>
            <a:endParaRPr lang="en-IN" dirty="0"/>
          </a:p>
        </p:txBody>
      </p:sp>
    </p:spTree>
    <p:extLst>
      <p:ext uri="{BB962C8B-B14F-4D97-AF65-F5344CB8AC3E}">
        <p14:creationId xmlns:p14="http://schemas.microsoft.com/office/powerpoint/2010/main" val="56361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37572-2B48-4D04-9D64-FB2A8533B0D8}"/>
              </a:ext>
            </a:extLst>
          </p:cNvPr>
          <p:cNvSpPr>
            <a:spLocks noGrp="1"/>
          </p:cNvSpPr>
          <p:nvPr>
            <p:ph idx="1"/>
          </p:nvPr>
        </p:nvSpPr>
        <p:spPr>
          <a:xfrm>
            <a:off x="106017" y="106017"/>
            <a:ext cx="11913705" cy="6652592"/>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Integration Testing</a:t>
            </a:r>
          </a:p>
          <a:p>
            <a:pPr marL="0" indent="0" algn="just">
              <a:buNone/>
            </a:pPr>
            <a:r>
              <a:rPr lang="en-IN" u="sng" dirty="0">
                <a:latin typeface="Times New Roman" panose="02020603050405020304" pitchFamily="18" charset="0"/>
                <a:cs typeface="Times New Roman" panose="02020603050405020304" pitchFamily="18" charset="0"/>
                <a:hlinkClick r:id="rId2"/>
              </a:rPr>
              <a:t>Integration testing </a:t>
            </a:r>
            <a:r>
              <a:rPr lang="en-IN" dirty="0">
                <a:latin typeface="Times New Roman" panose="02020603050405020304" pitchFamily="18" charset="0"/>
                <a:cs typeface="Times New Roman" panose="02020603050405020304" pitchFamily="18" charset="0"/>
              </a:rPr>
              <a:t>is a method of testing how different units or components of a software application interact with each other. It is used to identify and resolve any issues that may arise when different units of the software are combined. Integration testing is typically done after unit testing.</a:t>
            </a:r>
          </a:p>
          <a:p>
            <a:pPr marL="0" indent="0" algn="just" fontAlgn="base">
              <a:buNone/>
            </a:pPr>
            <a:r>
              <a:rPr lang="en-IN" b="1" dirty="0">
                <a:latin typeface="Times New Roman" panose="02020603050405020304" pitchFamily="18" charset="0"/>
                <a:cs typeface="Times New Roman" panose="02020603050405020304" pitchFamily="18" charset="0"/>
              </a:rPr>
              <a:t>Different Ways of Performing Integration Testing:</a:t>
            </a:r>
            <a:endParaRPr lang="en-IN"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Top-down integration testing:</a:t>
            </a:r>
            <a:r>
              <a:rPr lang="en-IN" dirty="0">
                <a:latin typeface="Times New Roman" panose="02020603050405020304" pitchFamily="18" charset="0"/>
                <a:cs typeface="Times New Roman" panose="02020603050405020304" pitchFamily="18" charset="0"/>
              </a:rPr>
              <a:t> It starts with the highest-level modules and differentiates them from lower-level modules.</a:t>
            </a:r>
          </a:p>
          <a:p>
            <a:pPr lvl="0" algn="just" fontAlgn="base"/>
            <a:r>
              <a:rPr lang="en-IN" b="1" dirty="0">
                <a:latin typeface="Times New Roman" panose="02020603050405020304" pitchFamily="18" charset="0"/>
                <a:cs typeface="Times New Roman" panose="02020603050405020304" pitchFamily="18" charset="0"/>
              </a:rPr>
              <a:t>Bottom-up integration testing:</a:t>
            </a:r>
            <a:r>
              <a:rPr lang="en-IN" dirty="0">
                <a:latin typeface="Times New Roman" panose="02020603050405020304" pitchFamily="18" charset="0"/>
                <a:cs typeface="Times New Roman" panose="02020603050405020304" pitchFamily="18" charset="0"/>
              </a:rPr>
              <a:t> It starts with the lowest-level modules and integrates them with higher-level modules.</a:t>
            </a:r>
          </a:p>
          <a:p>
            <a:pPr lvl="0" algn="just" fontAlgn="base"/>
            <a:r>
              <a:rPr lang="en-IN" b="1" dirty="0">
                <a:latin typeface="Times New Roman" panose="02020603050405020304" pitchFamily="18" charset="0"/>
                <a:cs typeface="Times New Roman" panose="02020603050405020304" pitchFamily="18" charset="0"/>
              </a:rPr>
              <a:t>Big-Bang integration testing:</a:t>
            </a:r>
            <a:r>
              <a:rPr lang="en-IN" dirty="0">
                <a:latin typeface="Times New Roman" panose="02020603050405020304" pitchFamily="18" charset="0"/>
                <a:cs typeface="Times New Roman" panose="02020603050405020304" pitchFamily="18" charset="0"/>
              </a:rPr>
              <a:t> It combines all the modules and integrates them all at once.</a:t>
            </a:r>
          </a:p>
          <a:p>
            <a:pPr lvl="0" algn="just" fontAlgn="base"/>
            <a:r>
              <a:rPr lang="en-IN" b="1" dirty="0">
                <a:latin typeface="Times New Roman" panose="02020603050405020304" pitchFamily="18" charset="0"/>
                <a:cs typeface="Times New Roman" panose="02020603050405020304" pitchFamily="18" charset="0"/>
              </a:rPr>
              <a:t>Incremental integration testing:</a:t>
            </a:r>
            <a:r>
              <a:rPr lang="en-IN" dirty="0">
                <a:latin typeface="Times New Roman" panose="02020603050405020304" pitchFamily="18" charset="0"/>
                <a:cs typeface="Times New Roman" panose="02020603050405020304" pitchFamily="18" charset="0"/>
              </a:rPr>
              <a:t> It integrates the modules in small groups, testing each group as it is added.</a:t>
            </a:r>
          </a:p>
          <a:p>
            <a:pPr marL="0" indent="0">
              <a:buNone/>
            </a:pPr>
            <a:endParaRPr lang="en-IN" dirty="0"/>
          </a:p>
        </p:txBody>
      </p:sp>
    </p:spTree>
    <p:extLst>
      <p:ext uri="{BB962C8B-B14F-4D97-AF65-F5344CB8AC3E}">
        <p14:creationId xmlns:p14="http://schemas.microsoft.com/office/powerpoint/2010/main" val="4186788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B9AB5-4C4A-4159-B21B-C2C7A72352C0}"/>
              </a:ext>
            </a:extLst>
          </p:cNvPr>
          <p:cNvSpPr>
            <a:spLocks noGrp="1"/>
          </p:cNvSpPr>
          <p:nvPr>
            <p:ph idx="1"/>
          </p:nvPr>
        </p:nvSpPr>
        <p:spPr>
          <a:xfrm>
            <a:off x="132522" y="106016"/>
            <a:ext cx="11926956" cy="6612835"/>
          </a:xfrm>
        </p:spPr>
        <p:txBody>
          <a:bodyPr>
            <a:normAutofit fontScale="92500" lnSpcReduction="10000"/>
          </a:bodyPr>
          <a:lstStyle/>
          <a:p>
            <a:pPr marL="0" indent="0" algn="just" fontAlgn="base">
              <a:buNone/>
            </a:pPr>
            <a:r>
              <a:rPr lang="en-IN" b="1" dirty="0">
                <a:latin typeface="Times New Roman" panose="02020603050405020304" pitchFamily="18" charset="0"/>
                <a:cs typeface="Times New Roman" panose="02020603050405020304" pitchFamily="18" charset="0"/>
              </a:rPr>
              <a:t>Advantages of Integrating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It helps to identify and resolve issues that may arise when different units of the software are combined.</a:t>
            </a:r>
          </a:p>
          <a:p>
            <a:pPr lvl="0" algn="just" fontAlgn="base"/>
            <a:r>
              <a:rPr lang="en-IN" dirty="0">
                <a:latin typeface="Times New Roman" panose="02020603050405020304" pitchFamily="18" charset="0"/>
                <a:cs typeface="Times New Roman" panose="02020603050405020304" pitchFamily="18" charset="0"/>
              </a:rPr>
              <a:t>It helps to ensure that the different units of the software work together as intended.</a:t>
            </a:r>
          </a:p>
          <a:p>
            <a:pPr lvl="0" algn="just" fontAlgn="base"/>
            <a:r>
              <a:rPr lang="en-IN" dirty="0">
                <a:latin typeface="Times New Roman" panose="02020603050405020304" pitchFamily="18" charset="0"/>
                <a:cs typeface="Times New Roman" panose="02020603050405020304" pitchFamily="18" charset="0"/>
              </a:rPr>
              <a:t>It helps to improve the overall reliability and stability of the software.</a:t>
            </a:r>
          </a:p>
          <a:p>
            <a:pPr lvl="0" algn="just" fontAlgn="base"/>
            <a:r>
              <a:rPr lang="en-IN" dirty="0">
                <a:latin typeface="Times New Roman" panose="02020603050405020304" pitchFamily="18" charset="0"/>
                <a:cs typeface="Times New Roman" panose="02020603050405020304" pitchFamily="18" charset="0"/>
              </a:rPr>
              <a:t>It’s important to keep in mind that Integration testing is essential for complex systems where different components are integrated.</a:t>
            </a:r>
          </a:p>
          <a:p>
            <a:pPr lvl="0" algn="just" fontAlgn="base"/>
            <a:r>
              <a:rPr lang="en-IN" dirty="0">
                <a:latin typeface="Times New Roman" panose="02020603050405020304" pitchFamily="18" charset="0"/>
                <a:cs typeface="Times New Roman" panose="02020603050405020304" pitchFamily="18" charset="0"/>
              </a:rPr>
              <a:t>As with unit testing, integration testing is only one aspect of software testing and it should be used in combination with other types of testing such as unit testing, functional testing, and acceptance testing to ensure that the software meets the needs of its users.</a:t>
            </a:r>
          </a:p>
          <a:p>
            <a:pPr marL="0" indent="0" algn="just" fontAlgn="base">
              <a:buNone/>
            </a:pPr>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Black Box testing: </a:t>
            </a:r>
            <a:r>
              <a:rPr lang="en-IN" dirty="0">
                <a:latin typeface="Times New Roman" panose="02020603050405020304" pitchFamily="18" charset="0"/>
                <a:cs typeface="Times New Roman" panose="02020603050405020304" pitchFamily="18" charset="0"/>
              </a:rPr>
              <a:t>It is used for validation. In this, we ignore internal working mechanisms and focus on “what is the output?” </a:t>
            </a:r>
          </a:p>
          <a:p>
            <a:pPr lvl="0" algn="just" fontAlgn="base"/>
            <a:r>
              <a:rPr lang="en-IN" b="1" dirty="0">
                <a:latin typeface="Times New Roman" panose="02020603050405020304" pitchFamily="18" charset="0"/>
                <a:cs typeface="Times New Roman" panose="02020603050405020304" pitchFamily="18" charset="0"/>
              </a:rPr>
              <a:t>White box testing: </a:t>
            </a:r>
            <a:r>
              <a:rPr lang="en-IN" dirty="0">
                <a:latin typeface="Times New Roman" panose="02020603050405020304" pitchFamily="18" charset="0"/>
                <a:cs typeface="Times New Roman" panose="02020603050405020304" pitchFamily="18" charset="0"/>
              </a:rPr>
              <a:t>It is used for verification. In this, we focus on internal mechanisms i.e. how the output is achieved. </a:t>
            </a:r>
          </a:p>
          <a:p>
            <a:pPr marL="0" indent="0">
              <a:buNone/>
            </a:pPr>
            <a:endParaRPr lang="en-IN" dirty="0"/>
          </a:p>
        </p:txBody>
      </p:sp>
    </p:spTree>
    <p:extLst>
      <p:ext uri="{BB962C8B-B14F-4D97-AF65-F5344CB8AC3E}">
        <p14:creationId xmlns:p14="http://schemas.microsoft.com/office/powerpoint/2010/main" val="322275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229EA-359D-45C3-8905-F71AABF6AEA6}"/>
              </a:ext>
            </a:extLst>
          </p:cNvPr>
          <p:cNvSpPr>
            <a:spLocks noGrp="1"/>
          </p:cNvSpPr>
          <p:nvPr>
            <p:ph idx="1"/>
          </p:nvPr>
        </p:nvSpPr>
        <p:spPr>
          <a:xfrm>
            <a:off x="159025" y="132522"/>
            <a:ext cx="11926957" cy="6626087"/>
          </a:xfrm>
        </p:spPr>
        <p:txBody>
          <a:bodyPr>
            <a:normAutofit fontScale="92500" lnSpcReduction="10000"/>
          </a:bodyPr>
          <a:lstStyle/>
          <a:p>
            <a:pPr marL="0" indent="0" algn="just">
              <a:buNone/>
            </a:pPr>
            <a:r>
              <a:rPr lang="en-IN" sz="3500" b="1" dirty="0">
                <a:latin typeface="Times New Roman" panose="02020603050405020304" pitchFamily="18" charset="0"/>
                <a:cs typeface="Times New Roman" panose="02020603050405020304" pitchFamily="18" charset="0"/>
              </a:rPr>
              <a:t>System Testing</a:t>
            </a:r>
          </a:p>
          <a:p>
            <a:pPr marL="0" indent="0" algn="just">
              <a:buNone/>
            </a:pPr>
            <a:r>
              <a:rPr lang="en-IN" b="1" dirty="0">
                <a:latin typeface="Times New Roman" panose="02020603050405020304" pitchFamily="18" charset="0"/>
                <a:cs typeface="Times New Roman" panose="02020603050405020304" pitchFamily="18" charset="0"/>
              </a:rPr>
              <a:t>System Testing </a:t>
            </a:r>
            <a:r>
              <a:rPr lang="en-IN" dirty="0">
                <a:latin typeface="Times New Roman" panose="02020603050405020304" pitchFamily="18" charset="0"/>
                <a:cs typeface="Times New Roman" panose="02020603050405020304" pitchFamily="18" charset="0"/>
              </a:rPr>
              <a:t>is a type of </a:t>
            </a:r>
            <a:r>
              <a:rPr lang="en-IN" u="sng" dirty="0">
                <a:latin typeface="Times New Roman" panose="02020603050405020304" pitchFamily="18" charset="0"/>
                <a:cs typeface="Times New Roman" panose="02020603050405020304" pitchFamily="18" charset="0"/>
                <a:hlinkClick r:id="rId2"/>
              </a:rPr>
              <a:t>software testing </a:t>
            </a:r>
            <a:r>
              <a:rPr lang="en-IN" dirty="0">
                <a:latin typeface="Times New Roman" panose="02020603050405020304" pitchFamily="18" charset="0"/>
                <a:cs typeface="Times New Roman" panose="02020603050405020304" pitchFamily="18" charset="0"/>
              </a:rPr>
              <a:t>that is performed on a completely integrated system to evaluate the compliance of the system with the corresponding requirements. In system testing, integration testing passed components are taken as input. The goal of integration testing is to detect any irregularity between the units that are integrated. </a:t>
            </a:r>
          </a:p>
          <a:p>
            <a:pPr marL="0" indent="0" algn="just" fontAlgn="base">
              <a:buNone/>
            </a:pPr>
            <a:r>
              <a:rPr lang="en-IN" b="1" dirty="0">
                <a:latin typeface="Times New Roman" panose="02020603050405020304" pitchFamily="18" charset="0"/>
                <a:cs typeface="Times New Roman" panose="02020603050405020304" pitchFamily="18" charset="0"/>
              </a:rPr>
              <a:t>Advantages of System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The testers do not require more knowledge of programming to carry out this testing.</a:t>
            </a:r>
          </a:p>
          <a:p>
            <a:pPr lvl="0" algn="just" fontAlgn="base"/>
            <a:r>
              <a:rPr lang="en-IN" dirty="0">
                <a:latin typeface="Times New Roman" panose="02020603050405020304" pitchFamily="18" charset="0"/>
                <a:cs typeface="Times New Roman" panose="02020603050405020304" pitchFamily="18" charset="0"/>
              </a:rPr>
              <a:t>It will test the entire product or software so that we will easily detect the errors or defects that cannot be identified during the unit testing and integration testing.</a:t>
            </a:r>
          </a:p>
          <a:p>
            <a:pPr lvl="0" algn="just" fontAlgn="base"/>
            <a:r>
              <a:rPr lang="en-IN" dirty="0">
                <a:latin typeface="Times New Roman" panose="02020603050405020304" pitchFamily="18" charset="0"/>
                <a:cs typeface="Times New Roman" panose="02020603050405020304" pitchFamily="18" charset="0"/>
              </a:rPr>
              <a:t>The testing environment is similar to that of the real-time production or business environment.</a:t>
            </a:r>
          </a:p>
          <a:p>
            <a:pPr lvl="0" algn="just" fontAlgn="base"/>
            <a:r>
              <a:rPr lang="en-IN" dirty="0">
                <a:latin typeface="Times New Roman" panose="02020603050405020304" pitchFamily="18" charset="0"/>
                <a:cs typeface="Times New Roman" panose="02020603050405020304" pitchFamily="18" charset="0"/>
              </a:rPr>
              <a:t>It checks the entire functionality of the system with different test scripts and also it covers the technical and business requirements of clients.</a:t>
            </a:r>
          </a:p>
          <a:p>
            <a:pPr lvl="0" algn="just" fontAlgn="base"/>
            <a:r>
              <a:rPr lang="en-IN" dirty="0">
                <a:latin typeface="Times New Roman" panose="02020603050405020304" pitchFamily="18" charset="0"/>
                <a:cs typeface="Times New Roman" panose="02020603050405020304" pitchFamily="18" charset="0"/>
              </a:rPr>
              <a:t>After this testing, the product will almost cover all the possible bugs or errors and hence the development team will confidently go ahead with acceptance testing.</a:t>
            </a: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41167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B6E6B-32C9-45B8-A589-8E89F6899A93}"/>
              </a:ext>
            </a:extLst>
          </p:cNvPr>
          <p:cNvSpPr>
            <a:spLocks noGrp="1"/>
          </p:cNvSpPr>
          <p:nvPr>
            <p:ph idx="1"/>
          </p:nvPr>
        </p:nvSpPr>
        <p:spPr>
          <a:xfrm>
            <a:off x="119270" y="159026"/>
            <a:ext cx="11900452" cy="6559826"/>
          </a:xfrm>
        </p:spPr>
        <p:txBody>
          <a:bodyPr>
            <a:normAutofit fontScale="92500" lnSpcReduction="20000"/>
          </a:bodyPr>
          <a:lstStyle/>
          <a:p>
            <a:pPr marL="0" indent="0" algn="just" fontAlgn="base">
              <a:buNone/>
            </a:pPr>
            <a:r>
              <a:rPr lang="en-IN" sz="3500" b="1" dirty="0">
                <a:latin typeface="Times New Roman" panose="02020603050405020304" pitchFamily="18" charset="0"/>
                <a:cs typeface="Times New Roman" panose="02020603050405020304" pitchFamily="18" charset="0"/>
              </a:rPr>
              <a:t>Types of Integration Testing</a:t>
            </a:r>
            <a:endParaRPr lang="en-IN" sz="3500"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2"/>
              </a:rPr>
              <a:t>Incremental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3"/>
              </a:rPr>
              <a:t>Non-Incremental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1. Incremental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dirty="0">
                <a:latin typeface="Times New Roman" panose="02020603050405020304" pitchFamily="18" charset="0"/>
                <a:cs typeface="Times New Roman" panose="02020603050405020304" pitchFamily="18" charset="0"/>
              </a:rPr>
              <a:t>Like development, testing is also a phase of </a:t>
            </a:r>
            <a:r>
              <a:rPr lang="en-IN" u="sng" dirty="0">
                <a:latin typeface="Times New Roman" panose="02020603050405020304" pitchFamily="18" charset="0"/>
                <a:cs typeface="Times New Roman" panose="02020603050405020304" pitchFamily="18" charset="0"/>
                <a:hlinkClick r:id="rId4"/>
              </a:rPr>
              <a:t>SDLC (Software Development Life Cycle)</a:t>
            </a:r>
            <a:r>
              <a:rPr lang="en-IN" dirty="0">
                <a:latin typeface="Times New Roman" panose="02020603050405020304" pitchFamily="18" charset="0"/>
                <a:cs typeface="Times New Roman" panose="02020603050405020304" pitchFamily="18" charset="0"/>
              </a:rPr>
              <a:t>. Different tests are performed at different stages of the development cycle. Incremental testing is one of the testing approaches that is commonly used in the software field during the testing phase of integration testing which is performed after unit testing. Several stubs and drivers are used to test the modules one after one which helps in discovering errors and defects in the specific modules.</a:t>
            </a:r>
          </a:p>
          <a:p>
            <a:pPr marL="0" indent="0" algn="just" fontAlgn="base">
              <a:buNone/>
            </a:pPr>
            <a:r>
              <a:rPr lang="en-IN" b="1" dirty="0">
                <a:latin typeface="Times New Roman" panose="02020603050405020304" pitchFamily="18" charset="0"/>
                <a:cs typeface="Times New Roman" panose="02020603050405020304" pitchFamily="18" charset="0"/>
              </a:rPr>
              <a:t>Advantages of Incremental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Each module has its specific significance. Each one gets a role to play during the testing as they are incremented individually.</a:t>
            </a:r>
          </a:p>
          <a:p>
            <a:pPr lvl="0" algn="just" fontAlgn="base"/>
            <a:r>
              <a:rPr lang="en-IN" dirty="0">
                <a:latin typeface="Times New Roman" panose="02020603050405020304" pitchFamily="18" charset="0"/>
                <a:cs typeface="Times New Roman" panose="02020603050405020304" pitchFamily="18" charset="0"/>
              </a:rPr>
              <a:t>Defects are detected in smaller modules rather than denoting errors and then editing and re-correcting large files.</a:t>
            </a:r>
          </a:p>
          <a:p>
            <a:pPr lvl="0" algn="just" fontAlgn="base"/>
            <a:r>
              <a:rPr lang="en-IN" dirty="0">
                <a:latin typeface="Times New Roman" panose="02020603050405020304" pitchFamily="18" charset="0"/>
                <a:cs typeface="Times New Roman" panose="02020603050405020304" pitchFamily="18" charset="0"/>
              </a:rPr>
              <a:t>It’s more flexible and cost-efficient as per requirements and scopes.</a:t>
            </a:r>
          </a:p>
          <a:p>
            <a:pPr lvl="0" algn="just" fontAlgn="base"/>
            <a:r>
              <a:rPr lang="en-IN" dirty="0">
                <a:latin typeface="Times New Roman" panose="02020603050405020304" pitchFamily="18" charset="0"/>
                <a:cs typeface="Times New Roman" panose="02020603050405020304" pitchFamily="18" charset="0"/>
              </a:rPr>
              <a:t>The customer gets the chance to respond to each building.</a:t>
            </a:r>
          </a:p>
          <a:p>
            <a:pPr marL="0" indent="0" fontAlgn="base">
              <a:buNone/>
            </a:pPr>
            <a:endParaRPr lang="en-IN" dirty="0"/>
          </a:p>
          <a:p>
            <a:pPr marL="0" indent="0">
              <a:buNone/>
            </a:pPr>
            <a:endParaRPr lang="en-IN" dirty="0"/>
          </a:p>
        </p:txBody>
      </p:sp>
    </p:spTree>
    <p:extLst>
      <p:ext uri="{BB962C8B-B14F-4D97-AF65-F5344CB8AC3E}">
        <p14:creationId xmlns:p14="http://schemas.microsoft.com/office/powerpoint/2010/main" val="603215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D4A24-7A00-46DA-BADA-403C927022AA}"/>
              </a:ext>
            </a:extLst>
          </p:cNvPr>
          <p:cNvSpPr>
            <a:spLocks noGrp="1"/>
          </p:cNvSpPr>
          <p:nvPr>
            <p:ph idx="1"/>
          </p:nvPr>
        </p:nvSpPr>
        <p:spPr>
          <a:xfrm>
            <a:off x="145774" y="185530"/>
            <a:ext cx="11900452" cy="6546574"/>
          </a:xfrm>
        </p:spPr>
        <p:txBody>
          <a:bodyPr>
            <a:normAutofit fontScale="92500" lnSpcReduction="10000"/>
          </a:bodyPr>
          <a:lstStyle/>
          <a:p>
            <a:pPr marL="0" indent="0" algn="just" fontAlgn="base">
              <a:buNone/>
            </a:pPr>
            <a:r>
              <a:rPr lang="en-IN" b="1" dirty="0">
                <a:latin typeface="Times New Roman" panose="02020603050405020304" pitchFamily="18" charset="0"/>
                <a:cs typeface="Times New Roman" panose="02020603050405020304" pitchFamily="18" charset="0"/>
              </a:rPr>
              <a:t>There are 2 Types of Incremental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2"/>
              </a:rPr>
              <a:t>Top-down Integration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3"/>
              </a:rPr>
              <a:t>Bottom-up Integration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1. Top-down Integration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Top-down testing </a:t>
            </a:r>
            <a:r>
              <a:rPr lang="en-IN" dirty="0">
                <a:latin typeface="Times New Roman" panose="02020603050405020304" pitchFamily="18" charset="0"/>
                <a:cs typeface="Times New Roman" panose="02020603050405020304" pitchFamily="18" charset="0"/>
              </a:rPr>
              <a:t>is a type of incremental integration testing approach in which testing is done by integrating or joining two or more modules by moving down from top to bottom through the control flow of the architecture structure. In these, high-level modules are tested first, and then low-level modules are tested. Then, finally, integration is done to ensure that the system is working properly.  </a:t>
            </a:r>
          </a:p>
          <a:p>
            <a:pPr marL="0" indent="0" algn="just" fontAlgn="base">
              <a:buNone/>
            </a:pPr>
            <a:r>
              <a:rPr lang="en-IN" b="1" dirty="0">
                <a:latin typeface="Times New Roman" panose="02020603050405020304" pitchFamily="18" charset="0"/>
                <a:cs typeface="Times New Roman" panose="02020603050405020304" pitchFamily="18" charset="0"/>
              </a:rPr>
              <a:t>Advantages Top Down Integration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There is no need to write drivers.</a:t>
            </a:r>
          </a:p>
          <a:p>
            <a:pPr lvl="0" algn="just" fontAlgn="base"/>
            <a:r>
              <a:rPr lang="en-IN" dirty="0">
                <a:latin typeface="Times New Roman" panose="02020603050405020304" pitchFamily="18" charset="0"/>
                <a:cs typeface="Times New Roman" panose="02020603050405020304" pitchFamily="18" charset="0"/>
              </a:rPr>
              <a:t>Interface errors are identified at an early stage and fault localization is also easier.</a:t>
            </a:r>
          </a:p>
          <a:p>
            <a:pPr lvl="0" algn="just" fontAlgn="base"/>
            <a:r>
              <a:rPr lang="en-IN" dirty="0">
                <a:latin typeface="Times New Roman" panose="02020603050405020304" pitchFamily="18" charset="0"/>
                <a:cs typeface="Times New Roman" panose="02020603050405020304" pitchFamily="18" charset="0"/>
              </a:rPr>
              <a:t>Low-level utilities that are not important are not tested well and high-level testers are tested well in an appropriate manner.</a:t>
            </a:r>
          </a:p>
          <a:p>
            <a:pPr lvl="0" algn="just" fontAlgn="base"/>
            <a:r>
              <a:rPr lang="en-IN" dirty="0">
                <a:latin typeface="Times New Roman" panose="02020603050405020304" pitchFamily="18" charset="0"/>
                <a:cs typeface="Times New Roman" panose="02020603050405020304" pitchFamily="18" charset="0"/>
              </a:rPr>
              <a:t>Representation of test cases is easier and simpler once Input-Output functions are added.</a:t>
            </a:r>
          </a:p>
          <a:p>
            <a:pPr marL="0" indent="0">
              <a:buNone/>
            </a:pPr>
            <a:endParaRPr lang="en-IN" dirty="0"/>
          </a:p>
        </p:txBody>
      </p:sp>
    </p:spTree>
    <p:extLst>
      <p:ext uri="{BB962C8B-B14F-4D97-AF65-F5344CB8AC3E}">
        <p14:creationId xmlns:p14="http://schemas.microsoft.com/office/powerpoint/2010/main" val="360923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0F035-4F91-454A-8C90-CFBB57297478}"/>
              </a:ext>
            </a:extLst>
          </p:cNvPr>
          <p:cNvSpPr>
            <a:spLocks noGrp="1"/>
          </p:cNvSpPr>
          <p:nvPr>
            <p:ph idx="1"/>
          </p:nvPr>
        </p:nvSpPr>
        <p:spPr>
          <a:xfrm>
            <a:off x="132522" y="119270"/>
            <a:ext cx="11913704" cy="6639339"/>
          </a:xfrm>
        </p:spPr>
        <p:txBody>
          <a:bodyPr>
            <a:normAutofit/>
          </a:bodyPr>
          <a:lstStyle/>
          <a:p>
            <a:pPr marL="0" indent="0" algn="just" fontAlgn="base">
              <a:buNone/>
            </a:pPr>
            <a:r>
              <a:rPr lang="en-IN" b="1" dirty="0">
                <a:latin typeface="Times New Roman" panose="02020603050405020304" pitchFamily="18" charset="0"/>
                <a:cs typeface="Times New Roman" panose="02020603050405020304" pitchFamily="18" charset="0"/>
              </a:rPr>
              <a:t>Bottom-up Integration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Bottom-up Testing </a:t>
            </a:r>
            <a:r>
              <a:rPr lang="en-IN" dirty="0">
                <a:latin typeface="Times New Roman" panose="02020603050405020304" pitchFamily="18" charset="0"/>
                <a:cs typeface="Times New Roman" panose="02020603050405020304" pitchFamily="18" charset="0"/>
              </a:rPr>
              <a:t>is a type of incremental integration testing approach in which testing is done by integrating or joining two or more modules by moving upward from bottom to top through the control flow of the architecture structure. In these, low-level modules are tested first, and then high-level modules are tested. This type of testing or approach is also known as inductive reasoning and is used as a synthesis synonym in many cases. Bottom-up testing is user-friendly testing and results in an increase in overall software development. This testing results in high success rates with long-lasting results.</a:t>
            </a:r>
          </a:p>
          <a:p>
            <a:pPr marL="0" indent="0" algn="just" fontAlgn="base">
              <a:buNone/>
            </a:pPr>
            <a:r>
              <a:rPr lang="en-IN" b="1" dirty="0">
                <a:latin typeface="Times New Roman" panose="02020603050405020304" pitchFamily="18" charset="0"/>
                <a:cs typeface="Times New Roman" panose="02020603050405020304" pitchFamily="18" charset="0"/>
              </a:rPr>
              <a:t>Advantages of Bottom-up Integration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It is easy and simple to create and develop test conditions.</a:t>
            </a:r>
          </a:p>
          <a:p>
            <a:pPr lvl="0" algn="just" fontAlgn="base"/>
            <a:r>
              <a:rPr lang="en-IN" dirty="0">
                <a:latin typeface="Times New Roman" panose="02020603050405020304" pitchFamily="18" charset="0"/>
                <a:cs typeface="Times New Roman" panose="02020603050405020304" pitchFamily="18" charset="0"/>
              </a:rPr>
              <a:t>It is also easy to observe test results.</a:t>
            </a:r>
          </a:p>
          <a:p>
            <a:pPr lvl="0" algn="just" fontAlgn="base"/>
            <a:r>
              <a:rPr lang="en-IN" dirty="0">
                <a:latin typeface="Times New Roman" panose="02020603050405020304" pitchFamily="18" charset="0"/>
                <a:cs typeface="Times New Roman" panose="02020603050405020304" pitchFamily="18" charset="0"/>
              </a:rPr>
              <a:t>It is not necessary to know about the details of the structural design.</a:t>
            </a:r>
          </a:p>
          <a:p>
            <a:pPr lvl="0" algn="just" fontAlgn="base"/>
            <a:r>
              <a:rPr lang="en-IN" dirty="0">
                <a:latin typeface="Times New Roman" panose="02020603050405020304" pitchFamily="18" charset="0"/>
                <a:cs typeface="Times New Roman" panose="02020603050405020304" pitchFamily="18" charset="0"/>
              </a:rPr>
              <a:t>Low-level utilities are also tested well and are also compatible with the object-oriented structure.</a:t>
            </a:r>
          </a:p>
          <a:p>
            <a:pPr marL="0" indent="0">
              <a:buNone/>
            </a:pPr>
            <a:endParaRPr lang="en-IN" dirty="0"/>
          </a:p>
        </p:txBody>
      </p:sp>
    </p:spTree>
    <p:extLst>
      <p:ext uri="{BB962C8B-B14F-4D97-AF65-F5344CB8AC3E}">
        <p14:creationId xmlns:p14="http://schemas.microsoft.com/office/powerpoint/2010/main" val="302959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B04D6-8584-4212-9092-829B713B4D33}"/>
              </a:ext>
            </a:extLst>
          </p:cNvPr>
          <p:cNvSpPr>
            <a:spLocks noGrp="1"/>
          </p:cNvSpPr>
          <p:nvPr>
            <p:ph idx="1"/>
          </p:nvPr>
        </p:nvSpPr>
        <p:spPr>
          <a:xfrm>
            <a:off x="145774" y="172278"/>
            <a:ext cx="11873948" cy="6533322"/>
          </a:xfrm>
        </p:spPr>
        <p:txBody>
          <a:bodyPr>
            <a:normAutofit fontScale="85000" lnSpcReduction="20000"/>
          </a:bodyPr>
          <a:lstStyle/>
          <a:p>
            <a:pPr marL="0" indent="0" algn="just" fontAlgn="base">
              <a:buNone/>
            </a:pPr>
            <a:r>
              <a:rPr lang="en-IN" b="1" dirty="0">
                <a:latin typeface="Times New Roman" panose="02020603050405020304" pitchFamily="18" charset="0"/>
                <a:cs typeface="Times New Roman" panose="02020603050405020304" pitchFamily="18" charset="0"/>
              </a:rPr>
              <a:t>Types of Non-functional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2"/>
              </a:rPr>
              <a:t>Performance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3"/>
              </a:rPr>
              <a:t>Usability Testing</a:t>
            </a:r>
            <a:endParaRPr lang="en-IN" dirty="0">
              <a:latin typeface="Times New Roman" panose="02020603050405020304" pitchFamily="18" charset="0"/>
              <a:cs typeface="Times New Roman" panose="02020603050405020304" pitchFamily="18" charset="0"/>
            </a:endParaRPr>
          </a:p>
          <a:p>
            <a:pPr lvl="0" algn="just" fontAlgn="base"/>
            <a:r>
              <a:rPr lang="en-IN" b="1" u="sng" dirty="0">
                <a:latin typeface="Times New Roman" panose="02020603050405020304" pitchFamily="18" charset="0"/>
                <a:cs typeface="Times New Roman" panose="02020603050405020304" pitchFamily="18" charset="0"/>
                <a:hlinkClick r:id="rId4"/>
              </a:rPr>
              <a:t>Compatibility Testing</a:t>
            </a:r>
            <a:endParaRPr lang="en-IN" u="sng" dirty="0">
              <a:latin typeface="Times New Roman" panose="02020603050405020304" pitchFamily="18" charset="0"/>
              <a:cs typeface="Times New Roman" panose="02020603050405020304" pitchFamily="18" charset="0"/>
            </a:endParaRPr>
          </a:p>
          <a:p>
            <a:pPr marL="0" lvl="0" indent="0" algn="just" fontAlgn="base">
              <a:buNone/>
            </a:pPr>
            <a:r>
              <a:rPr lang="en-IN" b="1" dirty="0">
                <a:latin typeface="Times New Roman" panose="02020603050405020304" pitchFamily="18" charset="0"/>
                <a:cs typeface="Times New Roman" panose="02020603050405020304" pitchFamily="18" charset="0"/>
              </a:rPr>
              <a:t>1. Performance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Performance Testing </a:t>
            </a:r>
            <a:r>
              <a:rPr lang="en-IN" dirty="0">
                <a:latin typeface="Times New Roman" panose="02020603050405020304" pitchFamily="18" charset="0"/>
                <a:cs typeface="Times New Roman" panose="02020603050405020304" pitchFamily="18" charset="0"/>
              </a:rPr>
              <a:t>is a type of software testing that ensures software applications perform properly under their expected workload. It is a testing technique carried out to determine system performance in terms of sensitivity, reactivity, and stability under a particular workload. </a:t>
            </a:r>
          </a:p>
          <a:p>
            <a:pPr marL="0" indent="0" algn="just" fontAlgn="base">
              <a:buNone/>
            </a:pPr>
            <a:r>
              <a:rPr lang="en-IN" dirty="0">
                <a:latin typeface="Times New Roman" panose="02020603050405020304" pitchFamily="18" charset="0"/>
                <a:cs typeface="Times New Roman" panose="02020603050405020304" pitchFamily="18" charset="0"/>
              </a:rPr>
              <a:t>Performance testing is a type of software testing that focuses on evaluating the performance and scalability of a system or application. The goal of performance testing is to identify bottlenecks, measure system performance under various loads and conditions, and ensure that the system can handle the expected number of users or transactions.</a:t>
            </a:r>
          </a:p>
          <a:p>
            <a:pPr marL="0" indent="0" algn="just" fontAlgn="base">
              <a:buNone/>
            </a:pPr>
            <a:r>
              <a:rPr lang="en-IN" b="1" dirty="0">
                <a:latin typeface="Times New Roman" panose="02020603050405020304" pitchFamily="18" charset="0"/>
                <a:cs typeface="Times New Roman" panose="02020603050405020304" pitchFamily="18" charset="0"/>
              </a:rPr>
              <a:t>Advantages of Performance Testing </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Performance testing ensures the speed, load capability, accuracy, and other performances of the system.</a:t>
            </a:r>
          </a:p>
          <a:p>
            <a:pPr lvl="0" algn="just" fontAlgn="base"/>
            <a:r>
              <a:rPr lang="en-IN" dirty="0">
                <a:latin typeface="Times New Roman" panose="02020603050405020304" pitchFamily="18" charset="0"/>
                <a:cs typeface="Times New Roman" panose="02020603050405020304" pitchFamily="18" charset="0"/>
              </a:rPr>
              <a:t>It identifies, monitors, and resolves the issues if anything occurs.</a:t>
            </a:r>
          </a:p>
          <a:p>
            <a:pPr lvl="0" algn="just" fontAlgn="base"/>
            <a:r>
              <a:rPr lang="en-IN" dirty="0">
                <a:latin typeface="Times New Roman" panose="02020603050405020304" pitchFamily="18" charset="0"/>
                <a:cs typeface="Times New Roman" panose="02020603050405020304" pitchFamily="18" charset="0"/>
              </a:rPr>
              <a:t>It ensures the great optimization of the software and also allows many users to use it at the same time.</a:t>
            </a:r>
          </a:p>
          <a:p>
            <a:pPr lvl="0" algn="just" fontAlgn="base"/>
            <a:r>
              <a:rPr lang="en-IN" dirty="0">
                <a:latin typeface="Times New Roman" panose="02020603050405020304" pitchFamily="18" charset="0"/>
                <a:cs typeface="Times New Roman" panose="02020603050405020304" pitchFamily="18" charset="0"/>
              </a:rPr>
              <a:t>It ensures the client as well as the end-customer’s satisfaction. </a:t>
            </a:r>
          </a:p>
          <a:p>
            <a:pPr marL="0" indent="0">
              <a:buNone/>
            </a:pPr>
            <a:endParaRPr lang="en-IN" dirty="0"/>
          </a:p>
        </p:txBody>
      </p:sp>
    </p:spTree>
    <p:extLst>
      <p:ext uri="{BB962C8B-B14F-4D97-AF65-F5344CB8AC3E}">
        <p14:creationId xmlns:p14="http://schemas.microsoft.com/office/powerpoint/2010/main" val="220071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4F6C1-15A4-4C7C-A271-9586E06DF41F}"/>
              </a:ext>
            </a:extLst>
          </p:cNvPr>
          <p:cNvSpPr>
            <a:spLocks noGrp="1"/>
          </p:cNvSpPr>
          <p:nvPr>
            <p:ph idx="1"/>
          </p:nvPr>
        </p:nvSpPr>
        <p:spPr>
          <a:xfrm>
            <a:off x="145774" y="119270"/>
            <a:ext cx="11887200" cy="6639339"/>
          </a:xfrm>
        </p:spPr>
        <p:txBody>
          <a:bodyPr>
            <a:normAutofit fontScale="92500" lnSpcReduction="20000"/>
          </a:bodyPr>
          <a:lstStyle/>
          <a:p>
            <a:pPr marL="0" indent="0" algn="just" fontAlgn="base">
              <a:buNone/>
            </a:pPr>
            <a:r>
              <a:rPr lang="en-IN" b="1" dirty="0">
                <a:latin typeface="Times New Roman" panose="02020603050405020304" pitchFamily="18" charset="0"/>
                <a:cs typeface="Times New Roman" panose="02020603050405020304" pitchFamily="18" charset="0"/>
              </a:rPr>
              <a:t>2. Usability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dirty="0">
                <a:latin typeface="Times New Roman" panose="02020603050405020304" pitchFamily="18" charset="0"/>
                <a:cs typeface="Times New Roman" panose="02020603050405020304" pitchFamily="18" charset="0"/>
              </a:rPr>
              <a:t>You design a product (say a refrigerator) and when it becomes completely ready, you need a potential customer to test it to check it working. To understand whether the machine is ready to come on the market, potential customers test the machines. Likewise, the best example of usability testing is when the software also undergoes various testing processes which is performed by potential users before launching into the market. It is a part of the software development lifecycle (SDLC).</a:t>
            </a:r>
          </a:p>
          <a:p>
            <a:pPr marL="0" indent="0" algn="just" fontAlgn="base">
              <a:buNone/>
            </a:pP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Advantages and Disadvantages of Usability Testing </a:t>
            </a:r>
            <a:endParaRPr lang="en-IN" dirty="0">
              <a:latin typeface="Times New Roman" panose="02020603050405020304" pitchFamily="18" charset="0"/>
              <a:cs typeface="Times New Roman" panose="02020603050405020304" pitchFamily="18" charset="0"/>
            </a:endParaRPr>
          </a:p>
          <a:p>
            <a:pPr algn="just" fontAlgn="base"/>
            <a:r>
              <a:rPr lang="en-IN" dirty="0">
                <a:latin typeface="Times New Roman" panose="02020603050405020304" pitchFamily="18" charset="0"/>
                <a:cs typeface="Times New Roman" panose="02020603050405020304" pitchFamily="18" charset="0"/>
              </a:rPr>
              <a:t>Usability testing is preferred to evaluate a product or service by testing it with the proper users. In Usability testing, the development and design teams will use to identify issues before coding and the result will be earlier issues will be solved. During a Usability test, you can,</a:t>
            </a:r>
          </a:p>
          <a:p>
            <a:pPr lvl="0" algn="just" fontAlgn="base"/>
            <a:r>
              <a:rPr lang="en-IN" dirty="0">
                <a:latin typeface="Times New Roman" panose="02020603050405020304" pitchFamily="18" charset="0"/>
                <a:cs typeface="Times New Roman" panose="02020603050405020304" pitchFamily="18" charset="0"/>
              </a:rPr>
              <a:t>Learn if participants will be able to complete the specific task completely.</a:t>
            </a:r>
          </a:p>
          <a:p>
            <a:pPr lvl="0" algn="just" fontAlgn="base"/>
            <a:r>
              <a:rPr lang="en-IN" dirty="0">
                <a:latin typeface="Times New Roman" panose="02020603050405020304" pitchFamily="18" charset="0"/>
                <a:cs typeface="Times New Roman" panose="02020603050405020304" pitchFamily="18" charset="0"/>
              </a:rPr>
              <a:t>identify how long it will take to complete the specific task.</a:t>
            </a:r>
          </a:p>
          <a:p>
            <a:pPr lvl="0" algn="just" fontAlgn="base"/>
            <a:r>
              <a:rPr lang="en-IN" dirty="0">
                <a:latin typeface="Times New Roman" panose="02020603050405020304" pitchFamily="18" charset="0"/>
                <a:cs typeface="Times New Roman" panose="02020603050405020304" pitchFamily="18" charset="0"/>
              </a:rPr>
              <a:t>Gives excellent features and functionalities to the product</a:t>
            </a:r>
          </a:p>
          <a:p>
            <a:pPr lvl="0" algn="just" fontAlgn="base"/>
            <a:r>
              <a:rPr lang="en-IN" dirty="0">
                <a:latin typeface="Times New Roman" panose="02020603050405020304" pitchFamily="18" charset="0"/>
                <a:cs typeface="Times New Roman" panose="02020603050405020304" pitchFamily="18" charset="0"/>
              </a:rPr>
              <a:t>Improves user satisfaction and fulfils requirements based on user feedback</a:t>
            </a:r>
          </a:p>
          <a:p>
            <a:pPr lvl="0" algn="just" fontAlgn="base"/>
            <a:r>
              <a:rPr lang="en-IN" dirty="0">
                <a:latin typeface="Times New Roman" panose="02020603050405020304" pitchFamily="18" charset="0"/>
                <a:cs typeface="Times New Roman" panose="02020603050405020304" pitchFamily="18" charset="0"/>
              </a:rPr>
              <a:t>The product becomes more efficient and effective</a:t>
            </a:r>
          </a:p>
          <a:p>
            <a:pPr marL="0" indent="0">
              <a:buNone/>
            </a:pPr>
            <a:endParaRPr lang="en-IN" dirty="0"/>
          </a:p>
        </p:txBody>
      </p:sp>
    </p:spTree>
    <p:extLst>
      <p:ext uri="{BB962C8B-B14F-4D97-AF65-F5344CB8AC3E}">
        <p14:creationId xmlns:p14="http://schemas.microsoft.com/office/powerpoint/2010/main" val="80411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F6E1D-51BF-4DA0-99A3-AB6C32490E20}"/>
              </a:ext>
            </a:extLst>
          </p:cNvPr>
          <p:cNvSpPr>
            <a:spLocks noGrp="1"/>
          </p:cNvSpPr>
          <p:nvPr>
            <p:ph idx="1"/>
          </p:nvPr>
        </p:nvSpPr>
        <p:spPr>
          <a:xfrm>
            <a:off x="119270" y="132522"/>
            <a:ext cx="11953460" cy="6599582"/>
          </a:xfrm>
        </p:spPr>
        <p:txBody>
          <a:bodyPr>
            <a:normAutofit/>
          </a:bodyPr>
          <a:lstStyle/>
          <a:p>
            <a:pPr marL="0" indent="0" algn="just" fontAlgn="base">
              <a:buNone/>
            </a:pPr>
            <a:r>
              <a:rPr lang="en-IN" b="1" dirty="0">
                <a:latin typeface="Times New Roman" panose="02020603050405020304" pitchFamily="18" charset="0"/>
                <a:cs typeface="Times New Roman" panose="02020603050405020304" pitchFamily="18" charset="0"/>
              </a:rPr>
              <a:t>3. Compatibility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dirty="0">
                <a:latin typeface="Times New Roman" panose="02020603050405020304" pitchFamily="18" charset="0"/>
                <a:cs typeface="Times New Roman" panose="02020603050405020304" pitchFamily="18" charset="0"/>
              </a:rPr>
              <a:t>Compatibility testing is software testing that comes under the </a:t>
            </a:r>
            <a:r>
              <a:rPr lang="en-IN" u="sng" dirty="0">
                <a:latin typeface="Times New Roman" panose="02020603050405020304" pitchFamily="18" charset="0"/>
                <a:cs typeface="Times New Roman" panose="02020603050405020304" pitchFamily="18" charset="0"/>
                <a:hlinkClick r:id="rId2"/>
              </a:rPr>
              <a:t>non-functional testing </a:t>
            </a:r>
            <a:r>
              <a:rPr lang="en-IN" dirty="0">
                <a:latin typeface="Times New Roman" panose="02020603050405020304" pitchFamily="18" charset="0"/>
                <a:cs typeface="Times New Roman" panose="02020603050405020304" pitchFamily="18" charset="0"/>
              </a:rPr>
              <a:t>category, and it is performed on an application to check its compatibility (running capability) on different platforms/environments. This testing is done only when the application becomes stable. This means simply this compatibility test aims to check the developed software application functionality on various software, hardware platforms, networks browser etc. This compatibility testing is very important in product production and implementation point of view as it is performed to avoid future issues regarding compatibility. </a:t>
            </a:r>
          </a:p>
          <a:p>
            <a:pPr marL="0" indent="0" algn="just" fontAlgn="base">
              <a:buNone/>
            </a:pPr>
            <a:r>
              <a:rPr lang="en-IN" b="1" dirty="0">
                <a:latin typeface="Times New Roman" panose="02020603050405020304" pitchFamily="18" charset="0"/>
                <a:cs typeface="Times New Roman" panose="02020603050405020304" pitchFamily="18" charset="0"/>
              </a:rPr>
              <a:t>Advantages of Compatibility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It ensures complete customer satisfaction.</a:t>
            </a:r>
          </a:p>
          <a:p>
            <a:pPr lvl="0" algn="just" fontAlgn="base"/>
            <a:r>
              <a:rPr lang="en-IN" dirty="0">
                <a:latin typeface="Times New Roman" panose="02020603050405020304" pitchFamily="18" charset="0"/>
                <a:cs typeface="Times New Roman" panose="02020603050405020304" pitchFamily="18" charset="0"/>
              </a:rPr>
              <a:t>It provides service across multiple platforms.</a:t>
            </a:r>
          </a:p>
          <a:p>
            <a:pPr lvl="0" algn="just" fontAlgn="base"/>
            <a:r>
              <a:rPr lang="en-IN" dirty="0">
                <a:latin typeface="Times New Roman" panose="02020603050405020304" pitchFamily="18" charset="0"/>
                <a:cs typeface="Times New Roman" panose="02020603050405020304" pitchFamily="18" charset="0"/>
              </a:rPr>
              <a:t>Identifying bugs during the development process.</a:t>
            </a:r>
          </a:p>
          <a:p>
            <a:pPr marL="0" indent="0">
              <a:buNone/>
            </a:pPr>
            <a:endParaRPr lang="en-IN" dirty="0"/>
          </a:p>
        </p:txBody>
      </p:sp>
    </p:spTree>
    <p:extLst>
      <p:ext uri="{BB962C8B-B14F-4D97-AF65-F5344CB8AC3E}">
        <p14:creationId xmlns:p14="http://schemas.microsoft.com/office/powerpoint/2010/main" val="158894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1ED8C-7326-45E4-ABDC-8B2162534E39}"/>
              </a:ext>
            </a:extLst>
          </p:cNvPr>
          <p:cNvSpPr>
            <a:spLocks noGrp="1"/>
          </p:cNvSpPr>
          <p:nvPr>
            <p:ph idx="1"/>
          </p:nvPr>
        </p:nvSpPr>
        <p:spPr>
          <a:xfrm>
            <a:off x="251791" y="291548"/>
            <a:ext cx="11661913" cy="6387548"/>
          </a:xfrm>
        </p:spPr>
        <p:txBody>
          <a:bodyPr/>
          <a:lstStyle/>
          <a:p>
            <a:pPr marL="0" indent="0">
              <a:buNone/>
            </a:pPr>
            <a:r>
              <a:rPr lang="en-GB" b="1" dirty="0">
                <a:latin typeface="Times New Roman" panose="02020603050405020304" pitchFamily="18" charset="0"/>
                <a:cs typeface="Times New Roman" panose="02020603050405020304" pitchFamily="18" charset="0"/>
              </a:rPr>
              <a:t>Software testing</a:t>
            </a:r>
            <a:r>
              <a:rPr lang="en-GB" dirty="0">
                <a:latin typeface="Times New Roman" panose="02020603050405020304" pitchFamily="18" charset="0"/>
                <a:cs typeface="Times New Roman" panose="02020603050405020304" pitchFamily="18" charset="0"/>
              </a:rPr>
              <a:t> is the process of checking the quality of software before launching to ensure that all requirements are fulfilled.</a:t>
            </a:r>
          </a:p>
          <a:p>
            <a:pPr marL="0" indent="0">
              <a:buNone/>
            </a:pPr>
            <a:endParaRPr lang="en-IN" dirty="0"/>
          </a:p>
        </p:txBody>
      </p:sp>
      <p:pic>
        <p:nvPicPr>
          <p:cNvPr id="4" name="Picture 3">
            <a:extLst>
              <a:ext uri="{FF2B5EF4-FFF2-40B4-BE49-F238E27FC236}">
                <a16:creationId xmlns:a16="http://schemas.microsoft.com/office/drawing/2014/main" id="{812C73B6-61B3-4A7B-B4B6-F199CFC868CA}"/>
              </a:ext>
            </a:extLst>
          </p:cNvPr>
          <p:cNvPicPr>
            <a:picLocks noChangeAspect="1"/>
          </p:cNvPicPr>
          <p:nvPr/>
        </p:nvPicPr>
        <p:blipFill>
          <a:blip r:embed="rId2"/>
          <a:stretch>
            <a:fillRect/>
          </a:stretch>
        </p:blipFill>
        <p:spPr>
          <a:xfrm>
            <a:off x="967409" y="1126434"/>
            <a:ext cx="9899374" cy="5526979"/>
          </a:xfrm>
          <a:prstGeom prst="rect">
            <a:avLst/>
          </a:prstGeom>
          <a:solidFill>
            <a:schemeClr val="accent1">
              <a:lumMod val="75000"/>
            </a:schemeClr>
          </a:solidFill>
        </p:spPr>
      </p:pic>
      <p:sp>
        <p:nvSpPr>
          <p:cNvPr id="5" name="Rectangle 4">
            <a:extLst>
              <a:ext uri="{FF2B5EF4-FFF2-40B4-BE49-F238E27FC236}">
                <a16:creationId xmlns:a16="http://schemas.microsoft.com/office/drawing/2014/main" id="{91F50023-AA1C-471F-9978-86F03D873F8C}"/>
              </a:ext>
            </a:extLst>
          </p:cNvPr>
          <p:cNvSpPr/>
          <p:nvPr/>
        </p:nvSpPr>
        <p:spPr>
          <a:xfrm>
            <a:off x="9766852" y="1258957"/>
            <a:ext cx="927652" cy="50358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0C6EC9-8095-4B0B-90C9-E8CF4237821D}"/>
              </a:ext>
            </a:extLst>
          </p:cNvPr>
          <p:cNvSpPr txBox="1"/>
          <p:nvPr/>
        </p:nvSpPr>
        <p:spPr>
          <a:xfrm>
            <a:off x="9872870" y="1325217"/>
            <a:ext cx="715617" cy="369332"/>
          </a:xfrm>
          <a:prstGeom prst="rect">
            <a:avLst/>
          </a:prstGeom>
          <a:noFill/>
        </p:spPr>
        <p:txBody>
          <a:bodyPr wrap="square" rtlCol="0">
            <a:spAutoFit/>
          </a:bodyPr>
          <a:lstStyle/>
          <a:p>
            <a:pPr algn="ctr"/>
            <a:r>
              <a:rPr lang="en-GB" b="1" dirty="0"/>
              <a:t>SE</a:t>
            </a:r>
            <a:endParaRPr lang="en-IN" b="1" dirty="0"/>
          </a:p>
        </p:txBody>
      </p:sp>
    </p:spTree>
    <p:extLst>
      <p:ext uri="{BB962C8B-B14F-4D97-AF65-F5344CB8AC3E}">
        <p14:creationId xmlns:p14="http://schemas.microsoft.com/office/powerpoint/2010/main" val="337420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3F08F-76B7-48F7-AFB2-49F69A7198B2}"/>
              </a:ext>
            </a:extLst>
          </p:cNvPr>
          <p:cNvSpPr>
            <a:spLocks noGrp="1"/>
          </p:cNvSpPr>
          <p:nvPr>
            <p:ph idx="1"/>
          </p:nvPr>
        </p:nvSpPr>
        <p:spPr>
          <a:xfrm>
            <a:off x="132522" y="172278"/>
            <a:ext cx="11900452" cy="6586331"/>
          </a:xfrm>
        </p:spPr>
        <p:txBody>
          <a:bodyPr/>
          <a:lstStyle/>
          <a:p>
            <a:pPr marL="0" indent="0" fontAlgn="base">
              <a:buNone/>
            </a:pPr>
            <a:r>
              <a:rPr lang="en-IN" b="1" dirty="0"/>
              <a:t>There are 4 Types of Performance Testing</a:t>
            </a:r>
            <a:endParaRPr lang="en-IN" dirty="0"/>
          </a:p>
          <a:p>
            <a:pPr lvl="0" fontAlgn="base"/>
            <a:r>
              <a:rPr lang="en-IN" b="1" u="sng" dirty="0">
                <a:hlinkClick r:id="rId2"/>
              </a:rPr>
              <a:t>Load Testing</a:t>
            </a:r>
            <a:endParaRPr lang="en-IN" dirty="0"/>
          </a:p>
          <a:p>
            <a:pPr lvl="0" fontAlgn="base"/>
            <a:r>
              <a:rPr lang="en-IN" b="1" u="sng" dirty="0">
                <a:hlinkClick r:id="rId3"/>
              </a:rPr>
              <a:t>Stress Testing</a:t>
            </a:r>
            <a:endParaRPr lang="en-IN" dirty="0"/>
          </a:p>
          <a:p>
            <a:pPr lvl="0" fontAlgn="base"/>
            <a:r>
              <a:rPr lang="en-IN" b="1" u="sng" dirty="0">
                <a:hlinkClick r:id="rId4"/>
              </a:rPr>
              <a:t>Scalability Testing</a:t>
            </a:r>
            <a:endParaRPr lang="en-IN" dirty="0"/>
          </a:p>
          <a:p>
            <a:pPr lvl="0" fontAlgn="base"/>
            <a:r>
              <a:rPr lang="en-IN" b="1" u="sng" dirty="0">
                <a:hlinkClick r:id="rId5"/>
              </a:rPr>
              <a:t>Stability Testing</a:t>
            </a:r>
            <a:endParaRPr lang="en-IN" dirty="0"/>
          </a:p>
          <a:p>
            <a:pPr marL="0" indent="0">
              <a:buNone/>
            </a:pPr>
            <a:endParaRPr lang="en-IN" dirty="0"/>
          </a:p>
        </p:txBody>
      </p:sp>
    </p:spTree>
    <p:extLst>
      <p:ext uri="{BB962C8B-B14F-4D97-AF65-F5344CB8AC3E}">
        <p14:creationId xmlns:p14="http://schemas.microsoft.com/office/powerpoint/2010/main" val="331469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015F3-F9B3-4451-A10B-B2D27C9260D0}"/>
              </a:ext>
            </a:extLst>
          </p:cNvPr>
          <p:cNvSpPr>
            <a:spLocks noGrp="1"/>
          </p:cNvSpPr>
          <p:nvPr>
            <p:ph idx="1"/>
          </p:nvPr>
        </p:nvSpPr>
        <p:spPr>
          <a:xfrm>
            <a:off x="106017" y="145774"/>
            <a:ext cx="11979966" cy="6586330"/>
          </a:xfrm>
        </p:spPr>
        <p:txBody>
          <a:bodyPr>
            <a:normAutofit fontScale="77500" lnSpcReduction="20000"/>
          </a:bodyPr>
          <a:lstStyle/>
          <a:p>
            <a:pPr marL="0" indent="0" algn="just" fontAlgn="base">
              <a:buNone/>
            </a:pPr>
            <a:r>
              <a:rPr lang="en-IN" b="1" dirty="0">
                <a:latin typeface="Times New Roman" panose="02020603050405020304" pitchFamily="18" charset="0"/>
                <a:cs typeface="Times New Roman" panose="02020603050405020304" pitchFamily="18" charset="0"/>
              </a:rPr>
              <a:t>1. Load Testing </a:t>
            </a:r>
            <a:endParaRPr lang="en-IN" dirty="0">
              <a:latin typeface="Times New Roman" panose="02020603050405020304" pitchFamily="18" charset="0"/>
              <a:cs typeface="Times New Roman" panose="02020603050405020304" pitchFamily="18" charset="0"/>
            </a:endParaRPr>
          </a:p>
          <a:p>
            <a:pPr algn="just" fontAlgn="base"/>
            <a:r>
              <a:rPr lang="en-IN" dirty="0">
                <a:latin typeface="Times New Roman" panose="02020603050405020304" pitchFamily="18" charset="0"/>
                <a:cs typeface="Times New Roman" panose="02020603050405020304" pitchFamily="18" charset="0"/>
              </a:rPr>
              <a:t>Load testing determines the behaviour of the application when multiple users use it at the same time. It is the response of the system measured under varying load conditions.</a:t>
            </a:r>
          </a:p>
          <a:p>
            <a:pPr lvl="0" algn="just" fontAlgn="base"/>
            <a:r>
              <a:rPr lang="en-IN" dirty="0">
                <a:latin typeface="Times New Roman" panose="02020603050405020304" pitchFamily="18" charset="0"/>
                <a:cs typeface="Times New Roman" panose="02020603050405020304" pitchFamily="18" charset="0"/>
              </a:rPr>
              <a:t>The load testing is carried out for normal and extreme load conditions.</a:t>
            </a:r>
          </a:p>
          <a:p>
            <a:pPr lvl="0" algn="just" fontAlgn="base"/>
            <a:r>
              <a:rPr lang="en-IN" dirty="0">
                <a:latin typeface="Times New Roman" panose="02020603050405020304" pitchFamily="18" charset="0"/>
                <a:cs typeface="Times New Roman" panose="02020603050405020304" pitchFamily="18" charset="0"/>
              </a:rPr>
              <a:t>Load testing is a type of performance testing that simulates a real-world load on a system or application to see how it performs under stress.</a:t>
            </a:r>
          </a:p>
          <a:p>
            <a:pPr lvl="0" algn="just" fontAlgn="base"/>
            <a:r>
              <a:rPr lang="en-IN" dirty="0">
                <a:latin typeface="Times New Roman" panose="02020603050405020304" pitchFamily="18" charset="0"/>
                <a:cs typeface="Times New Roman" panose="02020603050405020304" pitchFamily="18" charset="0"/>
              </a:rPr>
              <a:t>The goal of load testing is to identify bottlenecks and determine the maximum number of users or transactions the system can handle.</a:t>
            </a:r>
          </a:p>
          <a:p>
            <a:pPr lvl="0" algn="just" fontAlgn="base"/>
            <a:r>
              <a:rPr lang="en-IN" dirty="0">
                <a:latin typeface="Times New Roman" panose="02020603050405020304" pitchFamily="18" charset="0"/>
                <a:cs typeface="Times New Roman" panose="02020603050405020304" pitchFamily="18" charset="0"/>
              </a:rPr>
              <a:t>It is an important aspect of software testing as it helps ensure that the system can handle the expected usage levels and identify any potential issues before the system is deployed to production. </a:t>
            </a:r>
          </a:p>
          <a:p>
            <a:pPr marL="0" indent="0" algn="just" fontAlgn="base">
              <a:buNone/>
            </a:pPr>
            <a:r>
              <a:rPr lang="en-IN" b="1" dirty="0">
                <a:latin typeface="Times New Roman" panose="02020603050405020304" pitchFamily="18" charset="0"/>
                <a:cs typeface="Times New Roman" panose="02020603050405020304" pitchFamily="18" charset="0"/>
              </a:rPr>
              <a:t>Advantages of Load Testing: </a:t>
            </a:r>
            <a:endParaRPr lang="en-IN" dirty="0">
              <a:latin typeface="Times New Roman" panose="02020603050405020304" pitchFamily="18" charset="0"/>
              <a:cs typeface="Times New Roman" panose="02020603050405020304" pitchFamily="18" charset="0"/>
            </a:endParaRPr>
          </a:p>
          <a:p>
            <a:pPr algn="just" fontAlgn="base"/>
            <a:r>
              <a:rPr lang="en-IN" dirty="0">
                <a:latin typeface="Times New Roman" panose="02020603050405020304" pitchFamily="18" charset="0"/>
                <a:cs typeface="Times New Roman" panose="02020603050405020304" pitchFamily="18" charset="0"/>
              </a:rPr>
              <a:t>Load testing has several advantages that make it an important aspect of software testing:</a:t>
            </a:r>
          </a:p>
          <a:p>
            <a:pPr lvl="0" algn="just" fontAlgn="base"/>
            <a:r>
              <a:rPr lang="en-IN" b="1" dirty="0">
                <a:latin typeface="Times New Roman" panose="02020603050405020304" pitchFamily="18" charset="0"/>
                <a:cs typeface="Times New Roman" panose="02020603050405020304" pitchFamily="18" charset="0"/>
              </a:rPr>
              <a:t>Identifying bottlenecks: </a:t>
            </a:r>
            <a:r>
              <a:rPr lang="en-IN" dirty="0">
                <a:latin typeface="Times New Roman" panose="02020603050405020304" pitchFamily="18" charset="0"/>
                <a:cs typeface="Times New Roman" panose="02020603050405020304" pitchFamily="18" charset="0"/>
              </a:rPr>
              <a:t>Load testing helps identify bottlenecks in the system such as slow database queries, insufficient memory, or network congestion. This helps developers optimize the system and ensure that it can handle the expected number of users or transactions.</a:t>
            </a:r>
          </a:p>
          <a:p>
            <a:pPr lvl="0" algn="just" fontAlgn="base"/>
            <a:r>
              <a:rPr lang="en-IN" b="1" dirty="0">
                <a:latin typeface="Times New Roman" panose="02020603050405020304" pitchFamily="18" charset="0"/>
                <a:cs typeface="Times New Roman" panose="02020603050405020304" pitchFamily="18" charset="0"/>
              </a:rPr>
              <a:t>Improved scalability: </a:t>
            </a:r>
            <a:r>
              <a:rPr lang="en-IN" dirty="0">
                <a:latin typeface="Times New Roman" panose="02020603050405020304" pitchFamily="18" charset="0"/>
                <a:cs typeface="Times New Roman" panose="02020603050405020304" pitchFamily="18" charset="0"/>
              </a:rPr>
              <a:t>By identifying the system’s maximum capacity, load testing helps ensure that the system can handle an increasing number of users or transactions over time. This is particularly important for web-based systems and applications that are expected to handle a high volume of traffic.</a:t>
            </a:r>
          </a:p>
          <a:p>
            <a:pPr lvl="0" algn="just" fontAlgn="base"/>
            <a:r>
              <a:rPr lang="en-IN" b="1" dirty="0">
                <a:latin typeface="Times New Roman" panose="02020603050405020304" pitchFamily="18" charset="0"/>
                <a:cs typeface="Times New Roman" panose="02020603050405020304" pitchFamily="18" charset="0"/>
              </a:rPr>
              <a:t>Improved reliability: </a:t>
            </a:r>
            <a:r>
              <a:rPr lang="en-IN" dirty="0">
                <a:latin typeface="Times New Roman" panose="02020603050405020304" pitchFamily="18" charset="0"/>
                <a:cs typeface="Times New Roman" panose="02020603050405020304" pitchFamily="18" charset="0"/>
              </a:rPr>
              <a:t>Load testing helps identify any potential issues that may occur under heavy load conditions, such as increased error rates or slow response times. This helps ensure that the system is reliable and stable when it is deployed to production.</a:t>
            </a:r>
          </a:p>
          <a:p>
            <a:pPr marL="0" indent="0">
              <a:buNone/>
            </a:pPr>
            <a:endParaRPr lang="en-IN" dirty="0"/>
          </a:p>
        </p:txBody>
      </p:sp>
    </p:spTree>
    <p:extLst>
      <p:ext uri="{BB962C8B-B14F-4D97-AF65-F5344CB8AC3E}">
        <p14:creationId xmlns:p14="http://schemas.microsoft.com/office/powerpoint/2010/main" val="53962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D2AB4-8568-4BED-B463-AED54A0A8456}"/>
              </a:ext>
            </a:extLst>
          </p:cNvPr>
          <p:cNvSpPr>
            <a:spLocks noGrp="1"/>
          </p:cNvSpPr>
          <p:nvPr>
            <p:ph idx="1"/>
          </p:nvPr>
        </p:nvSpPr>
        <p:spPr>
          <a:xfrm>
            <a:off x="119270" y="132522"/>
            <a:ext cx="11940208" cy="6599582"/>
          </a:xfrm>
        </p:spPr>
        <p:txBody>
          <a:bodyPr>
            <a:normAutofit/>
          </a:bodyPr>
          <a:lstStyle/>
          <a:p>
            <a:pPr marL="0" indent="0" algn="just" fontAlgn="base">
              <a:buNone/>
            </a:pPr>
            <a:r>
              <a:rPr lang="en-IN" b="1" dirty="0">
                <a:latin typeface="Times New Roman" panose="02020603050405020304" pitchFamily="18" charset="0"/>
                <a:cs typeface="Times New Roman" panose="02020603050405020304" pitchFamily="18" charset="0"/>
              </a:rPr>
              <a:t>2. Stress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dirty="0">
                <a:latin typeface="Times New Roman" panose="02020603050405020304" pitchFamily="18" charset="0"/>
                <a:cs typeface="Times New Roman" panose="02020603050405020304" pitchFamily="18" charset="0"/>
              </a:rPr>
              <a:t>In</a:t>
            </a:r>
            <a:r>
              <a:rPr lang="en-IN" u="sng" dirty="0">
                <a:latin typeface="Times New Roman" panose="02020603050405020304" pitchFamily="18" charset="0"/>
                <a:cs typeface="Times New Roman" panose="02020603050405020304" pitchFamily="18" charset="0"/>
                <a:hlinkClick r:id="rId2"/>
              </a:rPr>
              <a:t> Stress Testing</a:t>
            </a:r>
            <a:r>
              <a:rPr lang="en-IN" dirty="0">
                <a:latin typeface="Times New Roman" panose="02020603050405020304" pitchFamily="18" charset="0"/>
                <a:cs typeface="Times New Roman" panose="02020603050405020304" pitchFamily="18" charset="0"/>
              </a:rPr>
              <a:t>, we give unfavourable conditions to the system and check how it perform in those conditions.</a:t>
            </a:r>
          </a:p>
          <a:p>
            <a:pPr marL="0" indent="0" algn="just" fontAlgn="base">
              <a:buNone/>
            </a:pPr>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Test cases that require maximum memory or other resources are executed. </a:t>
            </a:r>
          </a:p>
          <a:p>
            <a:pPr lvl="0" algn="just" fontAlgn="base"/>
            <a:r>
              <a:rPr lang="en-IN" dirty="0">
                <a:latin typeface="Times New Roman" panose="02020603050405020304" pitchFamily="18" charset="0"/>
                <a:cs typeface="Times New Roman" panose="02020603050405020304" pitchFamily="18" charset="0"/>
              </a:rPr>
              <a:t>Test cases that may cause thrashing in a virtual operating system. </a:t>
            </a:r>
          </a:p>
          <a:p>
            <a:pPr lvl="0" algn="just" fontAlgn="base"/>
            <a:r>
              <a:rPr lang="en-IN" dirty="0">
                <a:latin typeface="Times New Roman" panose="02020603050405020304" pitchFamily="18" charset="0"/>
                <a:cs typeface="Times New Roman" panose="02020603050405020304" pitchFamily="18" charset="0"/>
              </a:rPr>
              <a:t>Test cases that may cause excessive disk requirement Performance Testing. </a:t>
            </a:r>
          </a:p>
          <a:p>
            <a:pPr algn="just" fontAlgn="base"/>
            <a:r>
              <a:rPr lang="en-IN" dirty="0">
                <a:latin typeface="Times New Roman" panose="02020603050405020304" pitchFamily="18" charset="0"/>
                <a:cs typeface="Times New Roman" panose="02020603050405020304" pitchFamily="18" charset="0"/>
              </a:rPr>
              <a:t>It is designed to test the run-time performance of software within the context of an integrated system. It is used to test the speed and effectiveness of the program. It is also called load testing. In it, we check, what is the performance of the system in the given load.</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fontAlgn="base"/>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Checking several processor cycles. </a:t>
            </a:r>
          </a:p>
        </p:txBody>
      </p:sp>
    </p:spTree>
    <p:extLst>
      <p:ext uri="{BB962C8B-B14F-4D97-AF65-F5344CB8AC3E}">
        <p14:creationId xmlns:p14="http://schemas.microsoft.com/office/powerpoint/2010/main" val="243130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C3023-78B3-479C-863C-D2005F76C5E5}"/>
              </a:ext>
            </a:extLst>
          </p:cNvPr>
          <p:cNvSpPr>
            <a:spLocks noGrp="1"/>
          </p:cNvSpPr>
          <p:nvPr>
            <p:ph idx="1"/>
          </p:nvPr>
        </p:nvSpPr>
        <p:spPr>
          <a:xfrm>
            <a:off x="106017" y="106017"/>
            <a:ext cx="11940209" cy="6639340"/>
          </a:xfrm>
        </p:spPr>
        <p:txBody>
          <a:bodyPr>
            <a:normAutofit fontScale="92500" lnSpcReduction="10000"/>
          </a:bodyPr>
          <a:lstStyle/>
          <a:p>
            <a:pPr marL="0" indent="0" algn="just" fontAlgn="base">
              <a:buNone/>
            </a:pPr>
            <a:r>
              <a:rPr lang="en-IN" b="1" dirty="0">
                <a:latin typeface="Times New Roman" panose="02020603050405020304" pitchFamily="18" charset="0"/>
                <a:cs typeface="Times New Roman" panose="02020603050405020304" pitchFamily="18" charset="0"/>
              </a:rPr>
              <a:t>3. Scalability Testing </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Scalability Testing </a:t>
            </a:r>
            <a:r>
              <a:rPr lang="en-IN" dirty="0">
                <a:latin typeface="Times New Roman" panose="02020603050405020304" pitchFamily="18" charset="0"/>
                <a:cs typeface="Times New Roman" panose="02020603050405020304" pitchFamily="18" charset="0"/>
              </a:rPr>
              <a:t>is a type of non-functional testing in which the performance of a software application, system, network, or process is tested in terms of its capability to scale up or scale down the number of user request load or other such performance attributes. It can be carried out at a hardware, software or database level. Scalability Testing is defined as the ability of a network, system, application, product or a process to perform the function correctly when changes are made in the size or volume of the system to meet a growing need. It ensures that a software product can manage the scheduled increase in user traffic, data volume, transaction counts frequency, and many other things. It tests the system, processes, or database’s ability to meet a growing need.</a:t>
            </a:r>
          </a:p>
          <a:p>
            <a:pPr marL="0" indent="0" algn="just" fontAlgn="base">
              <a:buNone/>
            </a:pPr>
            <a:r>
              <a:rPr lang="en-IN" b="1" dirty="0">
                <a:latin typeface="Times New Roman" panose="02020603050405020304" pitchFamily="18" charset="0"/>
                <a:cs typeface="Times New Roman" panose="02020603050405020304" pitchFamily="18" charset="0"/>
              </a:rPr>
              <a:t>Advantages of Scalability Testing </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It provides more accessibility to the product.</a:t>
            </a:r>
          </a:p>
          <a:p>
            <a:pPr lvl="0" algn="just" fontAlgn="base"/>
            <a:r>
              <a:rPr lang="en-IN" dirty="0">
                <a:latin typeface="Times New Roman" panose="02020603050405020304" pitchFamily="18" charset="0"/>
                <a:cs typeface="Times New Roman" panose="02020603050405020304" pitchFamily="18" charset="0"/>
              </a:rPr>
              <a:t>It detects issues with web page loading and other performance issues.</a:t>
            </a:r>
          </a:p>
          <a:p>
            <a:pPr lvl="0" algn="just" fontAlgn="base"/>
            <a:r>
              <a:rPr lang="en-IN" dirty="0">
                <a:latin typeface="Times New Roman" panose="02020603050405020304" pitchFamily="18" charset="0"/>
                <a:cs typeface="Times New Roman" panose="02020603050405020304" pitchFamily="18" charset="0"/>
              </a:rPr>
              <a:t>It finds and fixes the issues earlier in the product which saves a lot of time.</a:t>
            </a:r>
          </a:p>
          <a:p>
            <a:pPr lvl="0" algn="just" fontAlgn="base"/>
            <a:r>
              <a:rPr lang="en-IN" dirty="0">
                <a:latin typeface="Times New Roman" panose="02020603050405020304" pitchFamily="18" charset="0"/>
                <a:cs typeface="Times New Roman" panose="02020603050405020304" pitchFamily="18" charset="0"/>
              </a:rPr>
              <a:t>It ensures the end-user experience under the specific load. It provides customer satisfaction.</a:t>
            </a:r>
          </a:p>
          <a:p>
            <a:pPr lvl="0" algn="just" fontAlgn="base"/>
            <a:r>
              <a:rPr lang="en-IN" dirty="0">
                <a:latin typeface="Times New Roman" panose="02020603050405020304" pitchFamily="18" charset="0"/>
                <a:cs typeface="Times New Roman" panose="02020603050405020304" pitchFamily="18" charset="0"/>
              </a:rPr>
              <a:t>It helps in effective tool utilization tracking.</a:t>
            </a:r>
          </a:p>
          <a:p>
            <a:pPr marL="0" indent="0">
              <a:buNone/>
            </a:pPr>
            <a:endParaRPr lang="en-IN" dirty="0"/>
          </a:p>
        </p:txBody>
      </p:sp>
    </p:spTree>
    <p:extLst>
      <p:ext uri="{BB962C8B-B14F-4D97-AF65-F5344CB8AC3E}">
        <p14:creationId xmlns:p14="http://schemas.microsoft.com/office/powerpoint/2010/main" val="1181486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8B772-6316-4A7A-AF77-2C25530220A6}"/>
              </a:ext>
            </a:extLst>
          </p:cNvPr>
          <p:cNvSpPr>
            <a:spLocks noGrp="1"/>
          </p:cNvSpPr>
          <p:nvPr>
            <p:ph idx="1"/>
          </p:nvPr>
        </p:nvSpPr>
        <p:spPr>
          <a:xfrm>
            <a:off x="92765" y="132522"/>
            <a:ext cx="11953461" cy="6626087"/>
          </a:xfrm>
        </p:spPr>
        <p:txBody>
          <a:bodyPr>
            <a:normAutofit fontScale="92500" lnSpcReduction="10000"/>
          </a:bodyPr>
          <a:lstStyle/>
          <a:p>
            <a:pPr marL="0" indent="0" algn="just" fontAlgn="base">
              <a:buNone/>
            </a:pPr>
            <a:r>
              <a:rPr lang="en-IN" b="1" dirty="0">
                <a:latin typeface="Times New Roman" panose="02020603050405020304" pitchFamily="18" charset="0"/>
                <a:cs typeface="Times New Roman" panose="02020603050405020304" pitchFamily="18" charset="0"/>
              </a:rPr>
              <a:t>4. Stability Testing</a:t>
            </a:r>
            <a:endParaRPr lang="en-IN" dirty="0">
              <a:latin typeface="Times New Roman" panose="02020603050405020304" pitchFamily="18" charset="0"/>
              <a:cs typeface="Times New Roman" panose="02020603050405020304" pitchFamily="18" charset="0"/>
            </a:endParaRPr>
          </a:p>
          <a:p>
            <a:pPr marL="0" indent="0" algn="just" fontAlgn="base">
              <a:buNone/>
            </a:pPr>
            <a:r>
              <a:rPr lang="en-IN" b="1" dirty="0">
                <a:latin typeface="Times New Roman" panose="02020603050405020304" pitchFamily="18" charset="0"/>
                <a:cs typeface="Times New Roman" panose="02020603050405020304" pitchFamily="18" charset="0"/>
              </a:rPr>
              <a:t>Stability Testing </a:t>
            </a:r>
            <a:r>
              <a:rPr lang="en-IN" dirty="0">
                <a:latin typeface="Times New Roman" panose="02020603050405020304" pitchFamily="18" charset="0"/>
                <a:cs typeface="Times New Roman" panose="02020603050405020304" pitchFamily="18" charset="0"/>
              </a:rPr>
              <a:t>is a type of Software Testing to checks the quality and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of the software under different environmental parameters. It is defined as the ability of the product to continue to function over time without failure. </a:t>
            </a:r>
          </a:p>
          <a:p>
            <a:pPr marL="0" indent="0" algn="just" fontAlgn="base">
              <a:buNone/>
            </a:pPr>
            <a:r>
              <a:rPr lang="en-IN" dirty="0">
                <a:latin typeface="Times New Roman" panose="02020603050405020304" pitchFamily="18" charset="0"/>
                <a:cs typeface="Times New Roman" panose="02020603050405020304" pitchFamily="18" charset="0"/>
              </a:rPr>
              <a:t>It is a Non-functional Testing technique that focuses on stressing the software component to the maximum. Stability testing is done to check the efficiency of a developed product beyond normal operational capacity which is known as break point. It has higher significance in error handling, software reliability, robustness, and scalability of a product under heavy load rather than checking the system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under normal circumstances.</a:t>
            </a:r>
          </a:p>
          <a:p>
            <a:pPr marL="0" indent="0" algn="just" fontAlgn="base">
              <a:buNone/>
            </a:pPr>
            <a:r>
              <a:rPr lang="en-IN" dirty="0">
                <a:latin typeface="Times New Roman" panose="02020603050405020304" pitchFamily="18" charset="0"/>
                <a:cs typeface="Times New Roman" panose="02020603050405020304" pitchFamily="18" charset="0"/>
              </a:rPr>
              <a:t>Stability testing assesses stability problems. This testing is mainly intended to check whether the application will crash at any point in time or not. </a:t>
            </a:r>
          </a:p>
          <a:p>
            <a:pPr marL="0" indent="0" algn="just" fontAlgn="base">
              <a:buNone/>
            </a:pPr>
            <a:r>
              <a:rPr lang="en-IN" b="1" dirty="0">
                <a:latin typeface="Times New Roman" panose="02020603050405020304" pitchFamily="18" charset="0"/>
                <a:cs typeface="Times New Roman" panose="02020603050405020304" pitchFamily="18" charset="0"/>
              </a:rPr>
              <a:t>Advantages of Stability Testing</a:t>
            </a:r>
            <a:endParaRPr lang="en-IN" dirty="0">
              <a:latin typeface="Times New Roman" panose="02020603050405020304" pitchFamily="18" charset="0"/>
              <a:cs typeface="Times New Roman" panose="02020603050405020304" pitchFamily="18" charset="0"/>
            </a:endParaRPr>
          </a:p>
          <a:p>
            <a:pPr lvl="0" algn="just" fontAlgn="base"/>
            <a:r>
              <a:rPr lang="en-IN" dirty="0">
                <a:latin typeface="Times New Roman" panose="02020603050405020304" pitchFamily="18" charset="0"/>
                <a:cs typeface="Times New Roman" panose="02020603050405020304" pitchFamily="18" charset="0"/>
              </a:rPr>
              <a:t>It gives the limit of the data that a system can handle practically.</a:t>
            </a:r>
          </a:p>
          <a:p>
            <a:pPr lvl="0" algn="just" fontAlgn="base"/>
            <a:r>
              <a:rPr lang="en-IN" dirty="0">
                <a:latin typeface="Times New Roman" panose="02020603050405020304" pitchFamily="18" charset="0"/>
                <a:cs typeface="Times New Roman" panose="02020603050405020304" pitchFamily="18" charset="0"/>
              </a:rPr>
              <a:t>It provides confidence on the performance of the system.</a:t>
            </a:r>
          </a:p>
          <a:p>
            <a:pPr lvl="0" algn="just" fontAlgn="base"/>
            <a:r>
              <a:rPr lang="en-IN" dirty="0">
                <a:latin typeface="Times New Roman" panose="02020603050405020304" pitchFamily="18" charset="0"/>
                <a:cs typeface="Times New Roman" panose="02020603050405020304" pitchFamily="18" charset="0"/>
              </a:rPr>
              <a:t>It determines the stability and robustness of the system under load.</a:t>
            </a:r>
          </a:p>
          <a:p>
            <a:pPr lvl="0" algn="just" fontAlgn="base"/>
            <a:r>
              <a:rPr lang="en-IN" dirty="0">
                <a:latin typeface="Times New Roman" panose="02020603050405020304" pitchFamily="18" charset="0"/>
                <a:cs typeface="Times New Roman" panose="02020603050405020304" pitchFamily="18" charset="0"/>
              </a:rPr>
              <a:t>Stability testing leads to a better end-user experience.</a:t>
            </a:r>
          </a:p>
          <a:p>
            <a:pPr marL="0" indent="0">
              <a:buNone/>
            </a:pPr>
            <a:endParaRPr lang="en-IN" dirty="0"/>
          </a:p>
        </p:txBody>
      </p:sp>
    </p:spTree>
    <p:extLst>
      <p:ext uri="{BB962C8B-B14F-4D97-AF65-F5344CB8AC3E}">
        <p14:creationId xmlns:p14="http://schemas.microsoft.com/office/powerpoint/2010/main" val="282278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CC23B-F6AA-4D41-8585-708BB3A81C00}"/>
              </a:ext>
            </a:extLst>
          </p:cNvPr>
          <p:cNvSpPr>
            <a:spLocks noGrp="1"/>
          </p:cNvSpPr>
          <p:nvPr>
            <p:ph idx="1"/>
          </p:nvPr>
        </p:nvSpPr>
        <p:spPr>
          <a:xfrm>
            <a:off x="838200" y="384313"/>
            <a:ext cx="10515600" cy="6361044"/>
          </a:xfrm>
        </p:spPr>
        <p:txBody>
          <a:bodyPr>
            <a:normAutofit fontScale="92500" lnSpcReduction="20000"/>
          </a:bodyPr>
          <a:lstStyle/>
          <a:p>
            <a:pPr marL="0" indent="0" fontAlgn="base">
              <a:buNone/>
            </a:pPr>
            <a:r>
              <a:rPr lang="en-IN" b="1" dirty="0"/>
              <a:t>Other Types of Testing</a:t>
            </a:r>
            <a:endParaRPr lang="en-IN" dirty="0"/>
          </a:p>
          <a:p>
            <a:pPr lvl="0" fontAlgn="base"/>
            <a:r>
              <a:rPr lang="en-IN" b="1" u="sng" dirty="0">
                <a:hlinkClick r:id="rId2"/>
              </a:rPr>
              <a:t>Smoke Testing</a:t>
            </a:r>
            <a:endParaRPr lang="en-IN" dirty="0"/>
          </a:p>
          <a:p>
            <a:pPr lvl="0" fontAlgn="base"/>
            <a:r>
              <a:rPr lang="en-IN" b="1" u="sng" dirty="0">
                <a:hlinkClick r:id="rId3"/>
              </a:rPr>
              <a:t>Sanity Testing</a:t>
            </a:r>
            <a:endParaRPr lang="en-IN" dirty="0"/>
          </a:p>
          <a:p>
            <a:pPr lvl="0" fontAlgn="base"/>
            <a:r>
              <a:rPr lang="en-IN" b="1" u="sng" dirty="0">
                <a:hlinkClick r:id="rId4"/>
              </a:rPr>
              <a:t>Regression Testing</a:t>
            </a:r>
            <a:endParaRPr lang="en-IN" dirty="0"/>
          </a:p>
          <a:p>
            <a:pPr lvl="0" fontAlgn="base"/>
            <a:r>
              <a:rPr lang="en-IN" b="1" u="sng" dirty="0">
                <a:hlinkClick r:id="rId5"/>
              </a:rPr>
              <a:t>Acceptance Testing</a:t>
            </a:r>
            <a:endParaRPr lang="en-IN" dirty="0"/>
          </a:p>
          <a:p>
            <a:pPr lvl="0" fontAlgn="base"/>
            <a:r>
              <a:rPr lang="en-IN" b="1" u="sng" dirty="0">
                <a:hlinkClick r:id="rId6"/>
              </a:rPr>
              <a:t>User Acceptance Testing</a:t>
            </a:r>
            <a:endParaRPr lang="en-IN" dirty="0"/>
          </a:p>
          <a:p>
            <a:pPr lvl="0" fontAlgn="base"/>
            <a:r>
              <a:rPr lang="en-IN" b="1" u="sng" dirty="0">
                <a:hlinkClick r:id="rId7"/>
              </a:rPr>
              <a:t>Exploratory Testing</a:t>
            </a:r>
            <a:endParaRPr lang="en-IN" dirty="0"/>
          </a:p>
          <a:p>
            <a:pPr lvl="0" fontAlgn="base"/>
            <a:r>
              <a:rPr lang="en-IN" b="1" u="sng" dirty="0" err="1">
                <a:hlinkClick r:id="rId8"/>
              </a:rPr>
              <a:t>Adhoc</a:t>
            </a:r>
            <a:r>
              <a:rPr lang="en-IN" b="1" u="sng" dirty="0">
                <a:hlinkClick r:id="rId8"/>
              </a:rPr>
              <a:t> Testing</a:t>
            </a:r>
            <a:endParaRPr lang="en-IN" dirty="0"/>
          </a:p>
          <a:p>
            <a:pPr lvl="0" fontAlgn="base"/>
            <a:r>
              <a:rPr lang="en-IN" b="1" u="sng" dirty="0">
                <a:hlinkClick r:id="rId9"/>
              </a:rPr>
              <a:t>Security Testing</a:t>
            </a:r>
            <a:endParaRPr lang="en-IN" dirty="0"/>
          </a:p>
          <a:p>
            <a:pPr lvl="0" fontAlgn="base"/>
            <a:r>
              <a:rPr lang="en-IN" b="1" u="sng" dirty="0">
                <a:hlinkClick r:id="rId10"/>
              </a:rPr>
              <a:t>Globalization Testing</a:t>
            </a:r>
            <a:endParaRPr lang="en-IN" dirty="0"/>
          </a:p>
          <a:p>
            <a:pPr lvl="0" fontAlgn="base"/>
            <a:r>
              <a:rPr lang="en-IN" b="1" u="sng" dirty="0">
                <a:hlinkClick r:id="rId4"/>
              </a:rPr>
              <a:t>Regression Testing</a:t>
            </a:r>
            <a:endParaRPr lang="en-IN" dirty="0"/>
          </a:p>
          <a:p>
            <a:pPr lvl="0" fontAlgn="base"/>
            <a:r>
              <a:rPr lang="en-IN" b="1" u="sng" dirty="0">
                <a:hlinkClick r:id="rId2"/>
              </a:rPr>
              <a:t>Smoke Testing</a:t>
            </a:r>
            <a:endParaRPr lang="en-IN" dirty="0"/>
          </a:p>
          <a:p>
            <a:pPr lvl="0" fontAlgn="base"/>
            <a:r>
              <a:rPr lang="en-IN" b="1" u="sng" dirty="0">
                <a:hlinkClick r:id="rId11"/>
              </a:rPr>
              <a:t>Alpha Testing</a:t>
            </a:r>
            <a:endParaRPr lang="en-IN" dirty="0"/>
          </a:p>
          <a:p>
            <a:pPr lvl="0" fontAlgn="base"/>
            <a:r>
              <a:rPr lang="en-IN" b="1" u="sng" dirty="0">
                <a:hlinkClick r:id="rId12"/>
              </a:rPr>
              <a:t>Beta Testing</a:t>
            </a:r>
            <a:endParaRPr lang="en-IN" dirty="0"/>
          </a:p>
          <a:p>
            <a:pPr lvl="0" fontAlgn="base"/>
            <a:r>
              <a:rPr lang="en-IN" b="1" u="sng" dirty="0">
                <a:hlinkClick r:id="rId13"/>
              </a:rPr>
              <a:t>Object-Oriented Testing</a:t>
            </a:r>
            <a:endParaRPr lang="en-IN" dirty="0"/>
          </a:p>
          <a:p>
            <a:pPr marL="0" indent="0">
              <a:buNone/>
            </a:pPr>
            <a:endParaRPr lang="en-IN" dirty="0"/>
          </a:p>
        </p:txBody>
      </p:sp>
    </p:spTree>
    <p:extLst>
      <p:ext uri="{BB962C8B-B14F-4D97-AF65-F5344CB8AC3E}">
        <p14:creationId xmlns:p14="http://schemas.microsoft.com/office/powerpoint/2010/main" val="44920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7F04-8393-4322-971B-F8A961B52C55}"/>
              </a:ext>
            </a:extLst>
          </p:cNvPr>
          <p:cNvSpPr>
            <a:spLocks noGrp="1"/>
          </p:cNvSpPr>
          <p:nvPr>
            <p:ph type="title"/>
          </p:nvPr>
        </p:nvSpPr>
        <p:spPr>
          <a:xfrm>
            <a:off x="838200" y="681038"/>
            <a:ext cx="10515600" cy="445398"/>
          </a:xfrm>
        </p:spPr>
        <p:txBody>
          <a:bodyPr>
            <a:normAutofit fontScale="90000"/>
          </a:bodyPr>
          <a:lstStyle/>
          <a:p>
            <a:r>
              <a:rPr lang="en-IN" b="1" dirty="0">
                <a:latin typeface="Times New Roman" panose="02020603050405020304" pitchFamily="18" charset="0"/>
                <a:cs typeface="Times New Roman" panose="02020603050405020304" pitchFamily="18" charset="0"/>
              </a:rPr>
              <a:t>Strategic Approach to Software Testing </a:t>
            </a:r>
            <a:br>
              <a:rPr lang="en-IN" dirty="0"/>
            </a:br>
            <a:endParaRPr lang="en-IN" dirty="0"/>
          </a:p>
        </p:txBody>
      </p:sp>
      <p:sp>
        <p:nvSpPr>
          <p:cNvPr id="3" name="Content Placeholder 2">
            <a:extLst>
              <a:ext uri="{FF2B5EF4-FFF2-40B4-BE49-F238E27FC236}">
                <a16:creationId xmlns:a16="http://schemas.microsoft.com/office/drawing/2014/main" id="{F0A3CB22-8D20-4F3C-8FE4-9C170F63FE33}"/>
              </a:ext>
            </a:extLst>
          </p:cNvPr>
          <p:cNvSpPr>
            <a:spLocks noGrp="1"/>
          </p:cNvSpPr>
          <p:nvPr>
            <p:ph idx="1"/>
          </p:nvPr>
        </p:nvSpPr>
        <p:spPr>
          <a:xfrm>
            <a:off x="838200" y="901148"/>
            <a:ext cx="10515600" cy="5751443"/>
          </a:xfrm>
        </p:spPr>
        <p:txBody>
          <a:bodyPr>
            <a:noAutofit/>
          </a:bodyPr>
          <a:lstStyle/>
          <a:p>
            <a:pPr marL="0" indent="0" algn="just">
              <a:buNone/>
            </a:pPr>
            <a:r>
              <a:rPr lang="en-GB" sz="2400" dirty="0">
                <a:latin typeface="Times New Roman" panose="02020603050405020304" pitchFamily="18" charset="0"/>
                <a:cs typeface="Times New Roman" panose="02020603050405020304" pitchFamily="18" charset="0"/>
              </a:rPr>
              <a:t>Testing is </a:t>
            </a:r>
            <a:r>
              <a:rPr lang="en-GB" sz="2400" b="1" dirty="0">
                <a:latin typeface="Times New Roman" panose="02020603050405020304" pitchFamily="18" charset="0"/>
                <a:cs typeface="Times New Roman" panose="02020603050405020304" pitchFamily="18" charset="0"/>
              </a:rPr>
              <a:t>a set of activities that can be planned in advance and conducted systematically</a:t>
            </a:r>
            <a:r>
              <a:rPr lang="en-GB" sz="2400" dirty="0">
                <a:latin typeface="Times New Roman" panose="02020603050405020304" pitchFamily="18" charset="0"/>
                <a:cs typeface="Times New Roman" panose="02020603050405020304" pitchFamily="18" charset="0"/>
              </a:rPr>
              <a:t>. A number of software testing strategies have been proposed. All provide you with a template for testing and all have the following generic characteristics:</a:t>
            </a:r>
          </a:p>
          <a:p>
            <a:pPr marL="0" indent="0" algn="just">
              <a:buNone/>
            </a:pPr>
            <a:r>
              <a:rPr lang="en-GB" sz="24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To perform effective testing, you should conduct </a:t>
            </a:r>
            <a:r>
              <a:rPr lang="en-GB" sz="2200" b="1" dirty="0">
                <a:latin typeface="Times New Roman" panose="02020603050405020304" pitchFamily="18" charset="0"/>
                <a:cs typeface="Times New Roman" panose="02020603050405020304" pitchFamily="18" charset="0"/>
              </a:rPr>
              <a:t>effective technical reviews</a:t>
            </a:r>
            <a:r>
              <a:rPr lang="en-GB" sz="2200" dirty="0">
                <a:latin typeface="Times New Roman" panose="02020603050405020304" pitchFamily="18" charset="0"/>
                <a:cs typeface="Times New Roman" panose="02020603050405020304" pitchFamily="18" charset="0"/>
              </a:rPr>
              <a:t>. By   </a:t>
            </a:r>
          </a:p>
          <a:p>
            <a:pPr marL="0" indent="0" algn="just">
              <a:buNone/>
            </a:pPr>
            <a:r>
              <a:rPr lang="en-GB" sz="2200" dirty="0">
                <a:latin typeface="Times New Roman" panose="02020603050405020304" pitchFamily="18" charset="0"/>
                <a:cs typeface="Times New Roman" panose="02020603050405020304" pitchFamily="18" charset="0"/>
              </a:rPr>
              <a:t>   doing this, many errors will be eliminated before testing commences.</a:t>
            </a:r>
          </a:p>
          <a:p>
            <a:pPr marL="0" indent="0" algn="just">
              <a:buNone/>
            </a:pPr>
            <a:r>
              <a:rPr lang="en-GB" sz="2200" dirty="0">
                <a:latin typeface="Times New Roman" panose="02020603050405020304" pitchFamily="18" charset="0"/>
                <a:cs typeface="Times New Roman" panose="02020603050405020304" pitchFamily="18" charset="0"/>
              </a:rPr>
              <a:t>• Testing begins at the </a:t>
            </a:r>
            <a:r>
              <a:rPr lang="en-GB" sz="2200" b="1" dirty="0">
                <a:latin typeface="Times New Roman" panose="02020603050405020304" pitchFamily="18" charset="0"/>
                <a:cs typeface="Times New Roman" panose="02020603050405020304" pitchFamily="18" charset="0"/>
              </a:rPr>
              <a:t>component level</a:t>
            </a:r>
            <a:r>
              <a:rPr lang="en-GB" sz="2200" dirty="0">
                <a:latin typeface="Times New Roman" panose="02020603050405020304" pitchFamily="18" charset="0"/>
                <a:cs typeface="Times New Roman" panose="02020603050405020304" pitchFamily="18" charset="0"/>
              </a:rPr>
              <a:t> and works “outward” toward the integration  </a:t>
            </a:r>
          </a:p>
          <a:p>
            <a:pPr marL="0" indent="0" algn="just">
              <a:buNone/>
            </a:pPr>
            <a:r>
              <a:rPr lang="en-GB" sz="2200" dirty="0">
                <a:latin typeface="Times New Roman" panose="02020603050405020304" pitchFamily="18" charset="0"/>
                <a:cs typeface="Times New Roman" panose="02020603050405020304" pitchFamily="18" charset="0"/>
              </a:rPr>
              <a:t>   of the entire </a:t>
            </a:r>
            <a:r>
              <a:rPr lang="en-IN" sz="2200" dirty="0">
                <a:latin typeface="Times New Roman" panose="02020603050405020304" pitchFamily="18" charset="0"/>
                <a:cs typeface="Times New Roman" panose="02020603050405020304" pitchFamily="18" charset="0"/>
              </a:rPr>
              <a:t>computer-based system.</a:t>
            </a:r>
          </a:p>
          <a:p>
            <a:pPr marL="0" indent="0" algn="just">
              <a:buNone/>
            </a:pPr>
            <a:r>
              <a:rPr lang="en-GB" sz="2200" dirty="0">
                <a:latin typeface="Times New Roman" panose="02020603050405020304" pitchFamily="18" charset="0"/>
                <a:cs typeface="Times New Roman" panose="02020603050405020304" pitchFamily="18" charset="0"/>
              </a:rPr>
              <a:t>• Different testing techniques are appropriate for different software engineering </a:t>
            </a:r>
          </a:p>
          <a:p>
            <a:pPr marL="0" indent="0" algn="just">
              <a:buNone/>
            </a:pPr>
            <a:r>
              <a:rPr lang="en-GB" sz="2200" dirty="0">
                <a:latin typeface="Times New Roman" panose="02020603050405020304" pitchFamily="18" charset="0"/>
                <a:cs typeface="Times New Roman" panose="02020603050405020304" pitchFamily="18" charset="0"/>
              </a:rPr>
              <a:t>   approaches and at different points in time.</a:t>
            </a:r>
          </a:p>
          <a:p>
            <a:pPr marL="0" indent="0" algn="just">
              <a:buNone/>
            </a:pPr>
            <a:r>
              <a:rPr lang="en-GB" sz="2200" dirty="0">
                <a:latin typeface="Times New Roman" panose="02020603050405020304" pitchFamily="18" charset="0"/>
                <a:cs typeface="Times New Roman" panose="02020603050405020304" pitchFamily="18" charset="0"/>
              </a:rPr>
              <a:t>• Testing is </a:t>
            </a:r>
            <a:r>
              <a:rPr lang="en-GB" sz="2200" b="1" dirty="0">
                <a:latin typeface="Times New Roman" panose="02020603050405020304" pitchFamily="18" charset="0"/>
                <a:cs typeface="Times New Roman" panose="02020603050405020304" pitchFamily="18" charset="0"/>
              </a:rPr>
              <a:t>conducted by the developer </a:t>
            </a:r>
            <a:r>
              <a:rPr lang="en-GB" sz="2200" dirty="0">
                <a:latin typeface="Times New Roman" panose="02020603050405020304" pitchFamily="18" charset="0"/>
                <a:cs typeface="Times New Roman" panose="02020603050405020304" pitchFamily="18" charset="0"/>
              </a:rPr>
              <a:t>of the software and an independent test   </a:t>
            </a:r>
          </a:p>
          <a:p>
            <a:pPr marL="0" indent="0" algn="just">
              <a:buNone/>
            </a:pPr>
            <a:r>
              <a:rPr lang="en-GB" sz="2200" dirty="0">
                <a:latin typeface="Times New Roman" panose="02020603050405020304" pitchFamily="18" charset="0"/>
                <a:cs typeface="Times New Roman" panose="02020603050405020304" pitchFamily="18" charset="0"/>
              </a:rPr>
              <a:t>   group.</a:t>
            </a:r>
          </a:p>
          <a:p>
            <a:pPr marL="0" indent="0" algn="just">
              <a:buNone/>
            </a:pP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Testing and debugging </a:t>
            </a:r>
            <a:r>
              <a:rPr lang="en-GB" sz="2200" dirty="0">
                <a:latin typeface="Times New Roman" panose="02020603050405020304" pitchFamily="18" charset="0"/>
                <a:cs typeface="Times New Roman" panose="02020603050405020304" pitchFamily="18" charset="0"/>
              </a:rPr>
              <a:t>are different activities, but debugging must be accommodated in </a:t>
            </a:r>
          </a:p>
          <a:p>
            <a:pPr marL="0" indent="0" algn="just">
              <a:buNone/>
            </a:pPr>
            <a:r>
              <a:rPr lang="en-GB" sz="2200" dirty="0">
                <a:latin typeface="Times New Roman" panose="02020603050405020304" pitchFamily="18" charset="0"/>
                <a:cs typeface="Times New Roman" panose="02020603050405020304" pitchFamily="18" charset="0"/>
              </a:rPr>
              <a:t>   any </a:t>
            </a:r>
            <a:r>
              <a:rPr lang="en-IN" sz="2200" dirty="0">
                <a:latin typeface="Times New Roman" panose="02020603050405020304" pitchFamily="18" charset="0"/>
                <a:cs typeface="Times New Roman" panose="02020603050405020304" pitchFamily="18" charset="0"/>
              </a:rPr>
              <a:t>testing strategy.</a:t>
            </a:r>
          </a:p>
        </p:txBody>
      </p:sp>
    </p:spTree>
    <p:extLst>
      <p:ext uri="{BB962C8B-B14F-4D97-AF65-F5344CB8AC3E}">
        <p14:creationId xmlns:p14="http://schemas.microsoft.com/office/powerpoint/2010/main" val="158235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34D50-069D-4465-89D9-1119AFAAD610}"/>
              </a:ext>
            </a:extLst>
          </p:cNvPr>
          <p:cNvSpPr>
            <a:spLocks noGrp="1"/>
          </p:cNvSpPr>
          <p:nvPr>
            <p:ph idx="1"/>
          </p:nvPr>
        </p:nvSpPr>
        <p:spPr>
          <a:xfrm>
            <a:off x="159025" y="198782"/>
            <a:ext cx="11820939" cy="6533321"/>
          </a:xfrm>
        </p:spPr>
        <p:txBody>
          <a:bodyPr/>
          <a:lstStyle/>
          <a:p>
            <a:pPr algn="just">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Verification and Validation: </a:t>
            </a:r>
            <a:r>
              <a:rPr lang="en-GB" dirty="0">
                <a:latin typeface="Times New Roman" panose="02020603050405020304" pitchFamily="18" charset="0"/>
                <a:cs typeface="Times New Roman" panose="02020603050405020304" pitchFamily="18" charset="0"/>
              </a:rPr>
              <a:t>Software testing is one element that is often referred to as verification and validation (V&amp;V). Verification refers to the set of tasks that ensure that software correctly implements a specific function. Validation refers to a different set of tasks that ensure that the software that has been built is traceable to customer requirements.</a:t>
            </a:r>
          </a:p>
          <a:p>
            <a:pPr marL="0" indent="0">
              <a:buNone/>
            </a:pPr>
            <a:r>
              <a:rPr lang="en-GB" dirty="0">
                <a:latin typeface="Times New Roman" panose="02020603050405020304" pitchFamily="18" charset="0"/>
                <a:cs typeface="Times New Roman" panose="02020603050405020304" pitchFamily="18" charset="0"/>
              </a:rPr>
              <a:t>Boehm states this another way:</a:t>
            </a:r>
          </a:p>
          <a:p>
            <a:r>
              <a:rPr lang="en-GB" b="1" dirty="0">
                <a:latin typeface="Times New Roman" panose="02020603050405020304" pitchFamily="18" charset="0"/>
                <a:cs typeface="Times New Roman" panose="02020603050405020304" pitchFamily="18" charset="0"/>
              </a:rPr>
              <a:t>Verification:</a:t>
            </a:r>
            <a:r>
              <a:rPr lang="en-GB" dirty="0">
                <a:latin typeface="Times New Roman" panose="02020603050405020304" pitchFamily="18" charset="0"/>
                <a:cs typeface="Times New Roman" panose="02020603050405020304" pitchFamily="18" charset="0"/>
              </a:rPr>
              <a:t> “Are we building the product right?”</a:t>
            </a:r>
          </a:p>
          <a:p>
            <a:r>
              <a:rPr lang="en-GB" b="1" dirty="0">
                <a:latin typeface="Times New Roman" panose="02020603050405020304" pitchFamily="18" charset="0"/>
                <a:cs typeface="Times New Roman" panose="02020603050405020304" pitchFamily="18" charset="0"/>
              </a:rPr>
              <a:t>Validation:</a:t>
            </a:r>
            <a:r>
              <a:rPr lang="en-GB" dirty="0">
                <a:latin typeface="Times New Roman" panose="02020603050405020304" pitchFamily="18" charset="0"/>
                <a:cs typeface="Times New Roman" panose="02020603050405020304" pitchFamily="18" charset="0"/>
              </a:rPr>
              <a:t> “Are we building the right product?”</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Organizing for Software Testing: </a:t>
            </a:r>
            <a:r>
              <a:rPr lang="en-GB" dirty="0">
                <a:latin typeface="Times New Roman" panose="02020603050405020304" pitchFamily="18" charset="0"/>
                <a:cs typeface="Times New Roman" panose="02020603050405020304" pitchFamily="18" charset="0"/>
              </a:rPr>
              <a:t>The people who have built the software are now asked to test the software. This seems harmless in itself; after all, who knows the program better than </a:t>
            </a:r>
            <a:r>
              <a:rPr lang="en-IN" dirty="0">
                <a:latin typeface="Times New Roman" panose="02020603050405020304" pitchFamily="18" charset="0"/>
                <a:cs typeface="Times New Roman" panose="02020603050405020304" pitchFamily="18" charset="0"/>
              </a:rPr>
              <a:t>its developers?</a:t>
            </a:r>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8559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FA093-2E69-4DDA-A28A-3DE429472C9F}"/>
              </a:ext>
            </a:extLst>
          </p:cNvPr>
          <p:cNvSpPr>
            <a:spLocks noGrp="1"/>
          </p:cNvSpPr>
          <p:nvPr>
            <p:ph idx="1"/>
          </p:nvPr>
        </p:nvSpPr>
        <p:spPr>
          <a:xfrm>
            <a:off x="838200" y="172278"/>
            <a:ext cx="10515600" cy="6004685"/>
          </a:xfrm>
        </p:spPr>
        <p:txBody>
          <a:bodyPr/>
          <a:lstStyle/>
          <a:p>
            <a:r>
              <a:rPr lang="en-GB" b="1" dirty="0">
                <a:latin typeface="Times New Roman" panose="02020603050405020304" pitchFamily="18" charset="0"/>
                <a:cs typeface="Times New Roman" panose="02020603050405020304" pitchFamily="18" charset="0"/>
              </a:rPr>
              <a:t>Software Testing Strategy—The Big Picture: </a:t>
            </a:r>
            <a:r>
              <a:rPr lang="en-GB" dirty="0">
                <a:latin typeface="Times New Roman" panose="02020603050405020304" pitchFamily="18" charset="0"/>
                <a:cs typeface="Times New Roman" panose="02020603050405020304" pitchFamily="18" charset="0"/>
              </a:rPr>
              <a:t>The software process may be viewed as the spiral illustrated in the following figure.</a:t>
            </a:r>
          </a:p>
          <a:p>
            <a:pPr marL="0" indent="0">
              <a:buNone/>
            </a:pPr>
            <a:endParaRPr lang="en-IN" dirty="0"/>
          </a:p>
        </p:txBody>
      </p:sp>
      <p:pic>
        <p:nvPicPr>
          <p:cNvPr id="4" name="Picture 3">
            <a:extLst>
              <a:ext uri="{FF2B5EF4-FFF2-40B4-BE49-F238E27FC236}">
                <a16:creationId xmlns:a16="http://schemas.microsoft.com/office/drawing/2014/main" id="{BBF57FD1-9542-4824-AA4B-ED1E929E6ED2}"/>
              </a:ext>
            </a:extLst>
          </p:cNvPr>
          <p:cNvPicPr>
            <a:picLocks noChangeAspect="1"/>
          </p:cNvPicPr>
          <p:nvPr/>
        </p:nvPicPr>
        <p:blipFill>
          <a:blip r:embed="rId2"/>
          <a:stretch>
            <a:fillRect/>
          </a:stretch>
        </p:blipFill>
        <p:spPr>
          <a:xfrm>
            <a:off x="2451651" y="1232453"/>
            <a:ext cx="6904383" cy="4944510"/>
          </a:xfrm>
          <a:prstGeom prst="rect">
            <a:avLst/>
          </a:prstGeom>
        </p:spPr>
      </p:pic>
    </p:spTree>
    <p:extLst>
      <p:ext uri="{BB962C8B-B14F-4D97-AF65-F5344CB8AC3E}">
        <p14:creationId xmlns:p14="http://schemas.microsoft.com/office/powerpoint/2010/main" val="130716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87D8-8420-4240-9477-507542290116}"/>
              </a:ext>
            </a:extLst>
          </p:cNvPr>
          <p:cNvSpPr>
            <a:spLocks noGrp="1"/>
          </p:cNvSpPr>
          <p:nvPr>
            <p:ph type="title"/>
          </p:nvPr>
        </p:nvSpPr>
        <p:spPr>
          <a:xfrm>
            <a:off x="838200" y="365125"/>
            <a:ext cx="10515600" cy="854075"/>
          </a:xfrm>
        </p:spPr>
        <p:txBody>
          <a:bodyPr>
            <a:normAutofit fontScale="90000"/>
          </a:bodyPr>
          <a:lstStyle/>
          <a:p>
            <a:r>
              <a:rPr lang="en-IN" b="1" dirty="0">
                <a:latin typeface="Times New Roman" panose="02020603050405020304" pitchFamily="18" charset="0"/>
                <a:cs typeface="Times New Roman" panose="02020603050405020304" pitchFamily="18" charset="0"/>
              </a:rPr>
              <a:t>Strategic Issues</a:t>
            </a:r>
            <a:br>
              <a:rPr lang="en-IN" dirty="0"/>
            </a:br>
            <a:endParaRPr lang="en-IN" dirty="0"/>
          </a:p>
        </p:txBody>
      </p:sp>
      <p:sp>
        <p:nvSpPr>
          <p:cNvPr id="3" name="Content Placeholder 2">
            <a:extLst>
              <a:ext uri="{FF2B5EF4-FFF2-40B4-BE49-F238E27FC236}">
                <a16:creationId xmlns:a16="http://schemas.microsoft.com/office/drawing/2014/main" id="{F4BFB50C-EC65-40F3-902F-1C20B634F9BD}"/>
              </a:ext>
            </a:extLst>
          </p:cNvPr>
          <p:cNvSpPr>
            <a:spLocks noGrp="1"/>
          </p:cNvSpPr>
          <p:nvPr>
            <p:ph idx="1"/>
          </p:nvPr>
        </p:nvSpPr>
        <p:spPr>
          <a:xfrm>
            <a:off x="636104" y="940904"/>
            <a:ext cx="11224592" cy="5551971"/>
          </a:xfrm>
        </p:spPr>
        <p:txBody>
          <a:bodyPr/>
          <a:lstStyle/>
          <a:p>
            <a:pPr algn="just"/>
            <a:r>
              <a:rPr lang="en-GB" dirty="0">
                <a:latin typeface="Times New Roman" panose="02020603050405020304" pitchFamily="18" charset="0"/>
                <a:cs typeface="Times New Roman" panose="02020603050405020304" pitchFamily="18" charset="0"/>
              </a:rPr>
              <a:t>Some times the best strategy will fail if a series of overriding issues are not addressed. </a:t>
            </a:r>
          </a:p>
          <a:p>
            <a:pPr algn="just"/>
            <a:r>
              <a:rPr lang="en-GB" dirty="0">
                <a:latin typeface="Times New Roman" panose="02020603050405020304" pitchFamily="18" charset="0"/>
                <a:cs typeface="Times New Roman" panose="02020603050405020304" pitchFamily="18" charset="0"/>
              </a:rPr>
              <a:t>Tom </a:t>
            </a:r>
            <a:r>
              <a:rPr lang="en-GB" dirty="0" err="1">
                <a:latin typeface="Times New Roman" panose="02020603050405020304" pitchFamily="18" charset="0"/>
                <a:cs typeface="Times New Roman" panose="02020603050405020304" pitchFamily="18" charset="0"/>
              </a:rPr>
              <a:t>Gilb</a:t>
            </a:r>
            <a:r>
              <a:rPr lang="en-GB" dirty="0">
                <a:latin typeface="Times New Roman" panose="02020603050405020304" pitchFamily="18" charset="0"/>
                <a:cs typeface="Times New Roman" panose="02020603050405020304" pitchFamily="18" charset="0"/>
              </a:rPr>
              <a:t> argues that a software testing strategy will succeed when software testers: Specify product requirements in a quantifiable manner long before testing commences.</a:t>
            </a:r>
          </a:p>
          <a:p>
            <a:pPr algn="just"/>
            <a:r>
              <a:rPr lang="en-GB" dirty="0">
                <a:latin typeface="Times New Roman" panose="02020603050405020304" pitchFamily="18" charset="0"/>
                <a:cs typeface="Times New Roman" panose="02020603050405020304" pitchFamily="18" charset="0"/>
              </a:rPr>
              <a:t>Although the overriding objective of testing is to find errors, a good testing strategy also assesses other quality characteristics such as portability, maintainability, and usability.</a:t>
            </a:r>
          </a:p>
          <a:p>
            <a:pPr algn="just"/>
            <a:r>
              <a:rPr lang="en-GB" dirty="0">
                <a:latin typeface="Times New Roman" panose="02020603050405020304" pitchFamily="18" charset="0"/>
                <a:cs typeface="Times New Roman" panose="02020603050405020304" pitchFamily="18" charset="0"/>
              </a:rPr>
              <a:t>The specific objectives of testing should be stated in measurable terms. For example, test effectiveness, test coverage, meantime-to-failure, the cost to find and fix defects, and test work-hours should be stated in the test plan.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98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70E99-6D55-4F6B-BAF7-80A559A7DE10}"/>
              </a:ext>
            </a:extLst>
          </p:cNvPr>
          <p:cNvSpPr>
            <a:spLocks noGrp="1"/>
          </p:cNvSpPr>
          <p:nvPr>
            <p:ph idx="1"/>
          </p:nvPr>
        </p:nvSpPr>
        <p:spPr>
          <a:xfrm>
            <a:off x="410817" y="278296"/>
            <a:ext cx="11463131" cy="6308034"/>
          </a:xfrm>
        </p:spPr>
        <p:txBody>
          <a:bodyPr>
            <a:normAutofit fontScale="92500" lnSpcReduction="20000"/>
          </a:bodyPr>
          <a:lstStyle/>
          <a:p>
            <a:pPr algn="just"/>
            <a:r>
              <a:rPr lang="en-GB" b="1" dirty="0">
                <a:latin typeface="Times New Roman" panose="02020603050405020304" pitchFamily="18" charset="0"/>
                <a:cs typeface="Times New Roman" panose="02020603050405020304" pitchFamily="18" charset="0"/>
              </a:rPr>
              <a:t>Develop a testing plan that emphasizes “rapid cycle testing: </a:t>
            </a:r>
            <a:r>
              <a:rPr lang="en-GB" sz="2400" dirty="0">
                <a:latin typeface="Times New Roman" panose="02020603050405020304" pitchFamily="18" charset="0"/>
                <a:cs typeface="Times New Roman" panose="02020603050405020304" pitchFamily="18" charset="0"/>
              </a:rPr>
              <a:t>learn to test in rapid cycles of customer-useful, The feedback generated from these rapid cycle tests can be used to control quality levels and the corresponding test strategies</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Build “robust” software that is designed to test itself: </a:t>
            </a:r>
            <a:r>
              <a:rPr lang="en-GB" sz="2600" dirty="0">
                <a:latin typeface="Times New Roman" panose="02020603050405020304" pitchFamily="18" charset="0"/>
                <a:cs typeface="Times New Roman" panose="02020603050405020304" pitchFamily="18" charset="0"/>
              </a:rPr>
              <a:t>Software should be capable of diagnosing certain classes of errors.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Use effective technical reviews as a filter prior to testing: </a:t>
            </a:r>
            <a:r>
              <a:rPr lang="en-GB" sz="2600" dirty="0">
                <a:latin typeface="Times New Roman" panose="02020603050405020304" pitchFamily="18" charset="0"/>
                <a:cs typeface="Times New Roman" panose="02020603050405020304" pitchFamily="18" charset="0"/>
              </a:rPr>
              <a:t>Technical reviews can be as effective as testing in uncovering errors. For this reason, reviews can reduce the amount of testing effort that is required to produce high quality software.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Conduct technical reviews to assess the test strategy and test cases themselves:</a:t>
            </a:r>
            <a:r>
              <a:rPr lang="en-GB"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Technical reviews can uncover inconsistencies, omissions, and outright errors in the testing approach. This saves time and also improves product quality. </a:t>
            </a:r>
          </a:p>
          <a:p>
            <a:pPr marL="0" indent="0" algn="just">
              <a:buNone/>
            </a:pPr>
            <a:endParaRPr lang="en-GB" sz="2600"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Develop a continuous improvement approach for the testing process: </a:t>
            </a:r>
            <a:r>
              <a:rPr lang="en-GB" sz="2600" dirty="0">
                <a:latin typeface="Times New Roman" panose="02020603050405020304" pitchFamily="18" charset="0"/>
                <a:cs typeface="Times New Roman" panose="02020603050405020304" pitchFamily="18" charset="0"/>
              </a:rPr>
              <a:t>The test strategy should be measured. The metrics collected during testing should be used as part of a statistical process control approach for software testing.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54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FF89-9185-446A-9376-749F3EAB6DEE}"/>
              </a:ext>
            </a:extLst>
          </p:cNvPr>
          <p:cNvSpPr>
            <a:spLocks noGrp="1"/>
          </p:cNvSpPr>
          <p:nvPr>
            <p:ph type="title"/>
          </p:nvPr>
        </p:nvSpPr>
        <p:spPr>
          <a:xfrm>
            <a:off x="838200" y="365126"/>
            <a:ext cx="10515600" cy="946840"/>
          </a:xfrm>
        </p:spPr>
        <p:txBody>
          <a:bodyPr>
            <a:normAutofit fontScale="90000"/>
          </a:bodyPr>
          <a:lstStyle/>
          <a:p>
            <a:r>
              <a:rPr lang="en-IN" b="1" dirty="0">
                <a:latin typeface="Times New Roman" panose="02020603050405020304" pitchFamily="18" charset="0"/>
                <a:cs typeface="Times New Roman" panose="02020603050405020304" pitchFamily="18" charset="0"/>
              </a:rPr>
              <a:t>Test Strategies for Conventional Software</a:t>
            </a:r>
            <a:r>
              <a:rPr lang="en-IN" dirty="0"/>
              <a:t> </a:t>
            </a:r>
            <a:br>
              <a:rPr lang="en-IN" dirty="0"/>
            </a:br>
            <a:endParaRPr lang="en-IN" dirty="0"/>
          </a:p>
        </p:txBody>
      </p:sp>
      <p:sp>
        <p:nvSpPr>
          <p:cNvPr id="3" name="Content Placeholder 2">
            <a:extLst>
              <a:ext uri="{FF2B5EF4-FFF2-40B4-BE49-F238E27FC236}">
                <a16:creationId xmlns:a16="http://schemas.microsoft.com/office/drawing/2014/main" id="{FFC127C7-819E-40DA-AFE4-EB2533B47A98}"/>
              </a:ext>
            </a:extLst>
          </p:cNvPr>
          <p:cNvSpPr>
            <a:spLocks noGrp="1"/>
          </p:cNvSpPr>
          <p:nvPr>
            <p:ph idx="1"/>
          </p:nvPr>
        </p:nvSpPr>
        <p:spPr>
          <a:xfrm>
            <a:off x="838200" y="1007165"/>
            <a:ext cx="10515600" cy="5169798"/>
          </a:xfrm>
        </p:spPr>
        <p:txBody>
          <a:bodyPr/>
          <a:lstStyle/>
          <a:p>
            <a:pPr marL="0" indent="0" algn="just">
              <a:buNone/>
            </a:pPr>
            <a:r>
              <a:rPr lang="en-GB" dirty="0">
                <a:latin typeface="Times New Roman" panose="02020603050405020304" pitchFamily="18" charset="0"/>
                <a:cs typeface="Times New Roman" panose="02020603050405020304" pitchFamily="18" charset="0"/>
              </a:rPr>
              <a:t>A testing strategy that is chosen by most software teams falls between the two extremes. </a:t>
            </a:r>
          </a:p>
          <a:p>
            <a:pPr algn="just"/>
            <a:r>
              <a:rPr lang="en-GB" dirty="0">
                <a:latin typeface="Times New Roman" panose="02020603050405020304" pitchFamily="18" charset="0"/>
                <a:cs typeface="Times New Roman" panose="02020603050405020304" pitchFamily="18" charset="0"/>
              </a:rPr>
              <a:t>beginning with the testing of individual program units</a:t>
            </a:r>
          </a:p>
          <a:p>
            <a:pPr algn="just"/>
            <a:r>
              <a:rPr lang="en-GB" dirty="0">
                <a:latin typeface="Times New Roman" panose="02020603050405020304" pitchFamily="18" charset="0"/>
                <a:cs typeface="Times New Roman" panose="02020603050405020304" pitchFamily="18" charset="0"/>
              </a:rPr>
              <a:t>moving to tests designed to facilitate the integration of the units</a:t>
            </a:r>
          </a:p>
          <a:p>
            <a:pPr marL="0" indent="0" algn="just">
              <a:buNone/>
            </a:pPr>
            <a:r>
              <a:rPr lang="en-GB" dirty="0">
                <a:latin typeface="Times New Roman" panose="02020603050405020304" pitchFamily="18" charset="0"/>
                <a:cs typeface="Times New Roman" panose="02020603050405020304" pitchFamily="18" charset="0"/>
              </a:rPr>
              <a:t>Each of these classes of tests is described in the sections that follow.</a:t>
            </a:r>
          </a:p>
          <a:p>
            <a:pPr marL="0" indent="0" algn="just">
              <a:buNone/>
            </a:pPr>
            <a:r>
              <a:rPr lang="en-GB" b="1" dirty="0">
                <a:latin typeface="Times New Roman" panose="02020603050405020304" pitchFamily="18" charset="0"/>
                <a:cs typeface="Times New Roman" panose="02020603050405020304" pitchFamily="18" charset="0"/>
              </a:rPr>
              <a:t>Unit Testing: </a:t>
            </a:r>
            <a:r>
              <a:rPr lang="en-GB" dirty="0">
                <a:latin typeface="Times New Roman" panose="02020603050405020304" pitchFamily="18" charset="0"/>
                <a:cs typeface="Times New Roman" panose="02020603050405020304" pitchFamily="18" charset="0"/>
              </a:rPr>
              <a:t>Unit testing focuses verification effort on the smallest unit of software design—the software component or module. The unit test focuses on the internal processing logic and data structures within the boundaries of a component. This type of testing can be conducted in parallel for multiple components.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76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4357</Words>
  <Application>Microsoft Office PowerPoint</Application>
  <PresentationFormat>Widescreen</PresentationFormat>
  <Paragraphs>285</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Calibri Light</vt:lpstr>
      <vt:lpstr>Times New Roman</vt:lpstr>
      <vt:lpstr>Wingdings</vt:lpstr>
      <vt:lpstr>Office Theme</vt:lpstr>
      <vt:lpstr>Document</vt:lpstr>
      <vt:lpstr>PowerPoint Presentation</vt:lpstr>
      <vt:lpstr>Agenda</vt:lpstr>
      <vt:lpstr>PowerPoint Presentation</vt:lpstr>
      <vt:lpstr>Strategic Approach to Software Testing  </vt:lpstr>
      <vt:lpstr>PowerPoint Presentation</vt:lpstr>
      <vt:lpstr>PowerPoint Presentation</vt:lpstr>
      <vt:lpstr>Strategic Issues </vt:lpstr>
      <vt:lpstr>PowerPoint Presentation</vt:lpstr>
      <vt:lpstr>Test Strategies for Conventional Software  </vt:lpstr>
      <vt:lpstr>PowerPoint Presentation</vt:lpstr>
      <vt:lpstr>PowerPoint Presentation</vt:lpstr>
      <vt:lpstr>Different Types of Software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new</cp:lastModifiedBy>
  <cp:revision>28</cp:revision>
  <dcterms:created xsi:type="dcterms:W3CDTF">2025-02-18T16:58:01Z</dcterms:created>
  <dcterms:modified xsi:type="dcterms:W3CDTF">2025-03-05T10:20:45Z</dcterms:modified>
</cp:coreProperties>
</file>