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70" r:id="rId4"/>
    <p:sldId id="259" r:id="rId5"/>
    <p:sldId id="271" r:id="rId6"/>
    <p:sldId id="262" r:id="rId7"/>
    <p:sldId id="272" r:id="rId8"/>
    <p:sldId id="260" r:id="rId9"/>
    <p:sldId id="263" r:id="rId10"/>
    <p:sldId id="264" r:id="rId11"/>
    <p:sldId id="265" r:id="rId12"/>
    <p:sldId id="261" r:id="rId13"/>
    <p:sldId id="266" r:id="rId14"/>
    <p:sldId id="303" r:id="rId15"/>
    <p:sldId id="267" r:id="rId16"/>
    <p:sldId id="268" r:id="rId17"/>
    <p:sldId id="269" r:id="rId18"/>
    <p:sldId id="284" r:id="rId19"/>
    <p:sldId id="285" r:id="rId20"/>
    <p:sldId id="288" r:id="rId21"/>
    <p:sldId id="287" r:id="rId22"/>
    <p:sldId id="289" r:id="rId23"/>
    <p:sldId id="290" r:id="rId24"/>
    <p:sldId id="294" r:id="rId25"/>
    <p:sldId id="291" r:id="rId26"/>
    <p:sldId id="295" r:id="rId27"/>
    <p:sldId id="297" r:id="rId28"/>
    <p:sldId id="301" r:id="rId29"/>
    <p:sldId id="302" r:id="rId30"/>
    <p:sldId id="299" r:id="rId31"/>
    <p:sldId id="298" r:id="rId32"/>
    <p:sldId id="30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ebp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Concurrent Programming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765" y="162560"/>
            <a:ext cx="10515600" cy="64198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Types of Threads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8615" y="848360"/>
            <a:ext cx="11612880" cy="564388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400" b="1">
                <a:solidFill>
                  <a:srgbClr val="FF0000"/>
                </a:solidFill>
              </a:rPr>
              <a:t>1. User Level Thread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/>
              <a:t>As the name suggests, the user-level threads are only managed by users, and the kernel does not have its information.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/>
              <a:t>These are faster, easy to create and manage.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/>
              <a:t>The kernel takes all these threads as a single process and handles them as one process only.</a:t>
            </a:r>
          </a:p>
          <a:p>
            <a:pPr marL="342900" indent="-342900">
              <a:lnSpc>
                <a:spcPct val="100000"/>
              </a:lnSpc>
            </a:pPr>
            <a:r>
              <a:rPr lang="en-US" sz="2400"/>
              <a:t>The user-level threads are implemented by user-level libraries, not by the system calls.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/>
          </a:p>
          <a:p>
            <a:pPr marL="0" indent="0">
              <a:lnSpc>
                <a:spcPct val="50000"/>
              </a:lnSpc>
              <a:buNone/>
            </a:pPr>
            <a:r>
              <a:rPr lang="en-US" sz="2400" b="1">
                <a:solidFill>
                  <a:srgbClr val="FF0000"/>
                </a:solidFill>
              </a:rPr>
              <a:t>2. Kernel-Level Thread</a:t>
            </a:r>
          </a:p>
          <a:p>
            <a:pPr marL="0" indent="457200">
              <a:lnSpc>
                <a:spcPct val="160000"/>
              </a:lnSpc>
              <a:buNone/>
            </a:pPr>
            <a:r>
              <a:rPr lang="en-US" sz="2400"/>
              <a:t>The kernel-level threads are handled by the Operating system and managed by its kernel. These threads are slower than user-level threads because context information is managed by the kernel. To create and implement a kernel-level thread, we need to make a system call.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930" y="172085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Features of Thread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1930" y="1025525"/>
            <a:ext cx="11769090" cy="5151755"/>
          </a:xfrm>
        </p:spPr>
        <p:txBody>
          <a:bodyPr>
            <a:normAutofit fontScale="92500"/>
          </a:bodyPr>
          <a:lstStyle/>
          <a:p>
            <a:pPr>
              <a:lnSpc>
                <a:spcPct val="170000"/>
              </a:lnSpc>
            </a:pPr>
            <a:r>
              <a:rPr lang="en-US"/>
              <a:t>Threads share data, memory, resources, files, etc., with their peer threads within a process.</a:t>
            </a:r>
          </a:p>
          <a:p>
            <a:pPr>
              <a:lnSpc>
                <a:spcPct val="170000"/>
              </a:lnSpc>
            </a:pPr>
            <a:r>
              <a:rPr lang="en-US"/>
              <a:t>One system call is capable of creating more than one thread.</a:t>
            </a:r>
          </a:p>
          <a:p>
            <a:pPr>
              <a:lnSpc>
                <a:spcPct val="170000"/>
              </a:lnSpc>
            </a:pPr>
            <a:r>
              <a:rPr lang="en-US"/>
              <a:t>Each thread has its own stack and register.</a:t>
            </a:r>
          </a:p>
          <a:p>
            <a:pPr>
              <a:lnSpc>
                <a:spcPct val="170000"/>
              </a:lnSpc>
            </a:pPr>
            <a:r>
              <a:rPr lang="en-US"/>
              <a:t>Threads can directly communicate with each other as they share the same address space.</a:t>
            </a:r>
          </a:p>
          <a:p>
            <a:pPr>
              <a:lnSpc>
                <a:spcPct val="170000"/>
              </a:lnSpc>
            </a:pPr>
            <a:r>
              <a:rPr lang="en-US"/>
              <a:t>Threads need to be synchronized in order to avoid unexpected scenarios.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running process&#10;&#10;Description automatically generated">
            <a:extLst>
              <a:ext uri="{FF2B5EF4-FFF2-40B4-BE49-F238E27FC236}">
                <a16:creationId xmlns:a16="http://schemas.microsoft.com/office/drawing/2014/main" id="{79C6395B-34F0-153C-F3A6-EAC90418C9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6349" y="722124"/>
            <a:ext cx="9414890" cy="59539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1588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3195" y="114300"/>
            <a:ext cx="10515600" cy="554990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FF0000"/>
                </a:solidFill>
              </a:rPr>
              <a:t>States of  Thread Life Cycle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945" y="746125"/>
            <a:ext cx="12047220" cy="6044565"/>
          </a:xfrm>
        </p:spPr>
        <p:txBody>
          <a:bodyPr>
            <a:normAutofit fontScale="90000" lnSpcReduction="2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FF0000"/>
                </a:solidFill>
              </a:rPr>
              <a:t>1. New</a:t>
            </a:r>
            <a:r>
              <a:rPr lang="en-US" sz="2000"/>
              <a:t>: A new thread starts its life cycle inside the new state. It continues to be with this state before the program begins the thread. Additionally, it is known as a created thread.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FF0000"/>
                </a:solidFill>
              </a:rPr>
              <a:t>2. Runnable</a:t>
            </a:r>
            <a:r>
              <a:rPr lang="en-US" sz="2000"/>
              <a:t>: After a recently born thread can begin, the thread turns into runnable. A thread with this state is considered performing their process.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FF0000"/>
                </a:solidFill>
              </a:rPr>
              <a:t>3. Waiting</a:t>
            </a:r>
            <a:r>
              <a:rPr lang="en-US" sz="2000"/>
              <a:t>: Occasionally, a thread transition towards the waiting around the state even though the thread is waiting for another thread to execute an activity. A thread transition to the runnable state only if an additional thread indicates the waiting thread to keep performing.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FF0000"/>
                </a:solidFill>
              </a:rPr>
              <a:t>4. Timed Waiting</a:t>
            </a:r>
            <a:r>
              <a:rPr lang="en-US" sz="2000"/>
              <a:t>: A runnable thread cans easily the particular timed waiting for the state to get a specific interval of the time. A thread with this state transitions returning to the runnable state once that point interval expires or if the event it truly is awaiting happens.</a:t>
            </a:r>
          </a:p>
          <a:p>
            <a:pPr marL="0" indent="0">
              <a:lnSpc>
                <a:spcPct val="200000"/>
              </a:lnSpc>
              <a:buNone/>
            </a:pPr>
            <a:r>
              <a:rPr lang="en-US" sz="2000">
                <a:solidFill>
                  <a:srgbClr val="FF0000"/>
                </a:solidFill>
              </a:rPr>
              <a:t>5. Terminated</a:t>
            </a:r>
            <a:r>
              <a:rPr lang="en-US" sz="2000"/>
              <a:t>: A runnable thread gets into the terminated state because it accomplishes its task or else terminates.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300" y="181610"/>
            <a:ext cx="10515600" cy="824230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How to create a thread in Java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321435" y="1814830"/>
            <a:ext cx="10224770" cy="2727960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There are two ways to create a thread:</a:t>
            </a: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rgbClr val="FF0000"/>
                </a:solidFill>
              </a:rPr>
              <a:t>By extending Thread class</a:t>
            </a:r>
          </a:p>
          <a:p>
            <a:pPr lvl="1">
              <a:lnSpc>
                <a:spcPct val="140000"/>
              </a:lnSpc>
              <a:buFont typeface="Wingdings" panose="05000000000000000000" charset="0"/>
              <a:buChar char="Ø"/>
            </a:pPr>
            <a:r>
              <a:rPr lang="en-US">
                <a:solidFill>
                  <a:srgbClr val="FF0000"/>
                </a:solidFill>
              </a:rPr>
              <a:t>By implementing Runnable interface.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2405" y="142875"/>
            <a:ext cx="10515600" cy="75692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</a:rPr>
              <a:t>Thread class: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4810" y="1141095"/>
            <a:ext cx="10968990" cy="4823460"/>
          </a:xfrm>
        </p:spPr>
        <p:txBody>
          <a:bodyPr>
            <a:normAutofit lnSpcReduction="10000"/>
          </a:bodyPr>
          <a:lstStyle/>
          <a:p>
            <a:r>
              <a:rPr lang="en-US"/>
              <a:t>Thread class provide constructors and methods to create and perform operations on a thread.</a:t>
            </a:r>
          </a:p>
          <a:p>
            <a:r>
              <a:rPr lang="en-US"/>
              <a:t>Thread class extends Object class and implements Runnable interface.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Commonly used Constructors of Thread class:</a:t>
            </a:r>
          </a:p>
          <a:p>
            <a:pPr marL="0" indent="0">
              <a:buNone/>
            </a:pPr>
            <a:endParaRPr lang="en-US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Thread()</a:t>
            </a:r>
          </a:p>
          <a:p>
            <a:pPr lvl="1">
              <a:lnSpc>
                <a:spcPct val="120000"/>
              </a:lnSpc>
            </a:pP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Thread(String name)</a:t>
            </a:r>
          </a:p>
          <a:p>
            <a:pPr lvl="1">
              <a:lnSpc>
                <a:spcPct val="120000"/>
              </a:lnSpc>
            </a:pP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Thread(Runnable r)</a:t>
            </a:r>
          </a:p>
          <a:p>
            <a:pPr lvl="1">
              <a:lnSpc>
                <a:spcPct val="120000"/>
              </a:lnSpc>
            </a:pPr>
            <a:r>
              <a:rPr lang="en-US">
                <a:gradFill>
                  <a:gsLst>
                    <a:gs pos="0">
                      <a:srgbClr val="7B32B2"/>
                    </a:gs>
                    <a:gs pos="100000">
                      <a:srgbClr val="401A5D"/>
                    </a:gs>
                  </a:gsLst>
                  <a:lin scaled="0"/>
                </a:gradFill>
              </a:rPr>
              <a:t>Thread(Runnable r,String name)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0015" y="144145"/>
            <a:ext cx="11951335" cy="6639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sz="2400" b="1">
              <a:solidFill>
                <a:srgbClr val="FF0000"/>
              </a:solidFill>
            </a:endParaRPr>
          </a:p>
          <a:p>
            <a:r>
              <a:rPr lang="en-US" sz="3200" b="1">
                <a:solidFill>
                  <a:srgbClr val="FF0000"/>
                </a:solidFill>
              </a:rPr>
              <a:t>Process: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en-US" sz="2400"/>
              <a:t>A process is a program in execution. 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en-US" sz="2400"/>
              <a:t>It is a self-contained unit of execution that contains its own code, data, and memory space.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en-US" sz="2400"/>
              <a:t> A process can have multiple threads of execution, which allows it to perform multiple tasks simultaneously.</a:t>
            </a:r>
          </a:p>
          <a:p>
            <a:pPr indent="0">
              <a:lnSpc>
                <a:spcPct val="120000"/>
              </a:lnSpc>
              <a:buFont typeface="Wingdings" panose="05000000000000000000" charset="0"/>
              <a:buNone/>
            </a:pPr>
            <a:r>
              <a:rPr lang="en-US" sz="3200" b="1">
                <a:solidFill>
                  <a:srgbClr val="FF0000"/>
                </a:solidFill>
              </a:rPr>
              <a:t>Thread: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en-US" sz="2400"/>
              <a:t>A thread is a lightweight process that shares the memory space of its parent process. </a:t>
            </a:r>
          </a:p>
          <a:p>
            <a:pPr marL="342900" indent="-342900">
              <a:lnSpc>
                <a:spcPct val="170000"/>
              </a:lnSpc>
              <a:buFont typeface="Wingdings" panose="05000000000000000000" charset="0"/>
              <a:buChar char="Ø"/>
            </a:pPr>
            <a:r>
              <a:rPr lang="en-US" sz="2400"/>
              <a:t>Threads are often used to improve the performance of a process by allowing it to perform multiple tasks simultaneously.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62560" y="85090"/>
            <a:ext cx="10515600" cy="602615"/>
          </a:xfrm>
        </p:spPr>
        <p:txBody>
          <a:bodyPr>
            <a:normAutofit fontScale="90000"/>
          </a:bodyPr>
          <a:lstStyle/>
          <a:p>
            <a:r>
              <a:rPr lang="en-US"/>
              <a:t>Thread Properties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655" y="687705"/>
            <a:ext cx="11863070" cy="5970905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0015" y="144145"/>
            <a:ext cx="11951335" cy="663956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endParaRPr lang="en-US" sz="2400" b="1">
              <a:solidFill>
                <a:srgbClr val="FF0000"/>
              </a:solidFill>
            </a:endParaRPr>
          </a:p>
          <a:p>
            <a:pPr>
              <a:lnSpc>
                <a:spcPct val="70000"/>
              </a:lnSpc>
            </a:pPr>
            <a:r>
              <a:rPr lang="en-US" sz="3200" b="1">
                <a:solidFill>
                  <a:srgbClr val="FF0000"/>
                </a:solidFill>
              </a:rPr>
              <a:t>Multi-Threaded Programming:</a:t>
            </a:r>
          </a:p>
          <a:p>
            <a:endParaRPr lang="en-US" sz="32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Multi-threaded programming is a technique that allows a program to run multiple threads of execution simultaneously. </a:t>
            </a: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This can improve the performance of a program by allowing it to perform multiple tasks simultaneously.</a:t>
            </a:r>
          </a:p>
          <a:p>
            <a:pPr indent="0">
              <a:buFont typeface="Wingdings" panose="05000000000000000000" charset="0"/>
              <a:buNone/>
            </a:pPr>
            <a:endParaRPr lang="en-US" sz="2400"/>
          </a:p>
          <a:p>
            <a:pPr algn="l">
              <a:buClrTx/>
              <a:buSzTx/>
              <a:buFontTx/>
              <a:buNone/>
            </a:pPr>
            <a:r>
              <a:rPr lang="en-US" sz="3200" b="1">
                <a:solidFill>
                  <a:srgbClr val="FF0000"/>
                </a:solidFill>
              </a:rPr>
              <a:t>Advantages of Multi-Threaded Programming:</a:t>
            </a:r>
          </a:p>
          <a:p>
            <a:pPr algn="l">
              <a:buClrTx/>
              <a:buSzTx/>
              <a:buFontTx/>
              <a:buNone/>
            </a:pPr>
            <a:endParaRPr lang="en-US" sz="3200" b="1">
              <a:solidFill>
                <a:srgbClr val="FF0000"/>
              </a:solidFill>
            </a:endParaRPr>
          </a:p>
          <a:p>
            <a:pPr marL="342900" indent="-34290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2400"/>
              <a:t>Improved performance, Increased responsiveness, Better resource utilization, and Easier to develop and maintain complex applications.</a:t>
            </a:r>
          </a:p>
          <a:p>
            <a:endParaRPr lang="en-US" sz="24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14935" y="95250"/>
            <a:ext cx="10515600" cy="728345"/>
          </a:xfrm>
        </p:spPr>
        <p:txBody>
          <a:bodyPr>
            <a:normAutofit/>
          </a:bodyPr>
          <a:lstStyle/>
          <a:p>
            <a:r>
              <a:rPr lang="en-US"/>
              <a:t>Interrupting Threads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13360" y="937895"/>
            <a:ext cx="11911330" cy="575945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2400"/>
              <a:t>In Java, interrupting a thread is a way to signal to the thread that it should stop what it is doing and do something else. </a:t>
            </a:r>
          </a:p>
          <a:p>
            <a:pPr>
              <a:lnSpc>
                <a:spcPct val="110000"/>
              </a:lnSpc>
            </a:pPr>
            <a:r>
              <a:rPr lang="en-US" sz="2400"/>
              <a:t>It's up to the programmer to decide exactly how a thread responds to an interrupt, but it is very common for the thread to terminate.</a:t>
            </a:r>
          </a:p>
          <a:p>
            <a:pPr>
              <a:lnSpc>
                <a:spcPct val="110000"/>
              </a:lnSpc>
            </a:pPr>
            <a:r>
              <a:rPr lang="en-US" sz="2400" b="1">
                <a:solidFill>
                  <a:srgbClr val="FF0000"/>
                </a:solidFill>
              </a:rPr>
              <a:t>There are two ways to interrupt a thread:</a:t>
            </a:r>
          </a:p>
          <a:p>
            <a:pPr>
              <a:lnSpc>
                <a:spcPct val="110000"/>
              </a:lnSpc>
            </a:pPr>
            <a:r>
              <a:rPr lang="en-US" sz="2400" i="1">
                <a:solidFill>
                  <a:srgbClr val="FF0000"/>
                </a:solidFill>
              </a:rPr>
              <a:t>Using the interrupt() method: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You can use the interrupt() method to send an interrupt signal to the thread. The thread should be designed to handle this interrupt and exit gracefully.</a:t>
            </a:r>
          </a:p>
          <a:p>
            <a:pPr>
              <a:lnSpc>
                <a:spcPct val="110000"/>
              </a:lnSpc>
            </a:pPr>
            <a:r>
              <a:rPr lang="en-US" sz="2400" i="1">
                <a:solidFill>
                  <a:srgbClr val="FF0000"/>
                </a:solidFill>
              </a:rPr>
              <a:t>Throwing an InterruptedException: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You can throw an </a:t>
            </a:r>
            <a:r>
              <a:rPr lang="en-US" sz="2400">
                <a:solidFill>
                  <a:srgbClr val="FF0000"/>
                </a:solidFill>
              </a:rPr>
              <a:t>InterruptedException</a:t>
            </a:r>
            <a:r>
              <a:rPr lang="en-US" sz="2400"/>
              <a:t> from a method that is being called by the thread.</a:t>
            </a:r>
          </a:p>
          <a:p>
            <a:pPr lvl="1">
              <a:lnSpc>
                <a:spcPct val="110000"/>
              </a:lnSpc>
            </a:pPr>
            <a:r>
              <a:rPr lang="en-US" sz="2400"/>
              <a:t>This will cause the thread to be interrupted and the </a:t>
            </a:r>
            <a:r>
              <a:rPr lang="en-US" sz="2400">
                <a:solidFill>
                  <a:srgbClr val="FF0000"/>
                </a:solidFill>
              </a:rPr>
              <a:t>InterruptedException</a:t>
            </a:r>
            <a:r>
              <a:rPr lang="en-US" sz="2400"/>
              <a:t> to be propagated up the call stack.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0015" y="144145"/>
            <a:ext cx="11951335" cy="64928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>
                <a:solidFill>
                  <a:srgbClr val="FF0000"/>
                </a:solidFill>
              </a:rPr>
              <a:t>Disadvantages of Multi-Threaded Programming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sz="2400"/>
              <a:t>Increased complexity, Potential for race conditions, and Increased memory usage.</a:t>
            </a:r>
          </a:p>
          <a:p>
            <a:pPr>
              <a:lnSpc>
                <a:spcPct val="200000"/>
              </a:lnSpc>
            </a:pPr>
            <a:r>
              <a:rPr lang="en-US" sz="3200" b="1">
                <a:solidFill>
                  <a:srgbClr val="FF0000"/>
                </a:solidFill>
              </a:rPr>
              <a:t>When to Use Multi-Threaded Programming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sz="2400"/>
              <a:t>Multi-threaded programming is a good choice for applications that need to perform multiple tasks simultaneously, such as web servers, database servers, and video games. 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sz="2400"/>
              <a:t>It is also a good choice for applications that need to be responsive to user input, such as graphical user interfaces.</a:t>
            </a:r>
          </a:p>
          <a:p>
            <a:pPr>
              <a:lnSpc>
                <a:spcPct val="200000"/>
              </a:lnSpc>
            </a:pPr>
            <a:endParaRPr 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/>
          <p:nvPr/>
        </p:nvSpPr>
        <p:spPr>
          <a:xfrm>
            <a:off x="120015" y="144145"/>
            <a:ext cx="11951335" cy="40309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3200" b="1">
                <a:solidFill>
                  <a:srgbClr val="FF0000"/>
                </a:solidFill>
              </a:rPr>
              <a:t>When to Avoid Multi-Threaded Programming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sz="2400"/>
              <a:t>Multi-threaded programming is not a good choice for applications that are not CPU-bound, such as I/O-bound applications. </a:t>
            </a:r>
          </a:p>
          <a:p>
            <a:pPr marL="342900" indent="-342900">
              <a:lnSpc>
                <a:spcPct val="200000"/>
              </a:lnSpc>
              <a:buFont typeface="Wingdings" panose="05000000000000000000" charset="0"/>
              <a:buChar char="Ø"/>
            </a:pPr>
            <a:r>
              <a:rPr lang="en-US" sz="2400"/>
              <a:t>It is also not a good choice for applications that are difficult to parallelize, such as numerical algorithms.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97815" y="229870"/>
            <a:ext cx="10515600" cy="756920"/>
          </a:xfrm>
        </p:spPr>
        <p:txBody>
          <a:bodyPr/>
          <a:lstStyle/>
          <a:p>
            <a:r>
              <a:rPr lang="en-US" b="1">
                <a:solidFill>
                  <a:srgbClr val="FF0000"/>
                </a:solidFill>
                <a:sym typeface="+mn-ea"/>
              </a:rPr>
              <a:t>What is Thread?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1140" y="1122680"/>
            <a:ext cx="11122660" cy="5054600"/>
          </a:xfrm>
        </p:spPr>
        <p:txBody>
          <a:bodyPr/>
          <a:lstStyle/>
          <a:p>
            <a:pPr>
              <a:lnSpc>
                <a:spcPct val="160000"/>
              </a:lnSpc>
            </a:pPr>
            <a:r>
              <a:rPr lang="en-US" sz="2400"/>
              <a:t>A </a:t>
            </a:r>
            <a:r>
              <a:rPr lang="en-US" sz="2400">
                <a:solidFill>
                  <a:srgbClr val="FF0000"/>
                </a:solidFill>
              </a:rPr>
              <a:t>thread </a:t>
            </a:r>
            <a:r>
              <a:rPr lang="en-US" sz="2400"/>
              <a:t>is the subset of a process and is also known as the </a:t>
            </a:r>
            <a:r>
              <a:rPr lang="en-US" sz="2400">
                <a:solidFill>
                  <a:srgbClr val="FF0000"/>
                </a:solidFill>
              </a:rPr>
              <a:t>lightweight process</a:t>
            </a:r>
            <a:r>
              <a:rPr lang="en-US" sz="2400"/>
              <a:t>. </a:t>
            </a:r>
          </a:p>
          <a:p>
            <a:pPr>
              <a:lnSpc>
                <a:spcPct val="160000"/>
              </a:lnSpc>
            </a:pPr>
            <a:r>
              <a:rPr lang="en-US" sz="2400"/>
              <a:t>A process can have more than one thread, and these threads are managed independently by the scheduler. </a:t>
            </a:r>
          </a:p>
          <a:p>
            <a:pPr>
              <a:lnSpc>
                <a:spcPct val="160000"/>
              </a:lnSpc>
            </a:pPr>
            <a:r>
              <a:rPr lang="en-US" sz="2400"/>
              <a:t>All the threads within one process are interrelated to each other. </a:t>
            </a:r>
          </a:p>
          <a:p>
            <a:pPr>
              <a:lnSpc>
                <a:spcPct val="160000"/>
              </a:lnSpc>
            </a:pPr>
            <a:r>
              <a:rPr lang="en-US" sz="2400"/>
              <a:t>Threads have some common information, such as data segment, code segment, files, etc., that is shared to their peer threads. </a:t>
            </a:r>
          </a:p>
          <a:p>
            <a:pPr>
              <a:lnSpc>
                <a:spcPct val="160000"/>
              </a:lnSpc>
            </a:pPr>
            <a:r>
              <a:rPr lang="en-US" sz="2400"/>
              <a:t>But contains its own registers, stack, and counter.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Picture 101"/>
          <p:cNvPicPr/>
          <p:nvPr/>
        </p:nvPicPr>
        <p:blipFill>
          <a:blip r:embed="rId2"/>
          <a:stretch>
            <a:fillRect/>
          </a:stretch>
        </p:blipFill>
        <p:spPr>
          <a:xfrm>
            <a:off x="1836420" y="895350"/>
            <a:ext cx="7037070" cy="49085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30505" y="172085"/>
            <a:ext cx="10515600" cy="814705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0000"/>
                </a:solidFill>
              </a:rPr>
              <a:t>How does thread work?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30505" y="911860"/>
            <a:ext cx="11864975" cy="5852795"/>
          </a:xfrm>
        </p:spPr>
        <p:txBody>
          <a:bodyPr>
            <a:normAutofit/>
          </a:bodyPr>
          <a:lstStyle/>
          <a:p>
            <a:r>
              <a:rPr lang="en-US" sz="2665"/>
              <a:t>As we have discussed that a thread is a subprocess or an execution unit within a process. </a:t>
            </a:r>
          </a:p>
          <a:p>
            <a:r>
              <a:rPr lang="en-US" sz="2665"/>
              <a:t>A process can contain a single thread to multiple threads. A thread works as follows:</a:t>
            </a:r>
          </a:p>
          <a:p>
            <a:pPr lvl="1">
              <a:lnSpc>
                <a:spcPct val="160000"/>
              </a:lnSpc>
              <a:buFont typeface="Wingdings" panose="05000000000000000000" charset="0"/>
              <a:buChar char="Ø"/>
            </a:pPr>
            <a:r>
              <a:rPr lang="en-US" sz="2280"/>
              <a:t>When a process starts, OS assigns the memory and resources to it. Each thread within a process shares the memory and resources of that process only.</a:t>
            </a:r>
          </a:p>
          <a:p>
            <a:pPr lvl="1" algn="l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280"/>
              <a:t>Threads are mainly used to improve the processing of an application. In reality, only a single thread is executed at a time, but due to fast context switching between threads gives an illusion that threads are running parallelly.</a:t>
            </a:r>
          </a:p>
          <a:p>
            <a:pPr lvl="1" algn="l">
              <a:lnSpc>
                <a:spcPct val="160000"/>
              </a:lnSpc>
              <a:buClrTx/>
              <a:buSzTx/>
              <a:buFont typeface="Wingdings" panose="05000000000000000000" charset="0"/>
              <a:buChar char="Ø"/>
            </a:pPr>
            <a:r>
              <a:rPr lang="en-US" sz="2280"/>
              <a:t>If a single thread executes in a process, it is known as a </a:t>
            </a:r>
            <a:r>
              <a:rPr lang="en-US" sz="2280">
                <a:solidFill>
                  <a:srgbClr val="FF0000"/>
                </a:solidFill>
              </a:rPr>
              <a:t>single-threaded</a:t>
            </a:r>
            <a:r>
              <a:rPr lang="en-US" sz="2280"/>
              <a:t> And if multiple threads execute simultaneously, then it is known as </a:t>
            </a:r>
            <a:r>
              <a:rPr lang="en-US" sz="2280">
                <a:solidFill>
                  <a:srgbClr val="FF0000"/>
                </a:solidFill>
              </a:rPr>
              <a:t>multithreading</a:t>
            </a:r>
            <a:r>
              <a:rPr lang="en-US" sz="2280"/>
              <a:t>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1112</Words>
  <Application>Microsoft Office PowerPoint</Application>
  <PresentationFormat>Widescreen</PresentationFormat>
  <Paragraphs>83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Calibri Light</vt:lpstr>
      <vt:lpstr>Wingdings</vt:lpstr>
      <vt:lpstr>Office Theme</vt:lpstr>
      <vt:lpstr>Concurrent Programming</vt:lpstr>
      <vt:lpstr>PowerPoint Presentation</vt:lpstr>
      <vt:lpstr>PowerPoint Presentation</vt:lpstr>
      <vt:lpstr>PowerPoint Presentation</vt:lpstr>
      <vt:lpstr>PowerPoint Presentation</vt:lpstr>
      <vt:lpstr>What is Thread?</vt:lpstr>
      <vt:lpstr>PowerPoint Presentation</vt:lpstr>
      <vt:lpstr>PowerPoint Presentation</vt:lpstr>
      <vt:lpstr>How does thread work?</vt:lpstr>
      <vt:lpstr>Types of Threads</vt:lpstr>
      <vt:lpstr>Features of Thread</vt:lpstr>
      <vt:lpstr>PowerPoint Presentation</vt:lpstr>
      <vt:lpstr>PowerPoint Presentation</vt:lpstr>
      <vt:lpstr>PowerPoint Presentation</vt:lpstr>
      <vt:lpstr>States of  Thread Life Cycle in Java</vt:lpstr>
      <vt:lpstr>How to create a thread in Java</vt:lpstr>
      <vt:lpstr>Thread class: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Thread Properties</vt:lpstr>
      <vt:lpstr>PowerPoint Presentation</vt:lpstr>
      <vt:lpstr>PowerPoint Presentation</vt:lpstr>
      <vt:lpstr>PowerPoint Presentation</vt:lpstr>
      <vt:lpstr>Interrupting Threads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sudheer devulapalli</cp:lastModifiedBy>
  <cp:revision>12</cp:revision>
  <dcterms:created xsi:type="dcterms:W3CDTF">2024-05-04T01:42:00Z</dcterms:created>
  <dcterms:modified xsi:type="dcterms:W3CDTF">2024-05-23T02:05:13Z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7E13BBF1CFFB4B48BE7CCAF4792F0BFE_11</vt:lpwstr>
  </property>
  <property fmtid="{D5CDD505-2E9C-101B-9397-08002B2CF9AE}" pid="3" name="KSOProductBuildVer">
    <vt:lpwstr>1033-12.2.0.16909</vt:lpwstr>
  </property>
</Properties>
</file>