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60" r:id="rId6"/>
    <p:sldId id="261" r:id="rId7"/>
    <p:sldId id="271" r:id="rId8"/>
    <p:sldId id="262" r:id="rId9"/>
    <p:sldId id="265" r:id="rId10"/>
    <p:sldId id="263" r:id="rId11"/>
    <p:sldId id="264"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26578"/>
            <a:ext cx="9144000" cy="2387600"/>
          </a:xfrm>
        </p:spPr>
        <p:txBody>
          <a:bodyPr/>
          <a:lstStyle/>
          <a:p>
            <a:r>
              <a:rPr lang="en-US" b="1">
                <a:gradFill>
                  <a:gsLst>
                    <a:gs pos="0">
                      <a:srgbClr val="012D86"/>
                    </a:gs>
                    <a:gs pos="100000">
                      <a:srgbClr val="0E2557"/>
                    </a:gs>
                  </a:gsLst>
                  <a:lin scaled="0"/>
                </a:gradFill>
                <a:sym typeface="+mn-ea"/>
              </a:rPr>
              <a:t>Inter-thread Communication in Java</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3" name="Picture 2"/>
          <p:cNvPicPr>
            <a:picLocks noChangeAspect="1"/>
          </p:cNvPicPr>
          <p:nvPr/>
        </p:nvPicPr>
        <p:blipFill>
          <a:blip r:embed="rId2"/>
          <a:srcRect r="21623"/>
          <a:stretch>
            <a:fillRect/>
          </a:stretch>
        </p:blipFill>
        <p:spPr>
          <a:xfrm>
            <a:off x="6750050" y="2750820"/>
            <a:ext cx="5161915" cy="23926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pic>
        <p:nvPicPr>
          <p:cNvPr id="3" name="Picture 2"/>
          <p:cNvPicPr>
            <a:picLocks noChangeAspect="1"/>
          </p:cNvPicPr>
          <p:nvPr/>
        </p:nvPicPr>
        <p:blipFill>
          <a:blip r:embed="rId2"/>
          <a:stretch>
            <a:fillRect/>
          </a:stretch>
        </p:blipFill>
        <p:spPr>
          <a:xfrm>
            <a:off x="5471160" y="4742180"/>
            <a:ext cx="6612890" cy="195453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05410" y="221615"/>
            <a:ext cx="10515600" cy="734695"/>
          </a:xfrm>
        </p:spPr>
        <p:txBody>
          <a:bodyPr>
            <a:normAutofit fontScale="90000"/>
          </a:bodyPr>
          <a:p>
            <a:r>
              <a:rPr lang="en-US" b="1">
                <a:gradFill>
                  <a:gsLst>
                    <a:gs pos="0">
                      <a:srgbClr val="012D86"/>
                    </a:gs>
                    <a:gs pos="100000">
                      <a:srgbClr val="0E2557"/>
                    </a:gs>
                  </a:gsLst>
                  <a:lin scaled="0"/>
                </a:gradFill>
              </a:rPr>
              <a:t>Inter-thread Communication in Java</a:t>
            </a:r>
            <a:endParaRPr lang="en-US" b="1">
              <a:gradFill>
                <a:gsLst>
                  <a:gs pos="0">
                    <a:srgbClr val="012D86"/>
                  </a:gs>
                  <a:gs pos="100000">
                    <a:srgbClr val="0E2557"/>
                  </a:gs>
                </a:gsLst>
                <a:lin scaled="0"/>
              </a:gradFill>
            </a:endParaRPr>
          </a:p>
        </p:txBody>
      </p:sp>
      <p:sp>
        <p:nvSpPr>
          <p:cNvPr id="3" name="Content Placeholder 2"/>
          <p:cNvSpPr>
            <a:spLocks noGrp="1"/>
          </p:cNvSpPr>
          <p:nvPr>
            <p:ph idx="1"/>
          </p:nvPr>
        </p:nvSpPr>
        <p:spPr>
          <a:xfrm>
            <a:off x="105410" y="956945"/>
            <a:ext cx="11991340" cy="5750560"/>
          </a:xfrm>
        </p:spPr>
        <p:txBody>
          <a:bodyPr>
            <a:normAutofit lnSpcReduction="10000"/>
          </a:bodyPr>
          <a:p>
            <a:pPr>
              <a:lnSpc>
                <a:spcPct val="140000"/>
              </a:lnSpc>
            </a:pPr>
            <a:r>
              <a:rPr lang="en-US">
                <a:solidFill>
                  <a:srgbClr val="FF0000"/>
                </a:solidFill>
              </a:rPr>
              <a:t>Inter-thread communication</a:t>
            </a:r>
            <a:r>
              <a:rPr lang="en-US"/>
              <a:t> or </a:t>
            </a:r>
            <a:r>
              <a:rPr lang="en-US">
                <a:solidFill>
                  <a:srgbClr val="FF0000"/>
                </a:solidFill>
              </a:rPr>
              <a:t>Co-operation</a:t>
            </a:r>
            <a:r>
              <a:rPr lang="en-US"/>
              <a:t> is all about allowing synchronized threads to communicate with each other.</a:t>
            </a:r>
            <a:endParaRPr lang="en-US"/>
          </a:p>
          <a:p>
            <a:pPr>
              <a:lnSpc>
                <a:spcPct val="140000"/>
              </a:lnSpc>
            </a:pPr>
            <a:r>
              <a:rPr lang="en-US" b="1"/>
              <a:t>Cooperation</a:t>
            </a:r>
            <a:r>
              <a:rPr lang="en-US"/>
              <a:t> (</a:t>
            </a:r>
            <a:r>
              <a:rPr lang="en-US" b="1"/>
              <a:t>Inter-thread communication</a:t>
            </a:r>
            <a:r>
              <a:rPr lang="en-US"/>
              <a:t>) is a mechanism in which a thread is paused running in its critical section and another thread is allowed to enter (or lock) in the same critical section to be executed.It is implemented by following methods of Object class:</a:t>
            </a:r>
            <a:endParaRPr lang="en-US"/>
          </a:p>
          <a:p>
            <a:pPr lvl="1">
              <a:lnSpc>
                <a:spcPct val="140000"/>
              </a:lnSpc>
            </a:pPr>
            <a:r>
              <a:rPr lang="en-US" b="1"/>
              <a:t>wait()</a:t>
            </a:r>
            <a:endParaRPr lang="en-US" b="1"/>
          </a:p>
          <a:p>
            <a:pPr lvl="1">
              <a:lnSpc>
                <a:spcPct val="140000"/>
              </a:lnSpc>
            </a:pPr>
            <a:r>
              <a:rPr lang="en-US" b="1"/>
              <a:t>notify()</a:t>
            </a:r>
            <a:endParaRPr lang="en-US" b="1"/>
          </a:p>
          <a:p>
            <a:pPr lvl="1">
              <a:lnSpc>
                <a:spcPct val="140000"/>
              </a:lnSpc>
            </a:pPr>
            <a:r>
              <a:rPr lang="en-US" b="1"/>
              <a:t>notifyAll()</a:t>
            </a:r>
            <a:endParaRPr lang="en-US" b="1"/>
          </a:p>
          <a:p>
            <a:pPr marL="457200" lvl="1" indent="0" algn="l">
              <a:lnSpc>
                <a:spcPct val="140000"/>
              </a:lnSpc>
              <a:buNone/>
            </a:pPr>
            <a:r>
              <a:rPr lang="en-US" b="1"/>
              <a:t>They must be used within a synchronized block only.</a:t>
            </a:r>
            <a:endParaRPr lang="en-US"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2245" y="133985"/>
            <a:ext cx="10515600" cy="930910"/>
          </a:xfrm>
        </p:spPr>
        <p:txBody>
          <a:bodyPr>
            <a:normAutofit/>
          </a:bodyPr>
          <a:p>
            <a:r>
              <a:rPr lang="en-US" b="1">
                <a:gradFill>
                  <a:gsLst>
                    <a:gs pos="0">
                      <a:srgbClr val="012D86"/>
                    </a:gs>
                    <a:gs pos="100000">
                      <a:srgbClr val="0E2557"/>
                    </a:gs>
                  </a:gsLst>
                  <a:lin scaled="0"/>
                </a:gradFill>
              </a:rPr>
              <a:t>wait() method</a:t>
            </a:r>
            <a:endParaRPr lang="en-US" b="1">
              <a:gradFill>
                <a:gsLst>
                  <a:gs pos="0">
                    <a:srgbClr val="012D86"/>
                  </a:gs>
                  <a:gs pos="100000">
                    <a:srgbClr val="0E2557"/>
                  </a:gs>
                </a:gsLst>
                <a:lin scaled="0"/>
              </a:gradFill>
            </a:endParaRPr>
          </a:p>
        </p:txBody>
      </p:sp>
      <p:sp>
        <p:nvSpPr>
          <p:cNvPr id="3" name="Content Placeholder 2"/>
          <p:cNvSpPr>
            <a:spLocks noGrp="1"/>
          </p:cNvSpPr>
          <p:nvPr>
            <p:ph sz="half" idx="1"/>
          </p:nvPr>
        </p:nvSpPr>
        <p:spPr>
          <a:xfrm>
            <a:off x="327025" y="1217930"/>
            <a:ext cx="11778615" cy="4959350"/>
          </a:xfrm>
        </p:spPr>
        <p:txBody>
          <a:bodyPr/>
          <a:p>
            <a:pPr>
              <a:lnSpc>
                <a:spcPct val="140000"/>
              </a:lnSpc>
            </a:pPr>
            <a:r>
              <a:rPr lang="en-US"/>
              <a:t>The</a:t>
            </a:r>
            <a:r>
              <a:rPr lang="en-US" b="1"/>
              <a:t> wait()</a:t>
            </a:r>
            <a:r>
              <a:rPr lang="en-US"/>
              <a:t> method causes current thread to release the lock and wait until either another thread invokes the </a:t>
            </a:r>
            <a:r>
              <a:rPr lang="en-US" b="1"/>
              <a:t>notify()</a:t>
            </a:r>
            <a:r>
              <a:rPr lang="en-US"/>
              <a:t> method </a:t>
            </a:r>
            <a:r>
              <a:rPr lang="en-US">
                <a:solidFill>
                  <a:srgbClr val="FF0000"/>
                </a:solidFill>
              </a:rPr>
              <a:t>or</a:t>
            </a:r>
            <a:r>
              <a:rPr lang="en-US"/>
              <a:t> the </a:t>
            </a:r>
            <a:r>
              <a:rPr lang="en-US" b="1"/>
              <a:t>notifyAll()</a:t>
            </a:r>
            <a:r>
              <a:rPr lang="en-US"/>
              <a:t> method for this object, </a:t>
            </a:r>
            <a:r>
              <a:rPr lang="en-US">
                <a:solidFill>
                  <a:srgbClr val="FF0000"/>
                </a:solidFill>
              </a:rPr>
              <a:t>or</a:t>
            </a:r>
            <a:r>
              <a:rPr lang="en-US"/>
              <a:t> a specified amount of time has elapsed.</a:t>
            </a:r>
            <a:endParaRPr lang="en-US"/>
          </a:p>
          <a:p>
            <a:pPr>
              <a:lnSpc>
                <a:spcPct val="140000"/>
              </a:lnSpc>
            </a:pPr>
            <a:r>
              <a:rPr lang="en-US"/>
              <a:t>The current thread must own this object's monitor, so it must be called from the synchronized method only otherwise it will throw exception</a:t>
            </a:r>
            <a:endParaRPr lang="en-US"/>
          </a:p>
          <a:p>
            <a:endParaRPr lang="en-US"/>
          </a:p>
        </p:txBody>
      </p:sp>
      <p:pic>
        <p:nvPicPr>
          <p:cNvPr id="4" name="Content Placeholder 3"/>
          <p:cNvPicPr>
            <a:picLocks noChangeAspect="1"/>
          </p:cNvPicPr>
          <p:nvPr>
            <p:ph sz="half" idx="2"/>
          </p:nvPr>
        </p:nvPicPr>
        <p:blipFill>
          <a:blip r:embed="rId1"/>
          <a:stretch>
            <a:fillRect/>
          </a:stretch>
        </p:blipFill>
        <p:spPr>
          <a:xfrm>
            <a:off x="247650" y="4526280"/>
            <a:ext cx="11857990" cy="205803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0" y="-635"/>
            <a:ext cx="12192000" cy="6757670"/>
          </a:xfrm>
          <a:prstGeom prst="rect">
            <a:avLst/>
          </a:prstGeom>
          <a:noFill/>
        </p:spPr>
        <p:txBody>
          <a:bodyPr wrap="square" rtlCol="0" anchor="t">
            <a:noAutofit/>
          </a:bodyPr>
          <a:p>
            <a:pPr>
              <a:lnSpc>
                <a:spcPct val="130000"/>
              </a:lnSpc>
            </a:pPr>
            <a:r>
              <a:rPr lang="en-US" sz="2400" b="1"/>
              <a:t>Acquiring Lock:</a:t>
            </a:r>
            <a:endParaRPr lang="en-US"/>
          </a:p>
          <a:p>
            <a:pPr marL="285750" indent="-285750">
              <a:lnSpc>
                <a:spcPct val="130000"/>
              </a:lnSpc>
              <a:buFont typeface="Wingdings" panose="05000000000000000000" charset="0"/>
              <a:buChar char="§"/>
            </a:pPr>
            <a:r>
              <a:rPr lang="en-US"/>
              <a:t>Threads enter synchronized blocks to acquire locks.</a:t>
            </a:r>
            <a:endParaRPr lang="en-US"/>
          </a:p>
          <a:p>
            <a:pPr marL="285750" indent="-285750">
              <a:lnSpc>
                <a:spcPct val="130000"/>
              </a:lnSpc>
              <a:buFont typeface="Wingdings" panose="05000000000000000000" charset="0"/>
              <a:buChar char="§"/>
            </a:pPr>
            <a:r>
              <a:rPr lang="en-US"/>
              <a:t>If a lock is available, the thread acquires it and proceeds with execution.</a:t>
            </a:r>
            <a:endParaRPr lang="en-US"/>
          </a:p>
          <a:p>
            <a:pPr algn="l">
              <a:lnSpc>
                <a:spcPct val="130000"/>
              </a:lnSpc>
              <a:buClrTx/>
              <a:buSzTx/>
              <a:buFontTx/>
            </a:pPr>
            <a:r>
              <a:rPr lang="en-US" sz="2400" b="1"/>
              <a:t>Waiting State:</a:t>
            </a:r>
            <a:endParaRPr lang="en-US"/>
          </a:p>
          <a:p>
            <a:pPr marL="285750" indent="-285750" algn="l">
              <a:lnSpc>
                <a:spcPct val="130000"/>
              </a:lnSpc>
              <a:buClrTx/>
              <a:buSzTx/>
              <a:buFont typeface="Wingdings" panose="05000000000000000000" charset="0"/>
              <a:buChar char="§"/>
            </a:pPr>
            <a:r>
              <a:rPr lang="en-US"/>
              <a:t>Calling wait() on an object releases the lock and puts the thread into a waiting state.</a:t>
            </a:r>
            <a:endParaRPr lang="en-US"/>
          </a:p>
          <a:p>
            <a:pPr marL="285750" indent="-285750" algn="l">
              <a:lnSpc>
                <a:spcPct val="130000"/>
              </a:lnSpc>
              <a:buClrTx/>
              <a:buSzTx/>
              <a:buFont typeface="Wingdings" panose="05000000000000000000" charset="0"/>
              <a:buChar char="§"/>
            </a:pPr>
            <a:r>
              <a:rPr lang="en-US"/>
              <a:t>Threads remain in this state until notified by another thread via notify() or notifyAll().</a:t>
            </a:r>
            <a:endParaRPr lang="en-US"/>
          </a:p>
          <a:p>
            <a:pPr algn="l">
              <a:lnSpc>
                <a:spcPct val="130000"/>
              </a:lnSpc>
              <a:buClrTx/>
              <a:buSzTx/>
              <a:buFontTx/>
            </a:pPr>
            <a:r>
              <a:rPr lang="en-US" sz="2400" b="1"/>
              <a:t>Notified State (Runnable State):</a:t>
            </a:r>
            <a:endParaRPr lang="en-US"/>
          </a:p>
          <a:p>
            <a:pPr marL="285750" indent="-285750" algn="l">
              <a:lnSpc>
                <a:spcPct val="130000"/>
              </a:lnSpc>
              <a:buClrTx/>
              <a:buSzTx/>
              <a:buFont typeface="Wingdings" panose="05000000000000000000" charset="0"/>
              <a:buChar char="§"/>
            </a:pPr>
            <a:r>
              <a:rPr lang="en-US"/>
              <a:t>Upon notification, threads move to a notified or runnable state.</a:t>
            </a:r>
            <a:endParaRPr lang="en-US"/>
          </a:p>
          <a:p>
            <a:pPr marL="285750" indent="-285750" algn="l">
              <a:lnSpc>
                <a:spcPct val="130000"/>
              </a:lnSpc>
              <a:buClrTx/>
              <a:buSzTx/>
              <a:buFont typeface="Wingdings" panose="05000000000000000000" charset="0"/>
              <a:buChar char="§"/>
            </a:pPr>
            <a:r>
              <a:rPr lang="en-US"/>
              <a:t>They compete to reacquire the lock once it's available.</a:t>
            </a:r>
            <a:endParaRPr lang="en-US"/>
          </a:p>
          <a:p>
            <a:pPr algn="l">
              <a:lnSpc>
                <a:spcPct val="130000"/>
              </a:lnSpc>
              <a:buClrTx/>
              <a:buSzTx/>
              <a:buFontTx/>
            </a:pPr>
            <a:r>
              <a:rPr lang="en-US" sz="2400" b="1"/>
              <a:t>Reacquiring Lock:</a:t>
            </a:r>
            <a:endParaRPr lang="en-US"/>
          </a:p>
          <a:p>
            <a:pPr marL="285750" indent="-285750" algn="l">
              <a:lnSpc>
                <a:spcPct val="130000"/>
              </a:lnSpc>
              <a:buClrTx/>
              <a:buSzTx/>
              <a:buFont typeface="Wingdings" panose="05000000000000000000" charset="0"/>
              <a:buChar char="§"/>
            </a:pPr>
            <a:r>
              <a:rPr lang="en-US"/>
              <a:t>Notified threads regain the lock and resume execution.</a:t>
            </a:r>
            <a:endParaRPr lang="en-US"/>
          </a:p>
          <a:p>
            <a:pPr marL="285750" indent="-285750" algn="l">
              <a:lnSpc>
                <a:spcPct val="130000"/>
              </a:lnSpc>
              <a:buClrTx/>
              <a:buSzTx/>
              <a:buFont typeface="Wingdings" panose="05000000000000000000" charset="0"/>
              <a:buChar char="§"/>
            </a:pPr>
            <a:r>
              <a:rPr lang="en-US"/>
              <a:t>Order of lock acquisition may depend on thread scheduling and fairness settings.</a:t>
            </a:r>
            <a:endParaRPr lang="en-US"/>
          </a:p>
          <a:p>
            <a:pPr algn="l">
              <a:lnSpc>
                <a:spcPct val="130000"/>
              </a:lnSpc>
              <a:buClrTx/>
              <a:buSzTx/>
              <a:buFontTx/>
            </a:pPr>
            <a:r>
              <a:rPr lang="en-US" sz="2400" b="1"/>
              <a:t>Releasing Lock and Exiting:</a:t>
            </a:r>
            <a:endParaRPr lang="en-US" sz="2400" b="1"/>
          </a:p>
          <a:p>
            <a:pPr>
              <a:lnSpc>
                <a:spcPct val="130000"/>
              </a:lnSpc>
            </a:pPr>
            <a:endParaRPr lang="en-US"/>
          </a:p>
          <a:p>
            <a:pPr marL="285750" indent="-285750" algn="l">
              <a:lnSpc>
                <a:spcPct val="130000"/>
              </a:lnSpc>
              <a:buClrTx/>
              <a:buSzTx/>
              <a:buFont typeface="Wingdings" panose="05000000000000000000" charset="0"/>
              <a:buChar char="§"/>
            </a:pPr>
            <a:r>
              <a:rPr lang="en-US"/>
              <a:t>Upon completing synchronized tasks, threads release the lock.</a:t>
            </a:r>
            <a:endParaRPr lang="en-US"/>
          </a:p>
          <a:p>
            <a:pPr marL="285750" indent="-285750" algn="l">
              <a:lnSpc>
                <a:spcPct val="130000"/>
              </a:lnSpc>
              <a:buClrTx/>
              <a:buSzTx/>
              <a:buFont typeface="Wingdings" panose="05000000000000000000" charset="0"/>
              <a:buChar char="§"/>
            </a:pPr>
            <a:r>
              <a:rPr lang="en-US"/>
              <a:t>Exiting synchronized blocks/methods transitions threads out of the monitor state.</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ctrTitle"/>
          </p:nvPr>
        </p:nvSpPr>
        <p:spPr>
          <a:xfrm>
            <a:off x="462915" y="688975"/>
            <a:ext cx="11612880" cy="2821305"/>
          </a:xfrm>
        </p:spPr>
        <p:txBody>
          <a:bodyPr/>
          <a:p>
            <a:r>
              <a:rPr lang="en-US" sz="4800"/>
              <a:t>Example of Inter Thread Communication in Java</a:t>
            </a:r>
            <a:endParaRPr lang="en-US" sz="4800"/>
          </a:p>
        </p:txBody>
      </p:sp>
      <p:sp>
        <p:nvSpPr>
          <p:cNvPr id="5" name="Subtitle 4"/>
          <p:cNvSpPr>
            <a:spLocks noGrp="1"/>
          </p:cNvSpPr>
          <p:nvPr>
            <p:ph type="subTitle" idx="1"/>
          </p:nvPr>
        </p:nvSpPr>
        <p:spPr/>
        <p:txBody>
          <a:bodyPr/>
          <a:p>
            <a:r>
              <a:rPr lang="en-US"/>
              <a:t>Let's see the simple example of inter thread communication.</a:t>
            </a:r>
            <a:endParaRPr lang="en-US"/>
          </a:p>
          <a:p>
            <a:endParaRPr lang="en-US"/>
          </a:p>
          <a:p>
            <a:r>
              <a:rPr lang="en-US"/>
              <a:t>Test.java</a:t>
            </a: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1"/>
          <a:stretch>
            <a:fillRect/>
          </a:stretch>
        </a:blipFill>
        <a:effectLst/>
      </p:bgPr>
    </p:bg>
    <p:spTree>
      <p:nvGrpSpPr>
        <p:cNvPr id="1" name=""/>
        <p:cNvGrpSpPr/>
        <p:nvPr/>
      </p:nvGrpSpPr>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1803</Words>
  <Application>WPS Presentation</Application>
  <PresentationFormat>Widescreen</PresentationFormat>
  <Paragraphs>40</Paragraphs>
  <Slides>13</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13</vt:i4>
      </vt:variant>
    </vt:vector>
  </HeadingPairs>
  <TitlesOfParts>
    <vt:vector size="22" baseType="lpstr">
      <vt:lpstr>Arial</vt:lpstr>
      <vt:lpstr>SimSun</vt:lpstr>
      <vt:lpstr>Wingdings</vt:lpstr>
      <vt:lpstr>Calibri Light</vt:lpstr>
      <vt:lpstr>Microsoft YaHei</vt:lpstr>
      <vt:lpstr>Arial Unicode MS</vt:lpstr>
      <vt:lpstr>Calibri</vt:lpstr>
      <vt:lpstr>Wingdings</vt:lpstr>
      <vt:lpstr>Office Theme</vt:lpstr>
      <vt:lpstr>Inter-thread Communication in Java</vt:lpstr>
      <vt:lpstr>Inter-thread Communication in Java</vt:lpstr>
      <vt:lpstr>wait() method</vt:lpstr>
      <vt:lpstr>PowerPoint 演示文稿</vt:lpstr>
      <vt:lpstr>PowerPoint 演示文稿</vt:lpstr>
      <vt:lpstr>PowerPoint 演示文稿</vt:lpstr>
      <vt:lpstr>PowerPoint 演示文稿</vt:lpstr>
      <vt:lpstr>Example of Inter Thread Communication in Java</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
  <cp:lastModifiedBy>amala</cp:lastModifiedBy>
  <cp:revision>5</cp:revision>
  <dcterms:created xsi:type="dcterms:W3CDTF">2024-05-08T15:31:00Z</dcterms:created>
  <dcterms:modified xsi:type="dcterms:W3CDTF">2024-05-11T04:23:43Z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B5675A6548FF4DC1A9A2172D9D2E1DB7_11</vt:lpwstr>
  </property>
  <property fmtid="{D5CDD505-2E9C-101B-9397-08002B2CF9AE}" pid="3" name="KSOProductBuildVer">
    <vt:lpwstr>1033-12.2.0.16909</vt:lpwstr>
  </property>
</Properties>
</file>