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Black"/>
      <p:bold r:id="rId27"/>
      <p:boldItalic r:id="rId28"/>
    </p:embeddedFont>
    <p:embeddedFont>
      <p:font typeface="Roboto"/>
      <p:regular r:id="rId29"/>
      <p:bold r:id="rId30"/>
      <p:italic r:id="rId31"/>
      <p:boldItalic r:id="rId32"/>
    </p:embeddedFont>
    <p:embeddedFont>
      <p:font typeface="Roboto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7" roundtripDataSignature="AMtx7mhjbQSgwwqeP9NNd8QDF6xK29o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Italic.fntdata"/><Relationship Id="rId27" Type="http://schemas.openxmlformats.org/officeDocument/2006/relationships/font" Target="fonts/RobotoBlac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edium-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edium-italic.fntdata"/><Relationship Id="rId12" Type="http://schemas.openxmlformats.org/officeDocument/2006/relationships/slide" Target="slides/slide7.xml"/><Relationship Id="rId34" Type="http://schemas.openxmlformats.org/officeDocument/2006/relationships/font" Target="fonts/RobotoMedium-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0e516f33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20e516f33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0e516f33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20e516f33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0e516f332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20e516f33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Time-management skills are important because they show that you can plan, prepare and organise your time. You should reach the interview venue at least 10 to 15 minutes ahead of time and keep track of the time you spend answering each question. Also, before coming for the interview, plan your mode and route of travel to be punctual. It is always good to keep some buffer time in case you encounter heavy traffic or a flat tyre.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0e516f332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20e516f332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Self-confidence is the ability to stay confident in your skills and abilities. This is an essential skill because it shows that you have trust in yourself. To showcase a confident attitude during the interview, control your fidgeting, greet the employer with a handshake, talk slowly and maintain eye contact. Also, when you answer the interview questions confidently during an interview, it helps make the interviewer feel more confident about your skills, experience and knowledge.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0e516f332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20e516f332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0e516f33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20e516f332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0e516f33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20e516f33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One skill that makes you a desirable candidate for a job role is honesty. To show your honesty during the interview process, make sure that all the information you provide about yourself is correct. As most employers perform a background check on their new hires, there is no point in exaggerating about your experience, skills and qualifications.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example, if you have mentioned in your resume that you are fluent in Spanish, be ready to demonstrate your skills in the interview. It is always advisable to write nothing but the truth on your resume. Being honest can help you gain the trust of the employer.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0e516f33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20e516f33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0e516f332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20e516f332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0e516f332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20e516f33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0e516f332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20e516f332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Interviewing skills are your ability to interact with the employer or interviewer and show them why you are the best-fit candidate for the job role. Your interview skills give an interviewer insight into how you will communicate in the workplace and solve problems. It also shows if you can actively listen and be honest in your work. All these factors tell your potential employers how well you will fit in their work environment.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During your interview, the employer may pay attention to your answers and the non-verbal cues you use while answering questions. For example, if you tap your foot while talking, it may show that you are nervous. So, this skill set helps you highlight the best features that can differentiate you from other candidates with similar qualification and work experience.</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48a4765d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g3248a4765da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e516f33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20e516f3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0e516f33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20e516f33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most important skill for an interview is verbal communication because it helps you convey valuable information about your education, abilities and experience to a potential employer. Excellent verbal communication skills can help you deliver a well-thought-out answer that can increase your chances of getting hired.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0e516f33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20e516f33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An interview provides you with an opportunity to show the interviewer the soft skills you have that will make you a valuable asset to their company. Here are a few examples of skills you can use during an interview:</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0e516f33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20e516f33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Good research capabilities help you perform well in an interview. For instance, you can read and analyse the job description and customise your resume based on that research. You should also do your research on the company you are interviewing for. That way, when the interviewer asks you questions like "Why do you want to work for this company?", you will be able to provide an informed answer that shows the employer you are the best-fit candidate for their organisation and its culture.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part of your research, you can visit the company website, read the latest news about the company and talk to some of their employees.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0e516f33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20e516f33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Some basic interview questions are fundamental to almost every job role. It is always a good idea to practise such questions before facing your potential employers. Preparing beforehand for questions like "Tell me about yourself", "Why should we hire you?", "What are your greatest weaknesses?" or "Do you have any questions?" is an important interview skill, as it shows your attitude and seriousness about the job role. If you are applying for a technical role, make a list of commonly asked technical questions for that job role and practise them.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more you practise, the better answers you can provide during the interview. Moreover, craft your own answers instead of copying and pasting generic answers from the Internet.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20e516f332_0_2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26" name="Google Shape;126;g320e516f332_0_2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27" name="Google Shape;127;g320e516f332_0_25"/>
          <p:cNvPicPr preferRelativeResize="0"/>
          <p:nvPr/>
        </p:nvPicPr>
        <p:blipFill rotWithShape="1">
          <a:blip r:embed="rId3">
            <a:alphaModFix/>
          </a:blip>
          <a:srcRect b="0" l="0" r="0" t="0"/>
          <a:stretch/>
        </p:blipFill>
        <p:spPr>
          <a:xfrm>
            <a:off x="1615125" y="1227150"/>
            <a:ext cx="3604126" cy="2760600"/>
          </a:xfrm>
          <a:prstGeom prst="rect">
            <a:avLst/>
          </a:prstGeom>
          <a:noFill/>
          <a:ln>
            <a:noFill/>
          </a:ln>
        </p:spPr>
      </p:pic>
      <p:sp>
        <p:nvSpPr>
          <p:cNvPr id="128" name="Google Shape;128;g320e516f332_0_25"/>
          <p:cNvSpPr txBox="1"/>
          <p:nvPr/>
        </p:nvSpPr>
        <p:spPr>
          <a:xfrm>
            <a:off x="5941250" y="24005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Verbal communication</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0e516f332_0_3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34" name="Google Shape;134;g320e516f332_0_3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35" name="Google Shape;135;g320e516f332_0_30"/>
          <p:cNvPicPr preferRelativeResize="0"/>
          <p:nvPr/>
        </p:nvPicPr>
        <p:blipFill rotWithShape="1">
          <a:blip r:embed="rId3">
            <a:alphaModFix/>
          </a:blip>
          <a:srcRect b="0" l="0" r="0" t="0"/>
          <a:stretch/>
        </p:blipFill>
        <p:spPr>
          <a:xfrm>
            <a:off x="1615125" y="1227150"/>
            <a:ext cx="3579700" cy="2748375"/>
          </a:xfrm>
          <a:prstGeom prst="rect">
            <a:avLst/>
          </a:prstGeom>
          <a:noFill/>
          <a:ln>
            <a:noFill/>
          </a:ln>
        </p:spPr>
      </p:pic>
      <p:sp>
        <p:nvSpPr>
          <p:cNvPr id="136" name="Google Shape;136;g320e516f332_0_30"/>
          <p:cNvSpPr txBox="1"/>
          <p:nvPr/>
        </p:nvSpPr>
        <p:spPr>
          <a:xfrm>
            <a:off x="5775600" y="2309063"/>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Non-verbal communication</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20e516f332_0_3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42" name="Google Shape;142;g320e516f332_0_3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43" name="Google Shape;143;g320e516f332_0_35"/>
          <p:cNvPicPr preferRelativeResize="0"/>
          <p:nvPr/>
        </p:nvPicPr>
        <p:blipFill rotWithShape="1">
          <a:blip r:embed="rId3">
            <a:alphaModFix/>
          </a:blip>
          <a:srcRect b="0" l="0" r="0" t="0"/>
          <a:stretch/>
        </p:blipFill>
        <p:spPr>
          <a:xfrm>
            <a:off x="1541825" y="1227150"/>
            <a:ext cx="3653001" cy="2736151"/>
          </a:xfrm>
          <a:prstGeom prst="rect">
            <a:avLst/>
          </a:prstGeom>
          <a:noFill/>
          <a:ln>
            <a:noFill/>
          </a:ln>
        </p:spPr>
      </p:pic>
      <p:sp>
        <p:nvSpPr>
          <p:cNvPr id="144" name="Google Shape;144;g320e516f332_0_35"/>
          <p:cNvSpPr txBox="1"/>
          <p:nvPr/>
        </p:nvSpPr>
        <p:spPr>
          <a:xfrm>
            <a:off x="5790025" y="23254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Time management</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0e516f332_0_4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0" name="Google Shape;150;g320e516f332_0_4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51" name="Google Shape;151;g320e516f332_0_40"/>
          <p:cNvPicPr preferRelativeResize="0"/>
          <p:nvPr/>
        </p:nvPicPr>
        <p:blipFill rotWithShape="1">
          <a:blip r:embed="rId3">
            <a:alphaModFix/>
          </a:blip>
          <a:srcRect b="0" l="0" r="0" t="0"/>
          <a:stretch/>
        </p:blipFill>
        <p:spPr>
          <a:xfrm>
            <a:off x="1615125" y="1227150"/>
            <a:ext cx="3323125" cy="2736150"/>
          </a:xfrm>
          <a:prstGeom prst="rect">
            <a:avLst/>
          </a:prstGeom>
          <a:noFill/>
          <a:ln>
            <a:noFill/>
          </a:ln>
        </p:spPr>
      </p:pic>
      <p:sp>
        <p:nvSpPr>
          <p:cNvPr id="152" name="Google Shape;152;g320e516f332_0_40"/>
          <p:cNvSpPr txBox="1"/>
          <p:nvPr/>
        </p:nvSpPr>
        <p:spPr>
          <a:xfrm>
            <a:off x="5718200" y="2325450"/>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Confidence</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20e516f332_0_4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8" name="Google Shape;158;g320e516f332_0_4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59" name="Google Shape;159;g320e516f332_0_45"/>
          <p:cNvPicPr preferRelativeResize="0"/>
          <p:nvPr/>
        </p:nvPicPr>
        <p:blipFill rotWithShape="1">
          <a:blip r:embed="rId3">
            <a:alphaModFix/>
          </a:blip>
          <a:srcRect b="0" l="0" r="0" t="0"/>
          <a:stretch/>
        </p:blipFill>
        <p:spPr>
          <a:xfrm>
            <a:off x="1627350" y="1227150"/>
            <a:ext cx="3555250" cy="2760600"/>
          </a:xfrm>
          <a:prstGeom prst="rect">
            <a:avLst/>
          </a:prstGeom>
          <a:noFill/>
          <a:ln>
            <a:noFill/>
          </a:ln>
        </p:spPr>
      </p:pic>
      <p:sp>
        <p:nvSpPr>
          <p:cNvPr id="160" name="Google Shape;160;g320e516f332_0_45"/>
          <p:cNvSpPr txBox="1"/>
          <p:nvPr/>
        </p:nvSpPr>
        <p:spPr>
          <a:xfrm>
            <a:off x="5718200" y="2325450"/>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Active listening</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20e516f332_0_7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66" name="Google Shape;166;g320e516f332_0_7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67" name="Google Shape;167;g320e516f332_0_70"/>
          <p:cNvPicPr preferRelativeResize="0"/>
          <p:nvPr/>
        </p:nvPicPr>
        <p:blipFill rotWithShape="1">
          <a:blip r:embed="rId3">
            <a:alphaModFix/>
          </a:blip>
          <a:srcRect b="0" l="0" r="0" t="0"/>
          <a:stretch/>
        </p:blipFill>
        <p:spPr>
          <a:xfrm>
            <a:off x="1602925" y="1227150"/>
            <a:ext cx="3591901" cy="2748375"/>
          </a:xfrm>
          <a:prstGeom prst="rect">
            <a:avLst/>
          </a:prstGeom>
          <a:noFill/>
          <a:ln>
            <a:noFill/>
          </a:ln>
        </p:spPr>
      </p:pic>
      <p:sp>
        <p:nvSpPr>
          <p:cNvPr id="168" name="Google Shape;168;g320e516f332_0_70"/>
          <p:cNvSpPr txBox="1"/>
          <p:nvPr/>
        </p:nvSpPr>
        <p:spPr>
          <a:xfrm>
            <a:off x="5718200" y="2325450"/>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Positive attitude</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20e516f332_0_7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74" name="Google Shape;174;g320e516f332_0_7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75" name="Google Shape;175;g320e516f332_0_75"/>
          <p:cNvPicPr preferRelativeResize="0"/>
          <p:nvPr/>
        </p:nvPicPr>
        <p:blipFill rotWithShape="1">
          <a:blip r:embed="rId3">
            <a:alphaModFix/>
          </a:blip>
          <a:srcRect b="0" l="0" r="0" t="0"/>
          <a:stretch/>
        </p:blipFill>
        <p:spPr>
          <a:xfrm>
            <a:off x="1602925" y="1227150"/>
            <a:ext cx="3616325" cy="2768925"/>
          </a:xfrm>
          <a:prstGeom prst="rect">
            <a:avLst/>
          </a:prstGeom>
          <a:noFill/>
          <a:ln>
            <a:noFill/>
          </a:ln>
        </p:spPr>
      </p:pic>
      <p:sp>
        <p:nvSpPr>
          <p:cNvPr id="176" name="Google Shape;176;g320e516f332_0_75"/>
          <p:cNvSpPr txBox="1"/>
          <p:nvPr/>
        </p:nvSpPr>
        <p:spPr>
          <a:xfrm>
            <a:off x="5718200" y="2325450"/>
            <a:ext cx="298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Politeness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20e516f332_0_8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82" name="Google Shape;182;g320e516f332_0_8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83" name="Google Shape;183;g320e516f332_0_80"/>
          <p:cNvPicPr preferRelativeResize="0"/>
          <p:nvPr/>
        </p:nvPicPr>
        <p:blipFill rotWithShape="1">
          <a:blip r:embed="rId3">
            <a:alphaModFix/>
          </a:blip>
          <a:srcRect b="0" l="0" r="0" t="0"/>
          <a:stretch/>
        </p:blipFill>
        <p:spPr>
          <a:xfrm>
            <a:off x="1627350" y="1227150"/>
            <a:ext cx="3616325" cy="2723949"/>
          </a:xfrm>
          <a:prstGeom prst="rect">
            <a:avLst/>
          </a:prstGeom>
          <a:noFill/>
          <a:ln>
            <a:noFill/>
          </a:ln>
        </p:spPr>
      </p:pic>
      <p:sp>
        <p:nvSpPr>
          <p:cNvPr id="184" name="Google Shape;184;g320e516f332_0_80"/>
          <p:cNvSpPr txBox="1"/>
          <p:nvPr/>
        </p:nvSpPr>
        <p:spPr>
          <a:xfrm>
            <a:off x="5689800" y="23254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latin typeface="Roboto"/>
                <a:ea typeface="Roboto"/>
                <a:cs typeface="Roboto"/>
                <a:sym typeface="Roboto"/>
              </a:rPr>
              <a:t>Honesty</a:t>
            </a:r>
            <a:endParaRPr sz="20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20e516f332_0_8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90" name="Google Shape;190;g320e516f332_0_8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91" name="Google Shape;191;g320e516f332_0_85"/>
          <p:cNvSpPr txBox="1"/>
          <p:nvPr/>
        </p:nvSpPr>
        <p:spPr>
          <a:xfrm>
            <a:off x="2379625" y="1000350"/>
            <a:ext cx="5168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What are the 5 top interview techniques?</a:t>
            </a:r>
            <a:endParaRPr b="1" i="0" sz="2000" u="none" cap="none" strike="noStrike">
              <a:solidFill>
                <a:srgbClr val="000000"/>
              </a:solidFill>
              <a:latin typeface="Roboto"/>
              <a:ea typeface="Roboto"/>
              <a:cs typeface="Roboto"/>
              <a:sym typeface="Roboto"/>
            </a:endParaRPr>
          </a:p>
        </p:txBody>
      </p:sp>
      <p:sp>
        <p:nvSpPr>
          <p:cNvPr id="192" name="Google Shape;192;g320e516f332_0_85"/>
          <p:cNvSpPr txBox="1"/>
          <p:nvPr/>
        </p:nvSpPr>
        <p:spPr>
          <a:xfrm>
            <a:off x="2135175" y="1970600"/>
            <a:ext cx="5961600" cy="1416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Roboto"/>
              <a:buChar char="●"/>
            </a:pPr>
            <a:r>
              <a:rPr i="0" lang="en-GB" sz="1600" u="none" cap="none" strike="noStrike">
                <a:solidFill>
                  <a:srgbClr val="000000"/>
                </a:solidFill>
                <a:latin typeface="Roboto"/>
                <a:ea typeface="Roboto"/>
                <a:cs typeface="Roboto"/>
                <a:sym typeface="Roboto"/>
              </a:rPr>
              <a:t>Make a good first impression.</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i="0" lang="en-GB" sz="1600" u="none" cap="none" strike="noStrike">
                <a:solidFill>
                  <a:srgbClr val="000000"/>
                </a:solidFill>
                <a:latin typeface="Roboto"/>
                <a:ea typeface="Roboto"/>
                <a:cs typeface="Roboto"/>
                <a:sym typeface="Roboto"/>
              </a:rPr>
              <a:t>Dress appropriately.</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i="0" lang="en-GB" sz="1600" u="none" cap="none" strike="noStrike">
                <a:solidFill>
                  <a:srgbClr val="000000"/>
                </a:solidFill>
                <a:latin typeface="Roboto"/>
                <a:ea typeface="Roboto"/>
                <a:cs typeface="Roboto"/>
                <a:sym typeface="Roboto"/>
              </a:rPr>
              <a:t>Improve your interview skills.</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i="0" lang="en-GB" sz="1600" u="none" cap="none" strike="noStrike">
                <a:solidFill>
                  <a:srgbClr val="000000"/>
                </a:solidFill>
                <a:latin typeface="Roboto"/>
                <a:ea typeface="Roboto"/>
                <a:cs typeface="Roboto"/>
                <a:sym typeface="Roboto"/>
              </a:rPr>
              <a:t>Use the STAR technique to answer questions.</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Clr>
                <a:srgbClr val="000000"/>
              </a:buClr>
              <a:buSzPts val="1600"/>
              <a:buFont typeface="Roboto"/>
              <a:buChar char="●"/>
            </a:pPr>
            <a:r>
              <a:rPr i="0" lang="en-GB" sz="1600" u="none" cap="none" strike="noStrike">
                <a:solidFill>
                  <a:srgbClr val="000000"/>
                </a:solidFill>
                <a:latin typeface="Roboto"/>
                <a:ea typeface="Roboto"/>
                <a:cs typeface="Roboto"/>
                <a:sym typeface="Roboto"/>
              </a:rPr>
              <a:t>Express gratitude after the interview.</a:t>
            </a:r>
            <a:endParaRPr i="0" sz="16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20e516f332_0_9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98" name="Google Shape;198;g320e516f332_0_9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99" name="Google Shape;199;g320e516f332_0_90"/>
          <p:cNvPicPr preferRelativeResize="0"/>
          <p:nvPr/>
        </p:nvPicPr>
        <p:blipFill rotWithShape="1">
          <a:blip r:embed="rId3">
            <a:alphaModFix/>
          </a:blip>
          <a:srcRect b="0" l="0" r="0" t="0"/>
          <a:stretch/>
        </p:blipFill>
        <p:spPr>
          <a:xfrm>
            <a:off x="1615125" y="1227150"/>
            <a:ext cx="3591901" cy="2772800"/>
          </a:xfrm>
          <a:prstGeom prst="rect">
            <a:avLst/>
          </a:prstGeom>
          <a:noFill/>
          <a:ln>
            <a:noFill/>
          </a:ln>
        </p:spPr>
      </p:pic>
      <p:sp>
        <p:nvSpPr>
          <p:cNvPr id="200" name="Google Shape;200;g320e516f332_0_90"/>
          <p:cNvSpPr txBox="1"/>
          <p:nvPr/>
        </p:nvSpPr>
        <p:spPr>
          <a:xfrm>
            <a:off x="5403775" y="2325450"/>
            <a:ext cx="33027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What is the STAR method when interviewing?</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1423882"/>
            <a:ext cx="4690800" cy="23448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0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lang="en-GB" sz="3000">
                <a:solidFill>
                  <a:srgbClr val="F8F8F8"/>
                </a:solidFill>
                <a:latin typeface="Roboto"/>
                <a:ea typeface="Roboto"/>
                <a:cs typeface="Roboto"/>
                <a:sym typeface="Roboto"/>
              </a:rPr>
              <a:t>Case study/Situational Interview </a:t>
            </a:r>
            <a:endParaRPr b="1" i="0" sz="30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20e516f332_0_9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06" name="Google Shape;206;g320e516f332_0_9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207" name="Google Shape;207;g320e516f332_0_95"/>
          <p:cNvSpPr txBox="1"/>
          <p:nvPr/>
        </p:nvSpPr>
        <p:spPr>
          <a:xfrm>
            <a:off x="731225" y="1000350"/>
            <a:ext cx="80001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When using the STAR technique, formulate your answer using the following steps:</a:t>
            </a:r>
            <a:endParaRPr b="1" i="0" sz="2000" u="none" cap="none" strike="noStrike">
              <a:solidFill>
                <a:srgbClr val="000000"/>
              </a:solidFill>
              <a:latin typeface="Roboto"/>
              <a:ea typeface="Roboto"/>
              <a:cs typeface="Roboto"/>
              <a:sym typeface="Roboto"/>
            </a:endParaRPr>
          </a:p>
        </p:txBody>
      </p:sp>
      <p:sp>
        <p:nvSpPr>
          <p:cNvPr id="208" name="Google Shape;208;g320e516f332_0_95"/>
          <p:cNvSpPr txBox="1"/>
          <p:nvPr/>
        </p:nvSpPr>
        <p:spPr>
          <a:xfrm>
            <a:off x="879975" y="1970650"/>
            <a:ext cx="75726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Roboto"/>
              <a:buAutoNum type="arabicPeriod"/>
            </a:pPr>
            <a:r>
              <a:rPr i="0" lang="en-GB" sz="1800" u="none" cap="none" strike="noStrike">
                <a:solidFill>
                  <a:srgbClr val="000000"/>
                </a:solidFill>
                <a:latin typeface="Roboto"/>
                <a:ea typeface="Roboto"/>
                <a:cs typeface="Roboto"/>
                <a:sym typeface="Roboto"/>
              </a:rPr>
              <a:t>Explain a challenge or situation you faced.</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rabicPeriod"/>
            </a:pPr>
            <a:r>
              <a:rPr i="0" lang="en-GB" sz="1800" u="none" cap="none" strike="noStrike">
                <a:solidFill>
                  <a:srgbClr val="000000"/>
                </a:solidFill>
                <a:latin typeface="Roboto"/>
                <a:ea typeface="Roboto"/>
                <a:cs typeface="Roboto"/>
                <a:sym typeface="Roboto"/>
              </a:rPr>
              <a:t>Describe your responsibility or role in the situation of challenge.</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rabicPeriod"/>
            </a:pPr>
            <a:r>
              <a:rPr i="0" lang="en-GB" sz="1800" u="none" cap="none" strike="noStrike">
                <a:solidFill>
                  <a:srgbClr val="000000"/>
                </a:solidFill>
                <a:latin typeface="Roboto"/>
                <a:ea typeface="Roboto"/>
                <a:cs typeface="Roboto"/>
                <a:sym typeface="Roboto"/>
              </a:rPr>
              <a:t>Explain what actions you took to solve the problem.</a:t>
            </a:r>
            <a:endParaRPr i="0" sz="1800" u="none" cap="none" strike="noStrike">
              <a:solidFill>
                <a:srgbClr val="000000"/>
              </a:solidFill>
              <a:latin typeface="Roboto"/>
              <a:ea typeface="Roboto"/>
              <a:cs typeface="Roboto"/>
              <a:sym typeface="Roboto"/>
            </a:endParaRPr>
          </a:p>
          <a:p>
            <a:pPr indent="-342900" lvl="0" marL="457200" marR="0" rtl="0" algn="l">
              <a:lnSpc>
                <a:spcPct val="100000"/>
              </a:lnSpc>
              <a:spcBef>
                <a:spcPts val="0"/>
              </a:spcBef>
              <a:spcAft>
                <a:spcPts val="0"/>
              </a:spcAft>
              <a:buClr>
                <a:srgbClr val="000000"/>
              </a:buClr>
              <a:buSzPts val="1800"/>
              <a:buFont typeface="Roboto"/>
              <a:buAutoNum type="arabicPeriod"/>
            </a:pPr>
            <a:r>
              <a:rPr i="0" lang="en-GB" sz="1800" u="none" cap="none" strike="noStrike">
                <a:solidFill>
                  <a:srgbClr val="000000"/>
                </a:solidFill>
                <a:latin typeface="Roboto"/>
                <a:ea typeface="Roboto"/>
                <a:cs typeface="Roboto"/>
                <a:sym typeface="Roboto"/>
              </a:rPr>
              <a:t>Give details about the outcome you reached with your actions.</a:t>
            </a:r>
            <a:endParaRPr i="0" sz="18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14" name="Google Shape;214;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15" name="Google Shape;215;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16" name="Google Shape;216;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17" name="Google Shape;217;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18" name="Google Shape;218;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19" name="Google Shape;219;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20" name="Google Shape;220;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1" name="Google Shape;221;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22" name="Google Shape;222;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70" name="Google Shape;70;g2ee15abed17_3_283"/>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71" name="Google Shape;71;g2ee15abed17_3_283"/>
          <p:cNvPicPr preferRelativeResize="0"/>
          <p:nvPr/>
        </p:nvPicPr>
        <p:blipFill rotWithShape="1">
          <a:blip r:embed="rId3">
            <a:alphaModFix/>
          </a:blip>
          <a:srcRect b="0" l="0" r="0" t="0"/>
          <a:stretch/>
        </p:blipFill>
        <p:spPr>
          <a:xfrm>
            <a:off x="1444100" y="1227150"/>
            <a:ext cx="3775150" cy="2736151"/>
          </a:xfrm>
          <a:prstGeom prst="rect">
            <a:avLst/>
          </a:prstGeom>
          <a:noFill/>
          <a:ln>
            <a:noFill/>
          </a:ln>
        </p:spPr>
      </p:pic>
      <p:sp>
        <p:nvSpPr>
          <p:cNvPr id="72" name="Google Shape;72;g2ee15abed17_3_283"/>
          <p:cNvSpPr txBox="1"/>
          <p:nvPr/>
        </p:nvSpPr>
        <p:spPr>
          <a:xfrm>
            <a:off x="5664050" y="237165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What are interviewing skills?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3248a4765da_0_2"/>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8" name="Google Shape;78;g3248a4765da_0_2"/>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GUESSTIMATION</a:t>
            </a:r>
            <a:r>
              <a:rPr b="1" lang="en-GB" sz="1500">
                <a:latin typeface="Roboto"/>
                <a:ea typeface="Roboto"/>
                <a:cs typeface="Roboto"/>
                <a:sym typeface="Roboto"/>
              </a:rPr>
              <a:t> 2</a:t>
            </a:r>
            <a:endParaRPr b="1" i="0" sz="1500" u="none" cap="none" strike="noStrike">
              <a:solidFill>
                <a:srgbClr val="000000"/>
              </a:solidFill>
              <a:latin typeface="Roboto"/>
              <a:ea typeface="Roboto"/>
              <a:cs typeface="Roboto"/>
              <a:sym typeface="Roboto"/>
            </a:endParaRPr>
          </a:p>
        </p:txBody>
      </p:sp>
      <p:sp>
        <p:nvSpPr>
          <p:cNvPr id="79" name="Google Shape;79;g3248a4765da_0_2"/>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80" name="Google Shape;80;g3248a4765da_0_2"/>
          <p:cNvPicPr preferRelativeResize="0"/>
          <p:nvPr/>
        </p:nvPicPr>
        <p:blipFill>
          <a:blip r:embed="rId3">
            <a:alphaModFix/>
          </a:blip>
          <a:stretch>
            <a:fillRect/>
          </a:stretch>
        </p:blipFill>
        <p:spPr>
          <a:xfrm>
            <a:off x="3281363" y="2224088"/>
            <a:ext cx="2581275" cy="252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20e516f332_0_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86" name="Google Shape;86;g320e516f332_0_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87" name="Google Shape;87;g320e516f332_0_0"/>
          <p:cNvPicPr preferRelativeResize="0"/>
          <p:nvPr/>
        </p:nvPicPr>
        <p:blipFill rotWithShape="1">
          <a:blip r:embed="rId3">
            <a:alphaModFix/>
          </a:blip>
          <a:srcRect b="0" l="0" r="0" t="0"/>
          <a:stretch/>
        </p:blipFill>
        <p:spPr>
          <a:xfrm>
            <a:off x="1615125" y="1446525"/>
            <a:ext cx="3591900" cy="2516775"/>
          </a:xfrm>
          <a:prstGeom prst="rect">
            <a:avLst/>
          </a:prstGeom>
          <a:noFill/>
          <a:ln>
            <a:noFill/>
          </a:ln>
        </p:spPr>
      </p:pic>
      <p:sp>
        <p:nvSpPr>
          <p:cNvPr id="88" name="Google Shape;88;g320e516f332_0_0"/>
          <p:cNvSpPr txBox="1"/>
          <p:nvPr/>
        </p:nvSpPr>
        <p:spPr>
          <a:xfrm>
            <a:off x="5955025" y="217155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Why are interviewing skills important?</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20e516f332_0_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4" name="Google Shape;94;g320e516f332_0_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95" name="Google Shape;95;g320e516f332_0_5"/>
          <p:cNvPicPr preferRelativeResize="0"/>
          <p:nvPr/>
        </p:nvPicPr>
        <p:blipFill rotWithShape="1">
          <a:blip r:embed="rId3">
            <a:alphaModFix/>
          </a:blip>
          <a:srcRect b="0" l="0" r="0" t="0"/>
          <a:stretch/>
        </p:blipFill>
        <p:spPr>
          <a:xfrm>
            <a:off x="1615125" y="1400625"/>
            <a:ext cx="3615126" cy="2559900"/>
          </a:xfrm>
          <a:prstGeom prst="rect">
            <a:avLst/>
          </a:prstGeom>
          <a:noFill/>
          <a:ln>
            <a:noFill/>
          </a:ln>
        </p:spPr>
      </p:pic>
      <p:sp>
        <p:nvSpPr>
          <p:cNvPr id="96" name="Google Shape;96;g320e516f332_0_5"/>
          <p:cNvSpPr txBox="1"/>
          <p:nvPr/>
        </p:nvSpPr>
        <p:spPr>
          <a:xfrm>
            <a:off x="5660825" y="2199200"/>
            <a:ext cx="3000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What is the most important skill for an interview?</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20e516f332_0_1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02" name="Google Shape;102;g320e516f332_0_1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03" name="Google Shape;103;g320e516f332_0_10"/>
          <p:cNvPicPr preferRelativeResize="0"/>
          <p:nvPr/>
        </p:nvPicPr>
        <p:blipFill rotWithShape="1">
          <a:blip r:embed="rId3">
            <a:alphaModFix/>
          </a:blip>
          <a:srcRect b="0" l="0" r="0" t="0"/>
          <a:stretch/>
        </p:blipFill>
        <p:spPr>
          <a:xfrm>
            <a:off x="1456300" y="1287700"/>
            <a:ext cx="3750725" cy="2675600"/>
          </a:xfrm>
          <a:prstGeom prst="rect">
            <a:avLst/>
          </a:prstGeom>
          <a:noFill/>
          <a:ln>
            <a:noFill/>
          </a:ln>
        </p:spPr>
      </p:pic>
      <p:sp>
        <p:nvSpPr>
          <p:cNvPr id="104" name="Google Shape;104;g320e516f332_0_10"/>
          <p:cNvSpPr txBox="1"/>
          <p:nvPr/>
        </p:nvSpPr>
        <p:spPr>
          <a:xfrm>
            <a:off x="6011100" y="206980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Examples of interview skills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20e516f332_0_1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0" name="Google Shape;110;g320e516f332_0_1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11" name="Google Shape;111;g320e516f332_0_15"/>
          <p:cNvPicPr preferRelativeResize="0"/>
          <p:nvPr/>
        </p:nvPicPr>
        <p:blipFill rotWithShape="1">
          <a:blip r:embed="rId3">
            <a:alphaModFix/>
          </a:blip>
          <a:srcRect b="0" l="0" r="0" t="0"/>
          <a:stretch/>
        </p:blipFill>
        <p:spPr>
          <a:xfrm>
            <a:off x="1431875" y="1287700"/>
            <a:ext cx="3799600" cy="2700050"/>
          </a:xfrm>
          <a:prstGeom prst="rect">
            <a:avLst/>
          </a:prstGeom>
          <a:noFill/>
          <a:ln>
            <a:noFill/>
          </a:ln>
        </p:spPr>
      </p:pic>
      <p:sp>
        <p:nvSpPr>
          <p:cNvPr id="112" name="Google Shape;112;g320e516f332_0_15"/>
          <p:cNvSpPr txBox="1"/>
          <p:nvPr/>
        </p:nvSpPr>
        <p:spPr>
          <a:xfrm>
            <a:off x="5951100" y="23254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Research capabilities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20e516f332_0_2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8" name="Google Shape;118;g320e516f332_0_2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19" name="Google Shape;119;g320e516f332_0_20"/>
          <p:cNvPicPr preferRelativeResize="0"/>
          <p:nvPr/>
        </p:nvPicPr>
        <p:blipFill rotWithShape="1">
          <a:blip r:embed="rId3">
            <a:alphaModFix/>
          </a:blip>
          <a:srcRect b="0" l="0" r="0" t="0"/>
          <a:stretch/>
        </p:blipFill>
        <p:spPr>
          <a:xfrm>
            <a:off x="1615125" y="1227150"/>
            <a:ext cx="3591900" cy="2772800"/>
          </a:xfrm>
          <a:prstGeom prst="rect">
            <a:avLst/>
          </a:prstGeom>
          <a:noFill/>
          <a:ln>
            <a:noFill/>
          </a:ln>
        </p:spPr>
      </p:pic>
      <p:sp>
        <p:nvSpPr>
          <p:cNvPr id="120" name="Google Shape;120;g320e516f332_0_20"/>
          <p:cNvSpPr txBox="1"/>
          <p:nvPr/>
        </p:nvSpPr>
        <p:spPr>
          <a:xfrm>
            <a:off x="5854450" y="223730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Interview questions preparation</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