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Black"/>
      <p:bold r:id="rId24"/>
      <p:boldItalic r:id="rId25"/>
    </p:embeddedFont>
    <p:embeddedFont>
      <p:font typeface="Roboto"/>
      <p:regular r:id="rId26"/>
      <p:bold r:id="rId27"/>
      <p:italic r:id="rId28"/>
      <p:boldItalic r:id="rId29"/>
    </p:embeddedFont>
    <p:embeddedFont>
      <p:font typeface="Roboto Medium"/>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837">
          <p15:clr>
            <a:srgbClr val="FF00FF"/>
          </p15:clr>
        </p15:guide>
        <p15:guide id="2" orient="horz" pos="3005">
          <p15:clr>
            <a:srgbClr val="FF0000"/>
          </p15:clr>
        </p15:guide>
        <p15:guide id="3" pos="5256">
          <p15:clr>
            <a:srgbClr val="FF00FF"/>
          </p15:clr>
        </p15:guide>
        <p15:guide id="4" orient="horz" pos="1077">
          <p15:clr>
            <a:srgbClr val="FF0000"/>
          </p15:clr>
        </p15:guide>
        <p15:guide id="5" orient="horz" pos="773">
          <p15:clr>
            <a:srgbClr val="00FF00"/>
          </p15:clr>
        </p15:guide>
        <p15:guide id="6" orient="horz" pos="468">
          <p15:clr>
            <a:srgbClr val="00FF00"/>
          </p15:clr>
        </p15:guide>
        <p15:guide id="7" pos="4529">
          <p15:clr>
            <a:srgbClr val="747775"/>
          </p15:clr>
        </p15:guide>
        <p15:guide id="8" orient="horz" pos="1474">
          <p15:clr>
            <a:srgbClr val="747775"/>
          </p15:clr>
        </p15:guide>
        <p15:guide id="9" pos="560">
          <p15:clr>
            <a:srgbClr val="747775"/>
          </p15:clr>
        </p15:guide>
        <p15:guide id="10" pos="4365">
          <p15:clr>
            <a:srgbClr val="747775"/>
          </p15:clr>
        </p15:guide>
      </p15:sldGuideLst>
    </p:ext>
    <p:ext uri="GoogleSlidesCustomDataVersion2">
      <go:slidesCustomData xmlns:go="http://customooxmlschemas.google.com/" r:id="rId34" roundtripDataSignature="AMtx7mihP6S/Vavrut1c97zNUHxxmoWD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37"/>
        <p:guide pos="3005" orient="horz"/>
        <p:guide pos="5256"/>
        <p:guide pos="1077" orient="horz"/>
        <p:guide pos="773" orient="horz"/>
        <p:guide pos="468" orient="horz"/>
        <p:guide pos="4529"/>
        <p:guide pos="1474" orient="horz"/>
        <p:guide pos="560"/>
        <p:guide pos="436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lack-bold.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obotoBlack-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bold.fntdata"/><Relationship Id="rId30" Type="http://schemas.openxmlformats.org/officeDocument/2006/relationships/font" Target="fonts/RobotoMedium-regular.fntdata"/><Relationship Id="rId11" Type="http://schemas.openxmlformats.org/officeDocument/2006/relationships/slide" Target="slides/slide6.xml"/><Relationship Id="rId33" Type="http://schemas.openxmlformats.org/officeDocument/2006/relationships/font" Target="fonts/RobotoMedium-boldItalic.fntdata"/><Relationship Id="rId10" Type="http://schemas.openxmlformats.org/officeDocument/2006/relationships/slide" Target="slides/slide5.xml"/><Relationship Id="rId32" Type="http://schemas.openxmlformats.org/officeDocument/2006/relationships/font" Target="fonts/RobotoMedium-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1b9bf173ee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31b9bf173e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0e516f332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320e516f332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At the end of the call, the interviewer usually will ask you whether you have any questions. Always ask questions at this point. Some interviewer may think that you are uninterested in the university if you don't. Don’t send the wrong message.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0e516f332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320e516f332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Never ever talk over your interviewer, no matter how excited you are. It is considered awkward and rude. Instead, wait until they finished asking the question before answering. Don’t speak too fast or too loud either.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20e516f332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320e516f332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You need to practice your phone interviewing skills.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Then, when you think you’ve practiced enough, you need to practice more.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First, practice making small talk. This is a critical part of the initial rapport building process.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You need to literally practice saying your opening line out loud and practice talking about the weather out loud.</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 also recommend researching the hiring manager or recruiter’s LinkedIn profile to find out where they live and what you might have in common with them.</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Maybe you’ve both recently been to New York for a conference. Or maybe they’re based in a city you used to live in.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Find a few common threads and prepare questions that will lead to you discussing these threads.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Next, practice basic resume questions the interviewer may ask you. The most important part of this step is literally memorizing your resume.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You should know your resume like the back of your hand.</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Make sure you print out a copy too and have it in front of you for the call just in case.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Once you’ve thoroughly practiced some basic questions, practice some harder interview questions.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Finally, when you’re practicing, make sure you practice out loud.</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Going through answers in your mind or under your breath is not the same as speaking it out loud.</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Articulate your words and have your “go-to phrases” for specific types of questions.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20e516f332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320e516f332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You’ve probably used Skype (or FaceTime) with friends and family.</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But, using Skype or doing any kind of video call as part of a job interview is insanely awkward and scary.</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It’s very different from talking to people you know well.</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When you Skype with friends and family, you don’t think about your backdrop, your professional appearance, the lighting in the room, how visible your face is and a thousand other things you have to consider for a Skype interview.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0e516f332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320e516f332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Dress professionally for your Skype job interview.  I suggest staying with a dark grey, navy blue, or black suit and a matching tie if you’re a guy, and a navy blue or black suit with a white blouse if you’re a girl.</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Gentlemen, groom yourselves.</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20e516f33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320e516f33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Choose a bare backdrop. If at home, pick a wall that does not have pictures.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Most importantly, get the lighting right. To do this, you will likely have to surround yourself with multiple lamps.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Your goal is to illuminate your face without creating a shadow on the wall behind you.</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 suggest shining a small lamp directly in your face.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Yes, again, directly in your face.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It’s uncomfortable, it’s bright, and it gets hot. But it’s the only way to completely light up your face.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20e516f332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320e516f332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Your face must be highly visible because visibility creates trust and is crucial to building rapport during a video call.</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Next, get a friend or family member to go on Skype with you so you can test to see exactly what you will look like to the interviewer. Don’t just go by what you see of yourself in the little Skype box in the corner.</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Once the interview is in progress, make sure to look into the camera.</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Don’t look at yourself in the little box in the corner and don’t look at the interviewer on your screen.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20e516f332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320e516f332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Then, just be yourself. Stay out of your head and focus on what the interviewer is saying.</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Smile as you give your answers and as you ask your own questions. Know that you’ve practiced, done your homework, and are ready for this.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Whether you’re interviewing for a job over the phone or online through video Skype, make sure that you are professional, respectful, and practiced. Most importantly, stay true to yourself. Your skills for the job are important but your personality is just as important, if not more important. By preparing yourself properly, you can ensure a successful experience during what is normally a very awkward and daunting type of interview.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e15abed17_3_5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2ee15abed17_3_5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ee15abed17_3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2ee15abed17_3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2a9fca0c08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g32a9fca0c08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2a9fca0c0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32a9fca0c0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 stress interview takes place when an interviewer asks intimidating or mildly uncomfortable questions in hopes of witnessing how a potential employee performs in a stressful situation. This type of interview gives the hiring team an opportunity to gauge how a candidate responds to stress, prioritises multiple important tasks, or deals with challenging clients. The tactics used in these interviews vary based on the type of role the hiring team needs to fill. Hiring teams may ask complex or confusing questions, conduct a simulation or role-play to see how you act in a certain situation or ask you to perform a task to witness your technical abilities.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For example, if you applied for a role in consulting, the interviewer might ask you a question that sounds like a riddle. These questions have more than one answer, but they test your problem-solving and critical thinking skills. The interviewers typically take note of your tone of voice or the amount of time you take to give an answer.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20e516f33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320e516f33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If the interview is conducted over the phone, there is a possibility you get distracted by other things. Although they can’t see you, they will know if you are doing something else during the interview. This may look bad on you, they may feel that the interview is not that important to you.</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20e516f332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320e516f33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As we mentioned above, you should find a comfortable setting for your phone / Skype interview. Notify others that you have an interview scheduled and ask them not to interrupt you. It is better to do it in a private room, where you won’t disturb others too.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20e516f332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320e516f332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your past experience or your written motivation why you apply to the university. Write down some possible questions and try to answer them before the interview. Also, jot down some questions about the process (if you have any) that you can ask at the end of the call. Lastly, prepare a notebook and pen, where you can write the questions or talking points during the interview.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0e516f332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320e516f332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Dressed professionally and use your professional tone when speaking to the interviewer. Greet them warmly and it is better to wait until they introduce themselves before addressing them with their name. Remember that you will be judged based on your phone communication skills. Impress the interviewer with your preparedness and promptness.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20e516f332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320e516f332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Remember the goal of a phone interview is to focus on your professional experience and goals. So, restrain to talk about your personal life, unless they directly ask you. Your interviewer is trying to assess whether you are the best fit for their university, and if you talk about your personal life won’t help them.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
        <p:nvSpPr>
          <p:cNvPr id="11" name="Google Shape;1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1" name="Google Shape;41;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7" name="Google Shape;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1" name="Google Shape;5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5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5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8.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jp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g31b9bf173ee_0_28"/>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7" name="Google Shape;57;g31b9bf173ee_0_28"/>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8" name="Google Shape;58;g31b9bf173ee_0_28"/>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20e516f332_0_2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26" name="Google Shape;126;g320e516f332_0_2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127" name="Google Shape;127;g320e516f332_0_25"/>
          <p:cNvPicPr preferRelativeResize="0"/>
          <p:nvPr/>
        </p:nvPicPr>
        <p:blipFill rotWithShape="1">
          <a:blip r:embed="rId3">
            <a:alphaModFix/>
          </a:blip>
          <a:srcRect b="0" l="0" r="0" t="0"/>
          <a:stretch/>
        </p:blipFill>
        <p:spPr>
          <a:xfrm>
            <a:off x="1103850" y="1458750"/>
            <a:ext cx="3211325" cy="2419025"/>
          </a:xfrm>
          <a:prstGeom prst="rect">
            <a:avLst/>
          </a:prstGeom>
          <a:noFill/>
          <a:ln>
            <a:noFill/>
          </a:ln>
        </p:spPr>
      </p:pic>
      <p:sp>
        <p:nvSpPr>
          <p:cNvPr id="128" name="Google Shape;128;g320e516f332_0_25"/>
          <p:cNvSpPr txBox="1"/>
          <p:nvPr/>
        </p:nvSpPr>
        <p:spPr>
          <a:xfrm>
            <a:off x="5941250" y="2400550"/>
            <a:ext cx="3000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2. Don’t skip the Q&amp;A</a:t>
            </a:r>
            <a:endParaRPr b="1" i="0" sz="20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320e516f332_0_3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34" name="Google Shape;134;g320e516f332_0_3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
        <p:nvSpPr>
          <p:cNvPr id="135" name="Google Shape;135;g320e516f332_0_30"/>
          <p:cNvSpPr txBox="1"/>
          <p:nvPr/>
        </p:nvSpPr>
        <p:spPr>
          <a:xfrm>
            <a:off x="5775600" y="2309063"/>
            <a:ext cx="3000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latin typeface="Roboto"/>
                <a:ea typeface="Roboto"/>
                <a:cs typeface="Roboto"/>
                <a:sym typeface="Roboto"/>
              </a:rPr>
              <a:t>3. Don’t talk over the interviewer</a:t>
            </a:r>
            <a:endParaRPr b="1" sz="2000">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pic>
        <p:nvPicPr>
          <p:cNvPr id="136" name="Google Shape;136;g320e516f332_0_30"/>
          <p:cNvPicPr preferRelativeResize="0"/>
          <p:nvPr/>
        </p:nvPicPr>
        <p:blipFill rotWithShape="1">
          <a:blip r:embed="rId3">
            <a:alphaModFix/>
          </a:blip>
          <a:srcRect b="0" l="0" r="0" t="0"/>
          <a:stretch/>
        </p:blipFill>
        <p:spPr>
          <a:xfrm>
            <a:off x="1095350" y="1434325"/>
            <a:ext cx="3586325" cy="251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20e516f332_0_4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42" name="Google Shape;142;g320e516f332_0_4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143" name="Google Shape;143;g320e516f332_0_45"/>
          <p:cNvPicPr preferRelativeResize="0"/>
          <p:nvPr/>
        </p:nvPicPr>
        <p:blipFill rotWithShape="1">
          <a:blip r:embed="rId3">
            <a:alphaModFix/>
          </a:blip>
          <a:srcRect b="0" l="0" r="0" t="0"/>
          <a:stretch/>
        </p:blipFill>
        <p:spPr>
          <a:xfrm>
            <a:off x="1075350" y="1434325"/>
            <a:ext cx="3276475" cy="2565625"/>
          </a:xfrm>
          <a:prstGeom prst="rect">
            <a:avLst/>
          </a:prstGeom>
          <a:noFill/>
          <a:ln>
            <a:noFill/>
          </a:ln>
        </p:spPr>
      </p:pic>
      <p:sp>
        <p:nvSpPr>
          <p:cNvPr id="144" name="Google Shape;144;g320e516f332_0_45"/>
          <p:cNvSpPr txBox="1"/>
          <p:nvPr/>
        </p:nvSpPr>
        <p:spPr>
          <a:xfrm>
            <a:off x="5790025" y="2325450"/>
            <a:ext cx="3000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Tips For A Successful Phone Interview </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20e516f332_0_4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50" name="Google Shape;150;g320e516f332_0_4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
        <p:nvSpPr>
          <p:cNvPr id="151" name="Google Shape;151;g320e516f332_0_40"/>
          <p:cNvSpPr txBox="1"/>
          <p:nvPr/>
        </p:nvSpPr>
        <p:spPr>
          <a:xfrm>
            <a:off x="5718200" y="2325450"/>
            <a:ext cx="2988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latin typeface="Roboto"/>
                <a:ea typeface="Roboto"/>
                <a:cs typeface="Roboto"/>
                <a:sym typeface="Roboto"/>
              </a:rPr>
              <a:t>Tips For A Successful Skype Interview</a:t>
            </a:r>
            <a:endParaRPr b="1" sz="2000">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pic>
        <p:nvPicPr>
          <p:cNvPr id="152" name="Google Shape;152;g320e516f332_0_40"/>
          <p:cNvPicPr preferRelativeResize="0"/>
          <p:nvPr/>
        </p:nvPicPr>
        <p:blipFill rotWithShape="1">
          <a:blip r:embed="rId3">
            <a:alphaModFix/>
          </a:blip>
          <a:srcRect b="0" l="0" r="0" t="0"/>
          <a:stretch/>
        </p:blipFill>
        <p:spPr>
          <a:xfrm>
            <a:off x="1075350" y="1434325"/>
            <a:ext cx="3276475" cy="2565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20e516f332_0_7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58" name="Google Shape;158;g320e516f332_0_7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
        <p:nvSpPr>
          <p:cNvPr id="159" name="Google Shape;159;g320e516f332_0_70"/>
          <p:cNvSpPr txBox="1"/>
          <p:nvPr/>
        </p:nvSpPr>
        <p:spPr>
          <a:xfrm>
            <a:off x="5695650" y="1909625"/>
            <a:ext cx="29883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latin typeface="Roboto"/>
                <a:ea typeface="Roboto"/>
                <a:cs typeface="Roboto"/>
                <a:sym typeface="Roboto"/>
              </a:rPr>
              <a:t>Treat a Skype interview the same way as you would an in-person interview.</a:t>
            </a:r>
            <a:endParaRPr b="1" sz="2000">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pic>
        <p:nvPicPr>
          <p:cNvPr id="160" name="Google Shape;160;g320e516f332_0_70"/>
          <p:cNvPicPr preferRelativeResize="0"/>
          <p:nvPr/>
        </p:nvPicPr>
        <p:blipFill rotWithShape="1">
          <a:blip r:embed="rId3">
            <a:alphaModFix/>
          </a:blip>
          <a:srcRect b="0" l="0" r="0" t="0"/>
          <a:stretch/>
        </p:blipFill>
        <p:spPr>
          <a:xfrm>
            <a:off x="1103300" y="1605350"/>
            <a:ext cx="3090000" cy="252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20e516f332_0_7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66" name="Google Shape;166;g320e516f332_0_7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167" name="Google Shape;167;g320e516f332_0_75"/>
          <p:cNvPicPr preferRelativeResize="0"/>
          <p:nvPr/>
        </p:nvPicPr>
        <p:blipFill rotWithShape="1">
          <a:blip r:embed="rId3">
            <a:alphaModFix/>
          </a:blip>
          <a:srcRect b="0" l="0" r="0" t="0"/>
          <a:stretch/>
        </p:blipFill>
        <p:spPr>
          <a:xfrm>
            <a:off x="1105250" y="1434325"/>
            <a:ext cx="3090000" cy="2834425"/>
          </a:xfrm>
          <a:prstGeom prst="rect">
            <a:avLst/>
          </a:prstGeom>
          <a:noFill/>
          <a:ln>
            <a:noFill/>
          </a:ln>
        </p:spPr>
      </p:pic>
      <p:sp>
        <p:nvSpPr>
          <p:cNvPr id="168" name="Google Shape;168;g320e516f332_0_75"/>
          <p:cNvSpPr txBox="1"/>
          <p:nvPr/>
        </p:nvSpPr>
        <p:spPr>
          <a:xfrm>
            <a:off x="5718200" y="2325450"/>
            <a:ext cx="2988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Keep it simple and make it professional.</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20e516f332_0_8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74" name="Google Shape;174;g320e516f332_0_8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175" name="Google Shape;175;g320e516f332_0_80"/>
          <p:cNvPicPr preferRelativeResize="0"/>
          <p:nvPr/>
        </p:nvPicPr>
        <p:blipFill rotWithShape="1">
          <a:blip r:embed="rId3">
            <a:alphaModFix/>
          </a:blip>
          <a:srcRect b="0" l="0" r="0" t="0"/>
          <a:stretch/>
        </p:blipFill>
        <p:spPr>
          <a:xfrm>
            <a:off x="1065350" y="1419565"/>
            <a:ext cx="3530825" cy="2531535"/>
          </a:xfrm>
          <a:prstGeom prst="rect">
            <a:avLst/>
          </a:prstGeom>
          <a:noFill/>
          <a:ln>
            <a:noFill/>
          </a:ln>
        </p:spPr>
      </p:pic>
      <p:sp>
        <p:nvSpPr>
          <p:cNvPr id="176" name="Google Shape;176;g320e516f332_0_80"/>
          <p:cNvSpPr txBox="1"/>
          <p:nvPr/>
        </p:nvSpPr>
        <p:spPr>
          <a:xfrm>
            <a:off x="5718200" y="2325450"/>
            <a:ext cx="298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Do not cut corners here.</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20e516f332_0_8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82" name="Google Shape;182;g320e516f332_0_8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183" name="Google Shape;183;g320e516f332_0_85"/>
          <p:cNvPicPr preferRelativeResize="0"/>
          <p:nvPr/>
        </p:nvPicPr>
        <p:blipFill rotWithShape="1">
          <a:blip r:embed="rId3">
            <a:alphaModFix/>
          </a:blip>
          <a:srcRect b="0" l="0" r="0" t="0"/>
          <a:stretch/>
        </p:blipFill>
        <p:spPr>
          <a:xfrm>
            <a:off x="1256525" y="1458750"/>
            <a:ext cx="3090000" cy="2871075"/>
          </a:xfrm>
          <a:prstGeom prst="rect">
            <a:avLst/>
          </a:prstGeom>
          <a:noFill/>
          <a:ln>
            <a:noFill/>
          </a:ln>
        </p:spPr>
      </p:pic>
      <p:sp>
        <p:nvSpPr>
          <p:cNvPr id="184" name="Google Shape;184;g320e516f332_0_85"/>
          <p:cNvSpPr txBox="1"/>
          <p:nvPr/>
        </p:nvSpPr>
        <p:spPr>
          <a:xfrm>
            <a:off x="5718200" y="2325450"/>
            <a:ext cx="2988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Look right into the webcam.</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g2ee15abed17_3_531"/>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190" name="Google Shape;190;g2ee15abed17_3_531"/>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GB"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191" name="Google Shape;191;g2ee15abed17_3_531"/>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192" name="Google Shape;192;g2ee15abed17_3_531"/>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193" name="Google Shape;193;g2ee15abed17_3_531"/>
          <p:cNvSpPr txBox="1"/>
          <p:nvPr/>
        </p:nvSpPr>
        <p:spPr>
          <a:xfrm>
            <a:off x="1980750" y="4590801"/>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194" name="Google Shape;194;g2ee15abed17_3_531"/>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195" name="Google Shape;195;g2ee15abed17_3_531"/>
          <p:cNvSpPr txBox="1"/>
          <p:nvPr/>
        </p:nvSpPr>
        <p:spPr>
          <a:xfrm>
            <a:off x="3519050"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196" name="Google Shape;196;g2ee15abed17_3_531"/>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197" name="Google Shape;197;g2ee15abed17_3_531"/>
          <p:cNvSpPr txBox="1"/>
          <p:nvPr/>
        </p:nvSpPr>
        <p:spPr>
          <a:xfrm>
            <a:off x="5457275"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198" name="Google Shape;198;g2ee15abed17_3_531"/>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g2ee15abed17_3_278"/>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4" name="Google Shape;64;g2ee15abed17_3_278"/>
          <p:cNvSpPr txBox="1"/>
          <p:nvPr/>
        </p:nvSpPr>
        <p:spPr>
          <a:xfrm>
            <a:off x="178001" y="1423882"/>
            <a:ext cx="4690800" cy="2344800"/>
          </a:xfrm>
          <a:prstGeom prst="rect">
            <a:avLst/>
          </a:prstGeom>
          <a:noFill/>
          <a:ln>
            <a:noFill/>
          </a:ln>
        </p:spPr>
        <p:txBody>
          <a:bodyPr anchorCtr="0" anchor="t" bIns="91425" lIns="91425" spcFirstLastPara="1" rIns="91425" wrap="square" tIns="91425">
            <a:spAutoFit/>
          </a:bodyPr>
          <a:lstStyle/>
          <a:p>
            <a:pPr indent="-457200" lvl="0" marL="457200" marR="0" rtl="0" algn="ctr">
              <a:lnSpc>
                <a:spcPct val="100000"/>
              </a:lnSpc>
              <a:spcBef>
                <a:spcPts val="800"/>
              </a:spcBef>
              <a:spcAft>
                <a:spcPts val="0"/>
              </a:spcAft>
              <a:buClr>
                <a:schemeClr val="dk1"/>
              </a:buClr>
              <a:buSzPts val="2000"/>
              <a:buFont typeface="Arial"/>
              <a:buNone/>
            </a:pPr>
            <a:r>
              <a:t/>
            </a:r>
            <a:endParaRPr b="1" i="0" sz="3000" u="none" cap="none" strike="noStrike">
              <a:solidFill>
                <a:srgbClr val="F8F8F8"/>
              </a:solidFill>
              <a:latin typeface="Roboto"/>
              <a:ea typeface="Roboto"/>
              <a:cs typeface="Roboto"/>
              <a:sym typeface="Roboto"/>
            </a:endParaRPr>
          </a:p>
          <a:p>
            <a:pPr indent="-457200" lvl="0" marL="457200" marR="0" rtl="0" algn="ctr">
              <a:lnSpc>
                <a:spcPct val="100000"/>
              </a:lnSpc>
              <a:spcBef>
                <a:spcPts val="800"/>
              </a:spcBef>
              <a:spcAft>
                <a:spcPts val="0"/>
              </a:spcAft>
              <a:buClr>
                <a:schemeClr val="dk1"/>
              </a:buClr>
              <a:buSzPts val="2000"/>
              <a:buFont typeface="Arial"/>
              <a:buNone/>
            </a:pPr>
            <a:r>
              <a:rPr b="1" lang="en-GB" sz="3000">
                <a:solidFill>
                  <a:srgbClr val="F8F8F8"/>
                </a:solidFill>
                <a:latin typeface="Roboto"/>
                <a:ea typeface="Roboto"/>
                <a:cs typeface="Roboto"/>
                <a:sym typeface="Roboto"/>
              </a:rPr>
              <a:t>Skype/ Telephonic interviews</a:t>
            </a:r>
            <a:endParaRPr b="1" i="0" sz="3000" u="none" cap="none" strike="noStrike">
              <a:solidFill>
                <a:srgbClr val="F8F8F8"/>
              </a:solidFill>
              <a:latin typeface="Roboto"/>
              <a:ea typeface="Roboto"/>
              <a:cs typeface="Roboto"/>
              <a:sym typeface="Roboto"/>
            </a:endParaRPr>
          </a:p>
          <a:p>
            <a:pPr indent="-457200" lvl="0" marL="457200" marR="0" rtl="0" algn="ctr">
              <a:lnSpc>
                <a:spcPct val="100000"/>
              </a:lnSpc>
              <a:spcBef>
                <a:spcPts val="800"/>
              </a:spcBef>
              <a:spcAft>
                <a:spcPts val="0"/>
              </a:spcAft>
              <a:buClr>
                <a:schemeClr val="dk1"/>
              </a:buClr>
              <a:buSzPts val="2000"/>
              <a:buFont typeface="Arial"/>
              <a:buNone/>
            </a:pPr>
            <a:r>
              <a:t/>
            </a:r>
            <a:endParaRPr b="1" i="0" sz="3700" u="none" cap="none" strike="noStrike">
              <a:solidFill>
                <a:srgbClr val="F8F8F8"/>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32a9fca0c08_0_94"/>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chemeClr val="dk1"/>
                </a:solidFill>
                <a:highlight>
                  <a:srgbClr val="FFFFFF"/>
                </a:highlight>
                <a:latin typeface="Roboto"/>
                <a:ea typeface="Roboto"/>
                <a:cs typeface="Roboto"/>
                <a:sym typeface="Roboto"/>
              </a:rPr>
              <a:t>QR CODE</a:t>
            </a:r>
            <a:r>
              <a:rPr b="1" lang="en-GB"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p:txBody>
      </p:sp>
      <p:sp>
        <p:nvSpPr>
          <p:cNvPr id="70" name="Google Shape;70;g32a9fca0c08_0_94"/>
          <p:cNvSpPr txBox="1"/>
          <p:nvPr/>
        </p:nvSpPr>
        <p:spPr>
          <a:xfrm>
            <a:off x="577325" y="622125"/>
            <a:ext cx="7786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Roboto"/>
                <a:ea typeface="Roboto"/>
                <a:cs typeface="Roboto"/>
                <a:sym typeface="Roboto"/>
              </a:rPr>
              <a:t>                    TEST TIME ON: </a:t>
            </a:r>
            <a:r>
              <a:rPr b="1" lang="en-GB" sz="1500">
                <a:latin typeface="Roboto"/>
                <a:ea typeface="Roboto"/>
                <a:cs typeface="Roboto"/>
                <a:sym typeface="Roboto"/>
              </a:rPr>
              <a:t>Case study/Situational Interview 2</a:t>
            </a:r>
            <a:endParaRPr b="1" i="0" sz="1500" u="none" cap="none" strike="noStrike">
              <a:solidFill>
                <a:srgbClr val="000000"/>
              </a:solidFill>
              <a:latin typeface="Roboto"/>
              <a:ea typeface="Roboto"/>
              <a:cs typeface="Roboto"/>
              <a:sym typeface="Roboto"/>
            </a:endParaRPr>
          </a:p>
        </p:txBody>
      </p:sp>
      <p:sp>
        <p:nvSpPr>
          <p:cNvPr id="71" name="Google Shape;71;g32a9fca0c08_0_94"/>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72" name="Google Shape;72;g32a9fca0c08_0_94"/>
          <p:cNvPicPr preferRelativeResize="0"/>
          <p:nvPr/>
        </p:nvPicPr>
        <p:blipFill>
          <a:blip r:embed="rId3">
            <a:alphaModFix/>
          </a:blip>
          <a:stretch>
            <a:fillRect/>
          </a:stretch>
        </p:blipFill>
        <p:spPr>
          <a:xfrm>
            <a:off x="3491175" y="1902838"/>
            <a:ext cx="2562225" cy="2581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32a9fca0c08_0_0"/>
          <p:cNvSpPr txBox="1"/>
          <p:nvPr>
            <p:ph idx="1" type="body"/>
          </p:nvPr>
        </p:nvSpPr>
        <p:spPr>
          <a:xfrm>
            <a:off x="720000" y="1440000"/>
            <a:ext cx="2800200" cy="2282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100"/>
              <a:buNone/>
            </a:pPr>
            <a:r>
              <a:rPr lang="en-GB">
                <a:solidFill>
                  <a:schemeClr val="dk1"/>
                </a:solidFill>
              </a:rPr>
              <a:t>                                                                                  </a:t>
            </a:r>
            <a:endParaRPr>
              <a:solidFill>
                <a:schemeClr val="dk1"/>
              </a:solidFill>
            </a:endParaRPr>
          </a:p>
          <a:p>
            <a:pPr indent="0" lvl="0" marL="0" rtl="0" algn="l">
              <a:lnSpc>
                <a:spcPct val="100000"/>
              </a:lnSpc>
              <a:spcBef>
                <a:spcPts val="0"/>
              </a:spcBef>
              <a:spcAft>
                <a:spcPts val="0"/>
              </a:spcAft>
              <a:buClr>
                <a:schemeClr val="dk1"/>
              </a:buClr>
              <a:buSzPts val="2000"/>
              <a:buFont typeface="Arial"/>
              <a:buNone/>
            </a:pPr>
            <a:r>
              <a:t/>
            </a:r>
            <a:endParaRPr>
              <a:solidFill>
                <a:schemeClr val="dk1"/>
              </a:solidFill>
            </a:endParaRPr>
          </a:p>
        </p:txBody>
      </p:sp>
      <p:sp>
        <p:nvSpPr>
          <p:cNvPr id="78" name="Google Shape;78;g32a9fca0c08_0_0"/>
          <p:cNvSpPr txBox="1"/>
          <p:nvPr/>
        </p:nvSpPr>
        <p:spPr>
          <a:xfrm>
            <a:off x="3418325" y="923700"/>
            <a:ext cx="4203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pic>
        <p:nvPicPr>
          <p:cNvPr id="79" name="Google Shape;79;g32a9fca0c08_0_0"/>
          <p:cNvPicPr preferRelativeResize="0"/>
          <p:nvPr/>
        </p:nvPicPr>
        <p:blipFill rotWithShape="1">
          <a:blip r:embed="rId3">
            <a:alphaModFix/>
          </a:blip>
          <a:srcRect b="0" l="0" r="0" t="0"/>
          <a:stretch/>
        </p:blipFill>
        <p:spPr>
          <a:xfrm>
            <a:off x="1167650" y="2287375"/>
            <a:ext cx="2800350" cy="1638300"/>
          </a:xfrm>
          <a:prstGeom prst="rect">
            <a:avLst/>
          </a:prstGeom>
          <a:noFill/>
          <a:ln>
            <a:noFill/>
          </a:ln>
        </p:spPr>
      </p:pic>
      <p:sp>
        <p:nvSpPr>
          <p:cNvPr id="80" name="Google Shape;80;g32a9fca0c08_0_0"/>
          <p:cNvSpPr txBox="1"/>
          <p:nvPr/>
        </p:nvSpPr>
        <p:spPr>
          <a:xfrm>
            <a:off x="4910250" y="2782525"/>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What Is A Stress Interview?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 calcmode="lin" valueType="num">
                                      <p:cBhvr additive="base">
                                        <p:cTn dur="500"/>
                                        <p:tgtEl>
                                          <p:spTgt spid="7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anim calcmode="lin" valueType="num">
                                      <p:cBhvr additive="base">
                                        <p:cTn dur="500"/>
                                        <p:tgtEl>
                                          <p:spTgt spid="7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320e516f332_0_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86" name="Google Shape;86;g320e516f332_0_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
        <p:nvSpPr>
          <p:cNvPr id="87" name="Google Shape;87;g320e516f332_0_0"/>
          <p:cNvSpPr txBox="1"/>
          <p:nvPr/>
        </p:nvSpPr>
        <p:spPr>
          <a:xfrm>
            <a:off x="5930575" y="2339975"/>
            <a:ext cx="3000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latin typeface="Roboto"/>
                <a:ea typeface="Roboto"/>
                <a:cs typeface="Roboto"/>
                <a:sym typeface="Roboto"/>
              </a:rPr>
              <a:t>2. Focus!</a:t>
            </a:r>
            <a:endParaRPr b="1" sz="2000">
              <a:latin typeface="Roboto"/>
              <a:ea typeface="Roboto"/>
              <a:cs typeface="Roboto"/>
              <a:sym typeface="Roboto"/>
            </a:endParaRPr>
          </a:p>
          <a:p>
            <a:pPr indent="0" lvl="0" marL="0" rtl="0" algn="l">
              <a:spcBef>
                <a:spcPts val="0"/>
              </a:spcBef>
              <a:spcAft>
                <a:spcPts val="0"/>
              </a:spcAft>
              <a:buClr>
                <a:srgbClr val="000000"/>
              </a:buClr>
              <a:buSzPts val="2000"/>
              <a:buFont typeface="Arial"/>
              <a:buNone/>
            </a:pPr>
            <a:r>
              <a:t/>
            </a:r>
            <a:endParaRPr b="1" sz="2000">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pic>
        <p:nvPicPr>
          <p:cNvPr id="88" name="Google Shape;88;g320e516f332_0_0"/>
          <p:cNvPicPr preferRelativeResize="0"/>
          <p:nvPr/>
        </p:nvPicPr>
        <p:blipFill rotWithShape="1">
          <a:blip r:embed="rId3">
            <a:alphaModFix/>
          </a:blip>
          <a:srcRect b="0" l="0" r="0" t="0"/>
          <a:stretch/>
        </p:blipFill>
        <p:spPr>
          <a:xfrm>
            <a:off x="1066025" y="1422100"/>
            <a:ext cx="3236925" cy="2553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320e516f332_0_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94" name="Google Shape;94;g320e516f332_0_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
        <p:nvSpPr>
          <p:cNvPr id="95" name="Google Shape;95;g320e516f332_0_5"/>
          <p:cNvSpPr txBox="1"/>
          <p:nvPr/>
        </p:nvSpPr>
        <p:spPr>
          <a:xfrm>
            <a:off x="5660825" y="2199200"/>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latin typeface="Roboto"/>
                <a:ea typeface="Roboto"/>
                <a:cs typeface="Roboto"/>
                <a:sym typeface="Roboto"/>
              </a:rPr>
              <a:t>3. Get comfortable</a:t>
            </a:r>
            <a:endParaRPr b="1" sz="2000">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pic>
        <p:nvPicPr>
          <p:cNvPr id="96" name="Google Shape;96;g320e516f332_0_5"/>
          <p:cNvPicPr preferRelativeResize="0"/>
          <p:nvPr/>
        </p:nvPicPr>
        <p:blipFill rotWithShape="1">
          <a:blip r:embed="rId3">
            <a:alphaModFix/>
          </a:blip>
          <a:srcRect b="0" l="0" r="0" t="0"/>
          <a:stretch/>
        </p:blipFill>
        <p:spPr>
          <a:xfrm>
            <a:off x="1094525" y="1439937"/>
            <a:ext cx="3159525" cy="2626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320e516f332_0_1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02" name="Google Shape;102;g320e516f332_0_1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
        <p:nvSpPr>
          <p:cNvPr id="103" name="Google Shape;103;g320e516f332_0_10"/>
          <p:cNvSpPr txBox="1"/>
          <p:nvPr/>
        </p:nvSpPr>
        <p:spPr>
          <a:xfrm>
            <a:off x="6011100" y="2069800"/>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latin typeface="Roboto"/>
                <a:ea typeface="Roboto"/>
                <a:cs typeface="Roboto"/>
                <a:sym typeface="Roboto"/>
              </a:rPr>
              <a:t>4. Be prepared</a:t>
            </a:r>
            <a:endParaRPr b="1" sz="2000">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pic>
        <p:nvPicPr>
          <p:cNvPr id="104" name="Google Shape;104;g320e516f332_0_10"/>
          <p:cNvPicPr preferRelativeResize="0"/>
          <p:nvPr/>
        </p:nvPicPr>
        <p:blipFill rotWithShape="1">
          <a:blip r:embed="rId3">
            <a:alphaModFix/>
          </a:blip>
          <a:srcRect b="0" l="0" r="0" t="0"/>
          <a:stretch/>
        </p:blipFill>
        <p:spPr>
          <a:xfrm>
            <a:off x="1085875" y="1387375"/>
            <a:ext cx="3229300" cy="2440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320e516f332_0_1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10" name="Google Shape;110;g320e516f332_0_1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
        <p:nvSpPr>
          <p:cNvPr id="111" name="Google Shape;111;g320e516f332_0_15"/>
          <p:cNvSpPr txBox="1"/>
          <p:nvPr/>
        </p:nvSpPr>
        <p:spPr>
          <a:xfrm>
            <a:off x="5951100" y="2325450"/>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latin typeface="Roboto"/>
                <a:ea typeface="Roboto"/>
                <a:cs typeface="Roboto"/>
                <a:sym typeface="Roboto"/>
              </a:rPr>
              <a:t>5. Be professional</a:t>
            </a:r>
            <a:endParaRPr b="1" sz="2000">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pic>
        <p:nvPicPr>
          <p:cNvPr id="112" name="Google Shape;112;g320e516f332_0_15"/>
          <p:cNvPicPr preferRelativeResize="0"/>
          <p:nvPr/>
        </p:nvPicPr>
        <p:blipFill rotWithShape="1">
          <a:blip r:embed="rId3">
            <a:alphaModFix/>
          </a:blip>
          <a:srcRect b="0" l="0" r="0" t="0"/>
          <a:stretch/>
        </p:blipFill>
        <p:spPr>
          <a:xfrm>
            <a:off x="1087275" y="1446525"/>
            <a:ext cx="3288975" cy="2492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20e516f332_0_2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18" name="Google Shape;118;g320e516f332_0_2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119" name="Google Shape;119;g320e516f332_0_20"/>
          <p:cNvPicPr preferRelativeResize="0"/>
          <p:nvPr/>
        </p:nvPicPr>
        <p:blipFill rotWithShape="1">
          <a:blip r:embed="rId3">
            <a:alphaModFix/>
          </a:blip>
          <a:srcRect b="0" l="0" r="0" t="0"/>
          <a:stretch/>
        </p:blipFill>
        <p:spPr>
          <a:xfrm>
            <a:off x="1099325" y="1409875"/>
            <a:ext cx="3435750" cy="2748900"/>
          </a:xfrm>
          <a:prstGeom prst="rect">
            <a:avLst/>
          </a:prstGeom>
          <a:noFill/>
          <a:ln>
            <a:noFill/>
          </a:ln>
        </p:spPr>
      </p:pic>
      <p:sp>
        <p:nvSpPr>
          <p:cNvPr id="120" name="Google Shape;120;g320e516f332_0_20"/>
          <p:cNvSpPr txBox="1"/>
          <p:nvPr/>
        </p:nvSpPr>
        <p:spPr>
          <a:xfrm>
            <a:off x="5854450" y="2035575"/>
            <a:ext cx="30000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Things you should AVOID</a:t>
            </a:r>
            <a:endParaRPr b="1" i="0" sz="20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1. Resist to talk about your personal life</a:t>
            </a:r>
            <a:endParaRPr b="1" i="0" sz="20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