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Roboto Black"/>
      <p:bold r:id="rId42"/>
      <p:boldItalic r:id="rId43"/>
    </p:embeddedFont>
    <p:embeddedFont>
      <p:font typeface="Roboto"/>
      <p:regular r:id="rId44"/>
      <p:bold r:id="rId45"/>
      <p:italic r:id="rId46"/>
      <p:boldItalic r:id="rId47"/>
    </p:embeddedFont>
    <p:embeddedFont>
      <p:font typeface="Roboto Medium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FF00FF"/>
          </p15:clr>
        </p15:guide>
        <p15:guide id="2" orient="horz" pos="2665">
          <p15:clr>
            <a:srgbClr val="FF0000"/>
          </p15:clr>
        </p15:guide>
        <p15:guide id="3" pos="5272">
          <p15:clr>
            <a:srgbClr val="FF00FF"/>
          </p15:clr>
        </p15:guide>
        <p15:guide id="4" orient="horz" pos="964">
          <p15:clr>
            <a:srgbClr val="FF0000"/>
          </p15:clr>
        </p15:guide>
        <p15:guide id="5" orient="horz" pos="707">
          <p15:clr>
            <a:srgbClr val="00FF00"/>
          </p15:clr>
        </p15:guide>
        <p15:guide id="6" orient="horz" pos="397">
          <p15:clr>
            <a:srgbClr val="00FF00"/>
          </p15:clr>
        </p15:guide>
        <p15:guide id="7" pos="4529">
          <p15:clr>
            <a:srgbClr val="747775"/>
          </p15:clr>
        </p15:guide>
      </p15:sldGuideLst>
    </p:ext>
    <p:ext uri="GoogleSlidesCustomDataVersion2">
      <go:slidesCustomData xmlns:go="http://customooxmlschemas.google.com/" r:id="rId52" roundtripDataSignature="AMtx7mhUw68KiCw2BLXBmAxQmY6d+Kbc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2665" orient="horz"/>
        <p:guide pos="5272"/>
        <p:guide pos="964" orient="horz"/>
        <p:guide pos="707" orient="horz"/>
        <p:guide pos="397" orient="horz"/>
        <p:guide pos="4529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font" Target="fonts/RobotoBlack-bold.fntdata"/><Relationship Id="rId41" Type="http://schemas.openxmlformats.org/officeDocument/2006/relationships/slide" Target="slides/slide36.xml"/><Relationship Id="rId44" Type="http://schemas.openxmlformats.org/officeDocument/2006/relationships/font" Target="fonts/Roboto-regular.fntdata"/><Relationship Id="rId43" Type="http://schemas.openxmlformats.org/officeDocument/2006/relationships/font" Target="fonts/RobotoBlack-boldItalic.fntdata"/><Relationship Id="rId46" Type="http://schemas.openxmlformats.org/officeDocument/2006/relationships/font" Target="fonts/Roboto-italic.fntdata"/><Relationship Id="rId45" Type="http://schemas.openxmlformats.org/officeDocument/2006/relationships/font" Target="fonts/Robo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edium-regular.fntdata"/><Relationship Id="rId47" Type="http://schemas.openxmlformats.org/officeDocument/2006/relationships/font" Target="fonts/Roboto-boldItalic.fntdata"/><Relationship Id="rId49" Type="http://schemas.openxmlformats.org/officeDocument/2006/relationships/font" Target="fonts/Roboto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edium-boldItalic.fntdata"/><Relationship Id="rId50" Type="http://schemas.openxmlformats.org/officeDocument/2006/relationships/font" Target="fonts/RobotoMedium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b9bf173ee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31b9bf173ee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e15abed17_3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ee15abed17_3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ee15abed17_3_3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g2ee15abed17_3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9bf173ee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1b9bf173ee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ee15abed17_3_3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ee15abed17_3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ee15abed17_3_3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ee15abed17_3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e15abed17_3_3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ee15abed17_3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15abed17_3_3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2ee15abed17_3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e15abed17_3_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g2ee15abed17_3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ee15abed17_3_3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ee15abed17_3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ee15abed17_3_3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ee15abed17_3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ee15abed17_3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2ee15abed17_3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e15abed17_3_3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2ee15abed17_3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ee15abed17_3_3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ee15abed17_3_3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e15abed17_3_3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ee15abed17_3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ee15abed17_3_3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2ee15abed17_3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e15abed17_3_3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ee15abed17_3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e15abed17_3_3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ee15abed17_3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ee15abed17_3_3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2ee15abed17_3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ee15abed17_3_4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g2ee15abed17_3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e15abed17_3_4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g2ee15abed17_3_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ee15abed17_3_4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g2ee15abed17_3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4833f399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7" name="Google Shape;67;g324833f3996_0_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ee15abed17_3_4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ee15abed17_3_4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e15abed17_3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2ee15abed17_3_4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ee15abed17_3_4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ee15abed17_3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ee15abed17_3_4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2ee15abed17_3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ee15abed17_3_4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2ee15abed17_3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ee15abed17_3_4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7" name="Google Shape;307;g2ee15abed17_3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ee15abed17_3_5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ee15abed17_3_5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20e50de17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20e50de1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d35849d8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g31d35849d8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e15abed17_3_2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g2ee15abed17_3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e15abed17_3_2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ee15abed17_3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15abed17_3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ee15abed17_3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e15abed17_3_2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ee15abed17_3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4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4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4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5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</a:lstStyle>
          <a:p/>
        </p:txBody>
      </p:sp>
      <p:sp>
        <p:nvSpPr>
          <p:cNvPr id="47" name="Google Shape;47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6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46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" name="Google Shape;1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" name="Google Shape;1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8" name="Google Shape;18;p5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" name="Google Shape;19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2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4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4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" y="7219"/>
            <a:ext cx="9144001" cy="51362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spd="slow"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.jpg"/><Relationship Id="rId4" Type="http://schemas.openxmlformats.org/officeDocument/2006/relationships/image" Target="../media/image14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g31b9bf173ee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g31b9bf173ee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4" y="600291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g31b9bf173ee_0_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4" y="3386141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2ee15abed17_3_3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620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2ee15abed17_3_301"/>
          <p:cNvSpPr txBox="1"/>
          <p:nvPr/>
        </p:nvSpPr>
        <p:spPr>
          <a:xfrm>
            <a:off x="720000" y="1439875"/>
            <a:ext cx="76494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3500" u="none" cap="none" strike="noStrike">
              <a:solidFill>
                <a:srgbClr val="8182E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21" name="Google Shape;121;g2ee15abed17_3_301"/>
          <p:cNvSpPr txBox="1"/>
          <p:nvPr/>
        </p:nvSpPr>
        <p:spPr>
          <a:xfrm>
            <a:off x="702300" y="1530350"/>
            <a:ext cx="77394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value of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........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n(n+1)/2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n+1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2n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2" name="Google Shape;122;g2ee15abed17_3_301"/>
          <p:cNvSpPr txBox="1"/>
          <p:nvPr/>
        </p:nvSpPr>
        <p:spPr>
          <a:xfrm>
            <a:off x="630000" y="63025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g2ee15abed17_3_30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e15abed17_3_306"/>
          <p:cNvSpPr txBox="1"/>
          <p:nvPr/>
        </p:nvSpPr>
        <p:spPr>
          <a:xfrm>
            <a:off x="327600" y="338142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2ee15abed17_3_306"/>
          <p:cNvSpPr txBox="1"/>
          <p:nvPr/>
        </p:nvSpPr>
        <p:spPr>
          <a:xfrm>
            <a:off x="720000" y="1530350"/>
            <a:ext cx="7384200" cy="3261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........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 + 2log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 + 3log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 + ........ + nlog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1+2+3+........+n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n(n+1)/2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ee15abed17_3_306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9bf173ee_0_17"/>
          <p:cNvSpPr txBox="1"/>
          <p:nvPr/>
        </p:nvSpPr>
        <p:spPr>
          <a:xfrm>
            <a:off x="630000" y="63025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g31b9bf173ee_0_17"/>
          <p:cNvSpPr txBox="1"/>
          <p:nvPr/>
        </p:nvSpPr>
        <p:spPr>
          <a:xfrm>
            <a:off x="702300" y="1460300"/>
            <a:ext cx="77394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log 2 = 0.301 and log 3 = 0.4771, find the number of digits in 48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19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20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21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24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g31b9bf173ee_0_1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ee15abed17_3_313"/>
          <p:cNvSpPr txBox="1"/>
          <p:nvPr/>
        </p:nvSpPr>
        <p:spPr>
          <a:xfrm>
            <a:off x="0" y="1725840"/>
            <a:ext cx="7649400" cy="305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log 48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12 × log 48 = 12 × log (2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× 3)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12 × (4 log 2 + log 3)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12 × (4 × 0.301 + 0.4771)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12 × (1.204 + 0.4771)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12 × 1.6811 = 20.1732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Now the characteristic is 20, so the number of digits = 20 + 1 = 21.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g2ee15abed17_3_313"/>
          <p:cNvSpPr txBox="1"/>
          <p:nvPr/>
        </p:nvSpPr>
        <p:spPr>
          <a:xfrm>
            <a:off x="630000" y="63025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ee15abed17_3_318"/>
          <p:cNvSpPr txBox="1"/>
          <p:nvPr/>
        </p:nvSpPr>
        <p:spPr>
          <a:xfrm>
            <a:off x="327600" y="3592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16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g2ee15abed17_3_318"/>
          <p:cNvSpPr txBox="1"/>
          <p:nvPr/>
        </p:nvSpPr>
        <p:spPr>
          <a:xfrm>
            <a:off x="747300" y="1530350"/>
            <a:ext cx="76494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Solve for ‘x:’ the equation is 2log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–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(x – 2) = 3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6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4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1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g2ee15abed17_3_318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g2ee15abed17_3_318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ee15abed17_3_325"/>
          <p:cNvSpPr txBox="1"/>
          <p:nvPr/>
        </p:nvSpPr>
        <p:spPr>
          <a:xfrm>
            <a:off x="327600" y="380641"/>
            <a:ext cx="2827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g2ee15abed17_3_325"/>
          <p:cNvSpPr txBox="1"/>
          <p:nvPr/>
        </p:nvSpPr>
        <p:spPr>
          <a:xfrm>
            <a:off x="720000" y="15303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have 2log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–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(x – 2) = 3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–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(x – 2) = 3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/x-2) = 3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/x-2) = 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8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x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8(x-2)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x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- 8x + 16 = 0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(x-4)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0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⇒ x=4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Hence answer is option B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g2ee15abed17_3_325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e15abed17_3_332"/>
          <p:cNvSpPr txBox="1"/>
          <p:nvPr/>
        </p:nvSpPr>
        <p:spPr>
          <a:xfrm>
            <a:off x="327600" y="386576"/>
            <a:ext cx="2827800" cy="44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g2ee15abed17_3_332"/>
          <p:cNvSpPr txBox="1"/>
          <p:nvPr/>
        </p:nvSpPr>
        <p:spPr>
          <a:xfrm>
            <a:off x="720000" y="15303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3+log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(4x+1)=log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(x+1)+1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2/7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7/2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3/7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7/3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g2ee15abed17_3_332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g2ee15abed17_3_33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e15abed17_3_339"/>
          <p:cNvSpPr txBox="1"/>
          <p:nvPr/>
        </p:nvSpPr>
        <p:spPr>
          <a:xfrm>
            <a:off x="720000" y="1530350"/>
            <a:ext cx="7028100" cy="305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3+log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(4x+1)=log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(x+1)+1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3+log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(4x+1)=log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10 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(x+1)+log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(x+1)+log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10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(3(4x+1))=log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(10(x+1))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=3(4x+1)=10(x+1)=12x+3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=10x+10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=2x=7=x=7/2</a:t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g2ee15abed17_3_339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06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e15abed17_3_344"/>
          <p:cNvSpPr txBox="1"/>
          <p:nvPr/>
        </p:nvSpPr>
        <p:spPr>
          <a:xfrm>
            <a:off x="720000" y="1530350"/>
            <a:ext cx="74700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 = 0.3010, the value of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80 is _________.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1.6020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1.9030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9030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None of these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g2ee15abed17_3_344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g2ee15abed17_3_344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e15abed17_3_356"/>
          <p:cNvSpPr txBox="1"/>
          <p:nvPr/>
        </p:nvSpPr>
        <p:spPr>
          <a:xfrm>
            <a:off x="327600" y="402400"/>
            <a:ext cx="2827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04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g2ee15abed17_3_356"/>
          <p:cNvSpPr txBox="1"/>
          <p:nvPr/>
        </p:nvSpPr>
        <p:spPr>
          <a:xfrm>
            <a:off x="702450" y="1530350"/>
            <a:ext cx="77391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If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5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(5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+ 1) 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+ 5) + 1, then 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is equal to: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3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10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g2ee15abed17_3_356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g2ee15abed17_3_35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g2ee15abed17_3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" y="4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g2ee15abed17_3_278"/>
          <p:cNvSpPr txBox="1"/>
          <p:nvPr/>
        </p:nvSpPr>
        <p:spPr>
          <a:xfrm>
            <a:off x="178001" y="2109682"/>
            <a:ext cx="469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GB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LOGARITHMS</a:t>
            </a:r>
            <a:endParaRPr b="1" i="0" sz="6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ee15abed17_3_350"/>
          <p:cNvSpPr txBox="1"/>
          <p:nvPr/>
        </p:nvSpPr>
        <p:spPr>
          <a:xfrm>
            <a:off x="702300" y="1530350"/>
            <a:ext cx="77394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80 = 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(8 *10)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8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10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(2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) + 1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3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2 + 1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(3 x 0.3010) + 1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           = </a:t>
            </a:r>
            <a:r>
              <a:rPr b="0" i="0" lang="en-GB" sz="2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1.9030.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g2ee15abed17_3_350"/>
          <p:cNvSpPr txBox="1"/>
          <p:nvPr/>
        </p:nvSpPr>
        <p:spPr>
          <a:xfrm>
            <a:off x="630000" y="63025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07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ee15abed17_3_363"/>
          <p:cNvSpPr txBox="1"/>
          <p:nvPr/>
        </p:nvSpPr>
        <p:spPr>
          <a:xfrm>
            <a:off x="720000" y="1530350"/>
            <a:ext cx="7265400" cy="2790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5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(5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+ 1) 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+ 5) + 1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5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(5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+ 1) 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(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+ 5)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10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[5 (5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+ 1)] 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[10(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+ 5)]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5(5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+ 1) = 10(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+ 5)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+ 1 = 2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+ 10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9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 3.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g2ee15abed17_3_363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08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e15abed17_3_369"/>
          <p:cNvSpPr txBox="1"/>
          <p:nvPr/>
        </p:nvSpPr>
        <p:spPr>
          <a:xfrm>
            <a:off x="327600" y="396716"/>
            <a:ext cx="2827800" cy="43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05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g2ee15abed17_3_369"/>
          <p:cNvSpPr txBox="1"/>
          <p:nvPr/>
        </p:nvSpPr>
        <p:spPr>
          <a:xfrm>
            <a:off x="720000" y="1530350"/>
            <a:ext cx="7862400" cy="357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log3x + logx3 =17/4. Find X?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3^4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3^(⅛)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3^4 or 3^(¼)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3^(⅓)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g2ee15abed17_3_369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g2ee15abed17_3_369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ee15abed17_3_376"/>
          <p:cNvSpPr txBox="1"/>
          <p:nvPr/>
        </p:nvSpPr>
        <p:spPr>
          <a:xfrm>
            <a:off x="327600" y="854375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2ee15abed17_3_376"/>
          <p:cNvSpPr txBox="1"/>
          <p:nvPr/>
        </p:nvSpPr>
        <p:spPr>
          <a:xfrm>
            <a:off x="1066875" y="1640550"/>
            <a:ext cx="722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g2ee15abed17_3_376"/>
          <p:cNvSpPr txBox="1"/>
          <p:nvPr/>
        </p:nvSpPr>
        <p:spPr>
          <a:xfrm>
            <a:off x="720000" y="1530350"/>
            <a:ext cx="7474200" cy="3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=17/4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Let y 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We know that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 =1/log 3(x)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Thus the equation can be written as </a:t>
            </a:r>
            <a:r>
              <a:rPr b="0" i="0" lang="en-GB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y + 1/y = 174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4y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+ 4 = 17y</a:t>
            </a: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4y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+ 4 - 17y = 0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 y = 4 or ¼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= 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Then x = 3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If y = 1/4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x = 1/4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= 3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1/4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g2ee15abed17_3_376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09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ee15abed17_3_383"/>
          <p:cNvSpPr txBox="1"/>
          <p:nvPr/>
        </p:nvSpPr>
        <p:spPr>
          <a:xfrm>
            <a:off x="720000" y="15303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log x + log (x + 3) = 1 then the value(s) of x will be, the solution of the equation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+ x + 3 = 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+ x + 3 = 10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(x + 3) = 10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 (x + 3) = 1</a:t>
            </a:r>
            <a:endParaRPr b="0" i="0" sz="2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g2ee15abed17_3_383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g2ee15abed17_3_38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 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g2ee15abed17_3_389"/>
          <p:cNvPicPr preferRelativeResize="0"/>
          <p:nvPr/>
        </p:nvPicPr>
        <p:blipFill rotWithShape="1">
          <a:blip r:embed="rId3">
            <a:alphaModFix/>
          </a:blip>
          <a:srcRect b="0" l="0" r="57233" t="0"/>
          <a:stretch/>
        </p:blipFill>
        <p:spPr>
          <a:xfrm>
            <a:off x="8189675" y="233550"/>
            <a:ext cx="724575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ee15abed17_3_389"/>
          <p:cNvSpPr txBox="1"/>
          <p:nvPr/>
        </p:nvSpPr>
        <p:spPr>
          <a:xfrm>
            <a:off x="327600" y="34264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g2ee15abed17_3_389"/>
          <p:cNvSpPr txBox="1"/>
          <p:nvPr/>
        </p:nvSpPr>
        <p:spPr>
          <a:xfrm>
            <a:off x="327600" y="842700"/>
            <a:ext cx="7384200" cy="315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g2ee15abed17_3_389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10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1" name="Google Shape;231;g2ee15abed17_3_389"/>
          <p:cNvSpPr txBox="1"/>
          <p:nvPr/>
        </p:nvSpPr>
        <p:spPr>
          <a:xfrm>
            <a:off x="720000" y="1530350"/>
            <a:ext cx="77394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taking log x= log10x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the law of logs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A+log B=log AB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x+log (x+3)=1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x(x+3)=1−−(1)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definition of logs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 ab=c⇒ac=b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(1)→101=x(x+3)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∴x2+3x=10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x2+3x−10=0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factorising and solving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(x+5)(x−2)=0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⇒x=−5, or x=2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solving with x=2 the equation becomes as option c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e15abed17_3_397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g2ee15abed17_3_397"/>
          <p:cNvSpPr txBox="1"/>
          <p:nvPr/>
        </p:nvSpPr>
        <p:spPr>
          <a:xfrm>
            <a:off x="720000" y="1530350"/>
            <a:ext cx="7338000" cy="23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x if log x = log 1.5 + log 12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18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 8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15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12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g2ee15abed17_3_397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g2ee15abed17_3_403"/>
          <p:cNvPicPr preferRelativeResize="0"/>
          <p:nvPr/>
        </p:nvPicPr>
        <p:blipFill rotWithShape="1">
          <a:blip r:embed="rId3">
            <a:alphaModFix/>
          </a:blip>
          <a:srcRect b="0" l="0" r="57233" t="0"/>
          <a:stretch/>
        </p:blipFill>
        <p:spPr>
          <a:xfrm>
            <a:off x="8189675" y="233550"/>
            <a:ext cx="724575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2ee15abed17_3_403"/>
          <p:cNvSpPr txBox="1"/>
          <p:nvPr/>
        </p:nvSpPr>
        <p:spPr>
          <a:xfrm>
            <a:off x="327600" y="34264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g2ee15abed17_3_403"/>
          <p:cNvSpPr txBox="1"/>
          <p:nvPr/>
        </p:nvSpPr>
        <p:spPr>
          <a:xfrm>
            <a:off x="327600" y="995100"/>
            <a:ext cx="7384200" cy="315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g2ee15abed17_3_403"/>
          <p:cNvSpPr txBox="1"/>
          <p:nvPr/>
        </p:nvSpPr>
        <p:spPr>
          <a:xfrm>
            <a:off x="702300" y="1530350"/>
            <a:ext cx="7739400" cy="17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x = log 1.5 + log 12</a:t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X= 1.5*12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X=18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g2ee15abed17_3_403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e15abed17_3_411"/>
          <p:cNvSpPr txBox="1"/>
          <p:nvPr/>
        </p:nvSpPr>
        <p:spPr>
          <a:xfrm>
            <a:off x="327600" y="3592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08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3" name="Google Shape;253;g2ee15abed17_3_411"/>
          <p:cNvSpPr txBox="1"/>
          <p:nvPr/>
        </p:nvSpPr>
        <p:spPr>
          <a:xfrm>
            <a:off x="747000" y="1530350"/>
            <a:ext cx="7650000" cy="3206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16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64 +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256 = 10. Then a = __________.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897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897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897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897" lvl="0" marL="495295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4" name="Google Shape;254;g2ee15abed17_3_411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5" name="Google Shape;255;g2ee15abed17_3_411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B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2ee15abed17_3_418"/>
          <p:cNvPicPr preferRelativeResize="0"/>
          <p:nvPr/>
        </p:nvPicPr>
        <p:blipFill rotWithShape="1">
          <a:blip r:embed="rId3">
            <a:alphaModFix/>
          </a:blip>
          <a:srcRect b="0" l="0" r="57233" t="0"/>
          <a:stretch/>
        </p:blipFill>
        <p:spPr>
          <a:xfrm>
            <a:off x="8189675" y="233550"/>
            <a:ext cx="724575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ee15abed17_3_418"/>
          <p:cNvSpPr txBox="1"/>
          <p:nvPr/>
        </p:nvSpPr>
        <p:spPr>
          <a:xfrm>
            <a:off x="327600" y="34264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g2ee15abed17_3_418"/>
          <p:cNvSpPr txBox="1"/>
          <p:nvPr/>
        </p:nvSpPr>
        <p:spPr>
          <a:xfrm>
            <a:off x="327600" y="995100"/>
            <a:ext cx="7384200" cy="315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g2ee15abed17_3_418"/>
          <p:cNvSpPr txBox="1"/>
          <p:nvPr/>
        </p:nvSpPr>
        <p:spPr>
          <a:xfrm>
            <a:off x="720000" y="1530350"/>
            <a:ext cx="7303500" cy="1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a 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(4*16*64*256)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=log a 4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=10 then a=4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4" name="Google Shape;264;g2ee15abed17_3_418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0000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24833f3996_0_48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g324833f3996_0_48"/>
          <p:cNvSpPr txBox="1"/>
          <p:nvPr/>
        </p:nvSpPr>
        <p:spPr>
          <a:xfrm>
            <a:off x="577325" y="622125"/>
            <a:ext cx="7786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GB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TEST TIME ON PERMUTATION AND COMBINATIONS-2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g324833f3996_0_48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g324833f3996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95975" y="2303850"/>
            <a:ext cx="2719101" cy="2250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ee15abed17_3_426"/>
          <p:cNvSpPr txBox="1"/>
          <p:nvPr/>
        </p:nvSpPr>
        <p:spPr>
          <a:xfrm>
            <a:off x="327600" y="380641"/>
            <a:ext cx="2827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0" name="Google Shape;270;g2ee15abed17_3_426"/>
          <p:cNvSpPr txBox="1"/>
          <p:nvPr/>
        </p:nvSpPr>
        <p:spPr>
          <a:xfrm>
            <a:off x="720000" y="1530350"/>
            <a:ext cx="73842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Find the value of log  59049(base 9)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1" name="Google Shape;271;g2ee15abed17_3_426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g2ee15abed17_3_426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D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2ee15abed17_3_433"/>
          <p:cNvSpPr txBox="1"/>
          <p:nvPr/>
        </p:nvSpPr>
        <p:spPr>
          <a:xfrm>
            <a:off x="327600" y="380641"/>
            <a:ext cx="2827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g2ee15abed17_3_433"/>
          <p:cNvSpPr txBox="1"/>
          <p:nvPr/>
        </p:nvSpPr>
        <p:spPr>
          <a:xfrm>
            <a:off x="702450" y="1530350"/>
            <a:ext cx="77391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We have log9 59049 = log9 95 = 5 × log9 9 = 5 × 1 = 5.</a:t>
            </a:r>
            <a:endParaRPr b="0" i="0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9" name="Google Shape;279;g2ee15abed17_3_433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13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ee15abed17_3_440"/>
          <p:cNvSpPr txBox="1"/>
          <p:nvPr/>
        </p:nvSpPr>
        <p:spPr>
          <a:xfrm>
            <a:off x="350100" y="420585"/>
            <a:ext cx="2827800" cy="3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10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5" name="Google Shape;285;g2ee15abed17_3_440"/>
          <p:cNvSpPr txBox="1"/>
          <p:nvPr/>
        </p:nvSpPr>
        <p:spPr>
          <a:xfrm>
            <a:off x="702300" y="1530350"/>
            <a:ext cx="7739400" cy="3539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‘x’ is an integer then solve (log2 x) ^2 – log2 x^4 - 32 = 0.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128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375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g2ee15abed17_3_440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g2ee15abed17_3_440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Google Shape;292;g2ee15abed17_3_447"/>
          <p:cNvPicPr preferRelativeResize="0"/>
          <p:nvPr/>
        </p:nvPicPr>
        <p:blipFill rotWithShape="1">
          <a:blip r:embed="rId3">
            <a:alphaModFix/>
          </a:blip>
          <a:srcRect b="0" l="0" r="57233" t="0"/>
          <a:stretch/>
        </p:blipFill>
        <p:spPr>
          <a:xfrm>
            <a:off x="8189675" y="233550"/>
            <a:ext cx="724575" cy="766798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2ee15abed17_3_447"/>
          <p:cNvSpPr txBox="1"/>
          <p:nvPr/>
        </p:nvSpPr>
        <p:spPr>
          <a:xfrm>
            <a:off x="327600" y="342645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Explanation: 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g2ee15abed17_3_447"/>
          <p:cNvSpPr txBox="1"/>
          <p:nvPr/>
        </p:nvSpPr>
        <p:spPr>
          <a:xfrm>
            <a:off x="327600" y="918900"/>
            <a:ext cx="7384200" cy="3156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g2ee15abed17_3_447"/>
          <p:cNvSpPr txBox="1"/>
          <p:nvPr/>
        </p:nvSpPr>
        <p:spPr>
          <a:xfrm>
            <a:off x="702450" y="1530350"/>
            <a:ext cx="7739100" cy="3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Sol : Option</a:t>
            </a: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B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We have (log2 x) 2 – log2 x4 - 32 = 0.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(log2 x) 2 – 4log2 x - 32 = 0......(1)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Let log2 x = y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(i) ⇒ y2 – 4y – 32 = 0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y2 – 8y + 4y – 32 = 0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y (y – 8) + 4 (y – 8) = 0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(y – 8) (y + 4) = 0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y = 8, -4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log2 x = 8 or log2 x = - 4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x = 28 = 256 or x = 2-4 = 1/16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5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Since ‘x’ is an integer so x = 256.</a:t>
            </a:r>
            <a:endParaRPr b="0" i="0" sz="15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6" name="Google Shape;296;g2ee15abed17_3_447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14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ee15abed17_3_455"/>
          <p:cNvSpPr txBox="1"/>
          <p:nvPr/>
        </p:nvSpPr>
        <p:spPr>
          <a:xfrm>
            <a:off x="327600" y="359200"/>
            <a:ext cx="28278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11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2" name="Google Shape;302;g2ee15abed17_3_455"/>
          <p:cNvSpPr txBox="1"/>
          <p:nvPr/>
        </p:nvSpPr>
        <p:spPr>
          <a:xfrm>
            <a:off x="702300" y="1530350"/>
            <a:ext cx="77394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log5y – logsub&gt;5√y = 2 logy 5, then find the value of y.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25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35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AutoNum type="alphaUcPeriod"/>
            </a:pPr>
            <a:r>
              <a:rPr b="0" i="0" lang="en-GB" sz="18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10</a:t>
            </a:r>
            <a:endParaRPr b="0" i="0" sz="1800" u="none" cap="none" strike="noStrike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g2ee15abed17_3_455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15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g2ee15abed17_3_455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e15abed17_3_462"/>
          <p:cNvSpPr txBox="1"/>
          <p:nvPr/>
        </p:nvSpPr>
        <p:spPr>
          <a:xfrm>
            <a:off x="327600" y="380641"/>
            <a:ext cx="2827800" cy="45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Question: 09</a:t>
            </a:r>
            <a:endParaRPr b="0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g2ee15abed17_3_462"/>
          <p:cNvSpPr txBox="1"/>
          <p:nvPr/>
        </p:nvSpPr>
        <p:spPr>
          <a:xfrm>
            <a:off x="630250" y="1350000"/>
            <a:ext cx="77391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g2ee15abed17_3_462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g2ee15abed17_3_462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15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13" name="Google Shape;313;g2ee15abed17_3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0000" y="1530350"/>
            <a:ext cx="4042500" cy="31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g2ee15abed17_3_5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1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2ee15abed17_3_531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GB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0" name="Google Shape;320;g2ee15abed17_3_5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g2ee15abed17_3_5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2ee15abed17_3_531"/>
          <p:cNvSpPr txBox="1"/>
          <p:nvPr/>
        </p:nvSpPr>
        <p:spPr>
          <a:xfrm>
            <a:off x="1980750" y="4590801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23" name="Google Shape;323;g2ee15abed17_3_531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g2ee15abed17_3_531"/>
          <p:cNvSpPr txBox="1"/>
          <p:nvPr/>
        </p:nvSpPr>
        <p:spPr>
          <a:xfrm>
            <a:off x="3519050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325" name="Google Shape;325;g2ee15abed17_3_5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1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g2ee15abed17_3_531"/>
          <p:cNvSpPr txBox="1"/>
          <p:nvPr/>
        </p:nvSpPr>
        <p:spPr>
          <a:xfrm>
            <a:off x="5457275" y="4590801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GB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327" name="Google Shape;327;g2ee15abed17_3_531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0e50de17e_0_0"/>
          <p:cNvSpPr txBox="1"/>
          <p:nvPr/>
        </p:nvSpPr>
        <p:spPr>
          <a:xfrm>
            <a:off x="72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LOGARITHMS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320e50de17e_0_0"/>
          <p:cNvSpPr txBox="1"/>
          <p:nvPr/>
        </p:nvSpPr>
        <p:spPr>
          <a:xfrm>
            <a:off x="630000" y="1263400"/>
            <a:ext cx="773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g320e50de17e_0_0"/>
          <p:cNvSpPr txBox="1"/>
          <p:nvPr/>
        </p:nvSpPr>
        <p:spPr>
          <a:xfrm>
            <a:off x="630000" y="1122850"/>
            <a:ext cx="7986300" cy="4401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28" l="-378" r="0" t="-6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d35849d84_0_1"/>
          <p:cNvSpPr txBox="1"/>
          <p:nvPr/>
        </p:nvSpPr>
        <p:spPr>
          <a:xfrm>
            <a:off x="72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LOGARITHMS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" name="Google Shape;85;g31d35849d84_0_1"/>
          <p:cNvSpPr txBox="1"/>
          <p:nvPr/>
        </p:nvSpPr>
        <p:spPr>
          <a:xfrm>
            <a:off x="720000" y="1248750"/>
            <a:ext cx="77391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6" name="Google Shape;86;g31d35849d84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450" y="1122850"/>
            <a:ext cx="7739101" cy="3121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ee15abed17_3_283"/>
          <p:cNvSpPr txBox="1"/>
          <p:nvPr/>
        </p:nvSpPr>
        <p:spPr>
          <a:xfrm>
            <a:off x="747000" y="1530350"/>
            <a:ext cx="7650000" cy="2704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540000" spcFirstLastPara="1" rIns="15420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If log 27 = 1.431, then the value of log 9 is ___________.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A. 0.934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B. 0.945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C. 0.954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D. 0.958 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g2ee15abed17_3_283"/>
          <p:cNvSpPr txBox="1"/>
          <p:nvPr/>
        </p:nvSpPr>
        <p:spPr>
          <a:xfrm>
            <a:off x="720000" y="579950"/>
            <a:ext cx="2351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rgbClr val="6D9EEB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3" name="Google Shape;93;g2ee15abed17_3_283"/>
          <p:cNvSpPr txBox="1"/>
          <p:nvPr/>
        </p:nvSpPr>
        <p:spPr>
          <a:xfrm>
            <a:off x="72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g2ee15abed17_3_28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C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ee15abed17_3_288"/>
          <p:cNvSpPr txBox="1"/>
          <p:nvPr/>
        </p:nvSpPr>
        <p:spPr>
          <a:xfrm>
            <a:off x="-34425" y="502200"/>
            <a:ext cx="44577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i="0" lang="en-GB" sz="2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CLOCKS</a:t>
            </a:r>
            <a:endParaRPr b="1" i="0" sz="2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0" name="Google Shape;100;g2ee15abed17_3_288"/>
          <p:cNvSpPr txBox="1"/>
          <p:nvPr/>
        </p:nvSpPr>
        <p:spPr>
          <a:xfrm>
            <a:off x="743250" y="1530350"/>
            <a:ext cx="7657500" cy="2475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89999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 27=1.431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log (3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) = 1.431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3 log 3 = 1.431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log 3 = 0.477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89999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log 9 = log(3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 ) = 2 log 3 = (2 x 0.477) = 0.954.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667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1" name="Google Shape;101;g2ee15abed17_3_288"/>
          <p:cNvSpPr txBox="1"/>
          <p:nvPr/>
        </p:nvSpPr>
        <p:spPr>
          <a:xfrm>
            <a:off x="649425" y="630250"/>
            <a:ext cx="309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01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e15abed17_3_293"/>
          <p:cNvSpPr txBox="1"/>
          <p:nvPr/>
        </p:nvSpPr>
        <p:spPr>
          <a:xfrm>
            <a:off x="720000" y="1530350"/>
            <a:ext cx="7739400" cy="314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(216) + [ log(42) - log(6) ] / log(49)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52396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A. 7/2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B. 1/2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C. 4/3 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D. 2/3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ee15abed17_3_293"/>
          <p:cNvSpPr txBox="1"/>
          <p:nvPr/>
        </p:nvSpPr>
        <p:spPr>
          <a:xfrm>
            <a:off x="720000" y="6302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Question: 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ee15abed17_3_293"/>
          <p:cNvSpPr txBox="1"/>
          <p:nvPr/>
        </p:nvSpPr>
        <p:spPr>
          <a:xfrm>
            <a:off x="7250475" y="4171350"/>
            <a:ext cx="1564500" cy="475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GB" sz="14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Answer: A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e15abed17_3_297"/>
          <p:cNvSpPr txBox="1"/>
          <p:nvPr/>
        </p:nvSpPr>
        <p:spPr>
          <a:xfrm>
            <a:off x="630000" y="630250"/>
            <a:ext cx="2960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GB" sz="2000" u="none" cap="none" strike="noStrike">
                <a:solidFill>
                  <a:srgbClr val="8182EF"/>
                </a:solidFill>
                <a:latin typeface="Roboto"/>
                <a:ea typeface="Roboto"/>
                <a:cs typeface="Roboto"/>
                <a:sym typeface="Roboto"/>
              </a:rPr>
              <a:t>Explanation: 02</a:t>
            </a:r>
            <a:endParaRPr b="1" i="0" sz="2000" u="none" cap="none" strike="noStrike">
              <a:solidFill>
                <a:srgbClr val="8182E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g2ee15abed17_3_297"/>
          <p:cNvSpPr txBox="1"/>
          <p:nvPr/>
        </p:nvSpPr>
        <p:spPr>
          <a:xfrm>
            <a:off x="738450" y="1530350"/>
            <a:ext cx="7667100" cy="405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(216) + [ log(42) - log(6) ] / log(49)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log</a:t>
            </a:r>
            <a:r>
              <a:rPr b="0" baseline="-25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(6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 + log(42/6) / log(7</a:t>
            </a:r>
            <a:r>
              <a:rPr b="0" baseline="3000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= 3 + log(7) /2 log(7) = 3 + ½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GB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= 7/2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