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8" r:id="rId2"/>
    <p:sldId id="460" r:id="rId3"/>
    <p:sldId id="465" r:id="rId4"/>
    <p:sldId id="466" r:id="rId5"/>
    <p:sldId id="467" r:id="rId6"/>
    <p:sldId id="464" r:id="rId7"/>
    <p:sldId id="462" r:id="rId8"/>
    <p:sldId id="463" r:id="rId9"/>
    <p:sldId id="468" r:id="rId10"/>
    <p:sldId id="469" r:id="rId11"/>
    <p:sldId id="448" r:id="rId12"/>
    <p:sldId id="471" r:id="rId13"/>
    <p:sldId id="472" r:id="rId14"/>
    <p:sldId id="473" r:id="rId15"/>
    <p:sldId id="4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15" autoAdjust="0"/>
  </p:normalViewPr>
  <p:slideViewPr>
    <p:cSldViewPr snapToGrid="0">
      <p:cViewPr varScale="1">
        <p:scale>
          <a:sx n="74" d="100"/>
          <a:sy n="74" d="100"/>
        </p:scale>
        <p:origin x="352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E01F5-B371-4479-A667-CF6F16F39ADF}" type="datetimeFigureOut">
              <a:rPr lang="en-IN" smtClean="0"/>
              <a:pPr/>
              <a:t>10-02-2025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87ED6-F173-4D52-BD1A-C3E89AE7D7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692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93F0-A736-487E-9E70-6E95C8C0696F}" type="datetime1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02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E11E-818A-4683-B838-F9291B9EA222}" type="datetime1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00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94E1-141E-4217-9970-E1F06A7CBF9C}" type="datetime1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27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0CA8-794D-40FC-8403-96051C7C7DF8}" type="datetime1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05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82FC-A3E3-4701-862C-4A7AA2D8E8C5}" type="datetime1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47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8ECD-B928-4C40-9888-29EDBB867AA0}" type="datetime1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40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03D7-4009-4ABD-B879-5420B901EA3E}" type="datetime1">
              <a:rPr lang="en-IN" smtClean="0"/>
              <a:t>10-02-2025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34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5E69-56D0-4CD1-9E28-C1A5E1BB6967}" type="datetime1">
              <a:rPr lang="en-IN" smtClean="0"/>
              <a:t>10-02-2025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89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DC2C-90E4-4DE9-A20C-8A6ADA7A9A40}" type="datetime1">
              <a:rPr lang="en-IN" smtClean="0"/>
              <a:t>10-02-2025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14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8DEE-F271-41FB-95D5-229F46D34C8E}" type="datetime1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59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14D8-BF14-4616-9E32-0D8E0AB680B9}" type="datetime1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57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68F5E-404D-4206-A2DD-9823C450C8ED}" type="datetime1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82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355" y="1198728"/>
            <a:ext cx="9598855" cy="142455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ECE-2002 Computer Organization and Architecture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VIT-AP LOGO PNG FORMA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399" y="176968"/>
            <a:ext cx="1809301" cy="790817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568648" y="5500663"/>
            <a:ext cx="6743701" cy="862037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IN" b="1">
                <a:latin typeface="Times New Roman" pitchFamily="18" charset="0"/>
                <a:cs typeface="Times New Roman" pitchFamily="18" charset="0"/>
              </a:rPr>
              <a:t>Kritika Bansal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School of Electronics Engineering, VIT-AP</a:t>
            </a:r>
          </a:p>
        </p:txBody>
      </p:sp>
    </p:spTree>
    <p:extLst>
      <p:ext uri="{BB962C8B-B14F-4D97-AF65-F5344CB8AC3E}">
        <p14:creationId xmlns:p14="http://schemas.microsoft.com/office/powerpoint/2010/main" val="404011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4064" y="1009555"/>
            <a:ext cx="11481052" cy="276500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3200" b="1" dirty="0"/>
              <a:t>Write an assembly language program to </a:t>
            </a:r>
            <a:endParaRPr lang="en-IN" altLang="en-US" sz="3200" b="1" dirty="0"/>
          </a:p>
          <a:p>
            <a:pPr marL="457200" indent="-457200" algn="ctr">
              <a:buFont typeface="Arial" pitchFamily="34" charset="0"/>
              <a:buChar char="•"/>
            </a:pPr>
            <a:r>
              <a:rPr lang="en-IN" sz="3200" b="1" dirty="0"/>
              <a:t>Add two 8-bit numbers with or without carry</a:t>
            </a:r>
          </a:p>
          <a:p>
            <a:pPr marL="457200" indent="-457200" algn="ctr">
              <a:buFont typeface="Arial" pitchFamily="34" charset="0"/>
              <a:buChar char="•"/>
            </a:pPr>
            <a:r>
              <a:rPr lang="en-IN" sz="3200" b="1" dirty="0"/>
              <a:t>Add two 16-bit numbers with or without carry</a:t>
            </a:r>
          </a:p>
        </p:txBody>
      </p:sp>
    </p:spTree>
    <p:extLst>
      <p:ext uri="{BB962C8B-B14F-4D97-AF65-F5344CB8AC3E}">
        <p14:creationId xmlns:p14="http://schemas.microsoft.com/office/powerpoint/2010/main" val="1346883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4064" y="137685"/>
            <a:ext cx="11481052" cy="71745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ctr"/>
            <a:r>
              <a:rPr lang="en-US" altLang="en-US" sz="3200" b="1" dirty="0"/>
              <a:t>Write an assembly language program to a</a:t>
            </a:r>
            <a:r>
              <a:rPr lang="en-IN" sz="3200" b="1" dirty="0" err="1"/>
              <a:t>dd</a:t>
            </a:r>
            <a:r>
              <a:rPr lang="en-IN" sz="3200" b="1" dirty="0"/>
              <a:t> two 8-bit numbers with or without carry</a:t>
            </a:r>
          </a:p>
        </p:txBody>
      </p:sp>
      <p:sp>
        <p:nvSpPr>
          <p:cNvPr id="7" name="Rectangle 6"/>
          <p:cNvSpPr/>
          <p:nvPr/>
        </p:nvSpPr>
        <p:spPr>
          <a:xfrm>
            <a:off x="568691" y="1565005"/>
            <a:ext cx="461290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	MOV CL, 00</a:t>
            </a:r>
          </a:p>
          <a:p>
            <a:r>
              <a:rPr lang="en-IN" sz="2400" dirty="0"/>
              <a:t>	MOV AL, [2000]</a:t>
            </a:r>
          </a:p>
          <a:p>
            <a:r>
              <a:rPr lang="en-IN" sz="2400" dirty="0"/>
              <a:t>	MOV BL, [2001]</a:t>
            </a:r>
          </a:p>
          <a:p>
            <a:r>
              <a:rPr lang="en-IN" sz="2400" dirty="0"/>
              <a:t>	ADD AL, BL</a:t>
            </a:r>
          </a:p>
          <a:p>
            <a:pPr lvl="2"/>
            <a:r>
              <a:rPr lang="en-US" sz="2400" dirty="0"/>
              <a:t>JNC LOOP</a:t>
            </a:r>
          </a:p>
          <a:p>
            <a:pPr lvl="2"/>
            <a:r>
              <a:rPr lang="en-US" sz="2400" dirty="0"/>
              <a:t>INC CL</a:t>
            </a:r>
            <a:endParaRPr lang="en-IN" sz="2400" dirty="0"/>
          </a:p>
          <a:p>
            <a:r>
              <a:rPr lang="en-IN" sz="2400" dirty="0"/>
              <a:t>LOOP	MOV [2002], AL</a:t>
            </a:r>
          </a:p>
          <a:p>
            <a:r>
              <a:rPr lang="en-US" sz="2400" dirty="0"/>
              <a:t>	MOV [2003], CL</a:t>
            </a:r>
            <a:endParaRPr lang="en-IN" sz="2400" dirty="0"/>
          </a:p>
          <a:p>
            <a:r>
              <a:rPr lang="en-IN" sz="2400" dirty="0"/>
              <a:t>	</a:t>
            </a:r>
            <a:r>
              <a:rPr lang="en-US" sz="2400" dirty="0">
                <a:solidFill>
                  <a:srgbClr val="000000"/>
                </a:solidFill>
                <a:ea typeface="SimSun"/>
                <a:cs typeface="Times New Roman"/>
              </a:rPr>
              <a:t>HLT</a:t>
            </a:r>
            <a:endParaRPr lang="en-IN" sz="2400" dirty="0"/>
          </a:p>
          <a:p>
            <a:r>
              <a:rPr lang="en-IN" sz="2400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7170" y="2269780"/>
            <a:ext cx="66935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</a:t>
            </a:r>
            <a:r>
              <a:rPr lang="en-IN" sz="2400" baseline="30000" dirty="0"/>
              <a:t>st</a:t>
            </a:r>
            <a:r>
              <a:rPr lang="en-IN" sz="2400" dirty="0"/>
              <a:t> number in 2000</a:t>
            </a:r>
          </a:p>
          <a:p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number in 2001</a:t>
            </a:r>
          </a:p>
          <a:p>
            <a:r>
              <a:rPr lang="en-US" sz="2400" dirty="0"/>
              <a:t>Store result in 2002</a:t>
            </a:r>
          </a:p>
          <a:p>
            <a:r>
              <a:rPr lang="en-US" sz="2400" dirty="0"/>
              <a:t>Store carry in 2003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33227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4064" y="137685"/>
            <a:ext cx="11481052" cy="71745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ctr"/>
            <a:r>
              <a:rPr lang="en-US" altLang="en-US" sz="3200" b="1" dirty="0"/>
              <a:t>Write an assembly language program to a</a:t>
            </a:r>
            <a:r>
              <a:rPr lang="en-IN" sz="3200" b="1" dirty="0" err="1"/>
              <a:t>dd</a:t>
            </a:r>
            <a:r>
              <a:rPr lang="en-IN" sz="3200" b="1" dirty="0"/>
              <a:t> two 16-bit numbers with or without carry</a:t>
            </a:r>
          </a:p>
        </p:txBody>
      </p:sp>
      <p:sp>
        <p:nvSpPr>
          <p:cNvPr id="7" name="Rectangle 6"/>
          <p:cNvSpPr/>
          <p:nvPr/>
        </p:nvSpPr>
        <p:spPr>
          <a:xfrm>
            <a:off x="2216738" y="1620187"/>
            <a:ext cx="461290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	MOV CX, 0000</a:t>
            </a:r>
          </a:p>
          <a:p>
            <a:r>
              <a:rPr lang="en-IN" sz="2400" dirty="0"/>
              <a:t>	MOV AX, [2000]</a:t>
            </a:r>
          </a:p>
          <a:p>
            <a:r>
              <a:rPr lang="en-IN" sz="2400" dirty="0"/>
              <a:t>	MOV BX, [2002]</a:t>
            </a:r>
          </a:p>
          <a:p>
            <a:r>
              <a:rPr lang="en-IN" sz="2400" dirty="0"/>
              <a:t>	ADD AX, BX</a:t>
            </a:r>
          </a:p>
          <a:p>
            <a:pPr lvl="2"/>
            <a:r>
              <a:rPr lang="en-US" sz="2400" dirty="0"/>
              <a:t>JNC LOOP</a:t>
            </a:r>
          </a:p>
          <a:p>
            <a:pPr lvl="2"/>
            <a:r>
              <a:rPr lang="en-US" sz="2400" dirty="0"/>
              <a:t>INC CX</a:t>
            </a:r>
            <a:endParaRPr lang="en-IN" sz="2400" dirty="0"/>
          </a:p>
          <a:p>
            <a:r>
              <a:rPr lang="en-IN" sz="2400" dirty="0"/>
              <a:t>LOOP	MOV [2004], AX</a:t>
            </a:r>
          </a:p>
          <a:p>
            <a:r>
              <a:rPr lang="en-US" sz="2400" dirty="0"/>
              <a:t>	MOV [2006], CX</a:t>
            </a:r>
            <a:endParaRPr lang="en-IN" sz="2400" dirty="0"/>
          </a:p>
          <a:p>
            <a:r>
              <a:rPr lang="en-IN" sz="2400" dirty="0"/>
              <a:t>	</a:t>
            </a:r>
            <a:r>
              <a:rPr lang="en-US" sz="2400" dirty="0">
                <a:solidFill>
                  <a:srgbClr val="000000"/>
                </a:solidFill>
                <a:ea typeface="SimSun"/>
                <a:cs typeface="Times New Roman"/>
              </a:rPr>
              <a:t>HLT</a:t>
            </a:r>
            <a:endParaRPr lang="en-IN" sz="2400" dirty="0"/>
          </a:p>
          <a:p>
            <a:r>
              <a:rPr lang="en-IN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42591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4064" y="1009555"/>
            <a:ext cx="11481052" cy="276500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3200" b="1" dirty="0"/>
              <a:t>Write an assembly language program to </a:t>
            </a:r>
            <a:endParaRPr lang="en-IN" altLang="en-US" sz="3200" b="1" dirty="0"/>
          </a:p>
          <a:p>
            <a:pPr marL="457200" indent="-457200" algn="ctr">
              <a:buFont typeface="Arial" pitchFamily="34" charset="0"/>
              <a:buChar char="•"/>
            </a:pPr>
            <a:r>
              <a:rPr lang="en-IN" sz="3200" b="1" dirty="0"/>
              <a:t>Subtract two 8-bit numbers with or without borrow</a:t>
            </a:r>
          </a:p>
          <a:p>
            <a:pPr marL="457200" indent="-457200" algn="ctr">
              <a:buFont typeface="Arial" pitchFamily="34" charset="0"/>
              <a:buChar char="•"/>
            </a:pPr>
            <a:r>
              <a:rPr lang="en-IN" sz="3200" b="1" dirty="0"/>
              <a:t>Subtract two 16-bit numbers with or without borrow</a:t>
            </a:r>
          </a:p>
        </p:txBody>
      </p:sp>
    </p:spTree>
    <p:extLst>
      <p:ext uri="{BB962C8B-B14F-4D97-AF65-F5344CB8AC3E}">
        <p14:creationId xmlns:p14="http://schemas.microsoft.com/office/powerpoint/2010/main" val="3554994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4064" y="1009555"/>
            <a:ext cx="11481052" cy="276500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3200" b="1" dirty="0"/>
              <a:t>Write an assembly language program to multiply two 16-bit numbers where starting address is 1000 and the numbers are at 2000 and 2002 memory address and store result into 2004 and 2006 memory address.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727884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4064" y="137685"/>
            <a:ext cx="11481052" cy="71745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/>
            <a:r>
              <a:rPr lang="en-US" altLang="en-US" sz="3200" b="1" dirty="0"/>
              <a:t>Write an assembly language program to m</a:t>
            </a:r>
            <a:r>
              <a:rPr lang="en-IN" sz="3200" b="1" dirty="0" err="1"/>
              <a:t>ultiply</a:t>
            </a:r>
            <a:r>
              <a:rPr lang="en-IN" sz="3200" b="1" dirty="0"/>
              <a:t> two 16-bit numbers 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9993" y="1788289"/>
            <a:ext cx="461290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	MOV AX, [2000]</a:t>
            </a:r>
          </a:p>
          <a:p>
            <a:r>
              <a:rPr lang="en-IN" sz="2400" dirty="0"/>
              <a:t>	MOV BX, [2002]</a:t>
            </a:r>
          </a:p>
          <a:p>
            <a:r>
              <a:rPr lang="en-IN" sz="2400" dirty="0"/>
              <a:t>	MUL BX</a:t>
            </a:r>
          </a:p>
          <a:p>
            <a:r>
              <a:rPr lang="en-IN" sz="2400" dirty="0"/>
              <a:t>	MOV [2004], AX</a:t>
            </a:r>
          </a:p>
          <a:p>
            <a:r>
              <a:rPr lang="en-US" sz="2400" dirty="0"/>
              <a:t>	MOV AX, DX</a:t>
            </a:r>
          </a:p>
          <a:p>
            <a:r>
              <a:rPr lang="en-US" sz="2400" dirty="0"/>
              <a:t>	MOV [2006], AX</a:t>
            </a:r>
            <a:endParaRPr lang="en-IN" sz="2400" dirty="0"/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000000"/>
                </a:solidFill>
                <a:ea typeface="SimSun"/>
                <a:cs typeface="Times New Roman"/>
              </a:rPr>
              <a:t>HLT</a:t>
            </a:r>
            <a:endParaRPr lang="en-IN" sz="2400" dirty="0"/>
          </a:p>
          <a:p>
            <a:r>
              <a:rPr lang="en-IN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4278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4064" y="244011"/>
            <a:ext cx="11481052" cy="71745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3200" b="1" dirty="0"/>
              <a:t>ADD and SUB Instructions</a:t>
            </a:r>
            <a:endParaRPr lang="en-IN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4064" y="3167960"/>
            <a:ext cx="111287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ADD/SUB instruction can take place between −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Register to register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Memory to register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Register to memory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Register to constant data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Memory to constant data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Memory-to-memory operations are not possible using ADD/SUB instructions. 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879" y="1399894"/>
            <a:ext cx="6661487" cy="148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486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4064" y="244011"/>
            <a:ext cx="11481052" cy="71745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3200" b="1" dirty="0"/>
              <a:t>MUL/IMUL Instructions</a:t>
            </a:r>
            <a:endParaRPr lang="en-IN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4064" y="2745741"/>
            <a:ext cx="11128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Multiplicand in both cases will be in an accumulator.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344" y="1349117"/>
            <a:ext cx="5814030" cy="1298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86" y="3430549"/>
            <a:ext cx="10349089" cy="2661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842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4064" y="244011"/>
            <a:ext cx="11481052" cy="71745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3200" b="1" dirty="0"/>
              <a:t>MUL/IMUL Instructions</a:t>
            </a:r>
            <a:endParaRPr lang="en-IN" sz="3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613" y="1756366"/>
            <a:ext cx="9297406" cy="3166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099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4064" y="244011"/>
            <a:ext cx="11481052" cy="71745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3200" b="1" dirty="0"/>
              <a:t>DIV/IDIV Instructions</a:t>
            </a:r>
            <a:endParaRPr lang="en-IN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4064" y="2745741"/>
            <a:ext cx="11128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 dividend is in an accumulator.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191" y="1297640"/>
            <a:ext cx="4800489" cy="140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29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77106" y="1371062"/>
            <a:ext cx="11481052" cy="71745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/>
            <a:r>
              <a:rPr lang="en-US" altLang="en-US" sz="3200" b="1" dirty="0"/>
              <a:t>Write an assembly language program to compute </a:t>
            </a:r>
            <a:r>
              <a:rPr lang="es-ES" altLang="en-US" sz="3200" b="1" dirty="0"/>
              <a:t>Y=(A+B)*C+(A-B)*D</a:t>
            </a:r>
            <a:endParaRPr lang="en-IN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2232295"/>
            <a:ext cx="66935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is stored in 2000</a:t>
            </a:r>
          </a:p>
          <a:p>
            <a:r>
              <a:rPr lang="en-US" sz="2400" dirty="0"/>
              <a:t>B is stored in 2002</a:t>
            </a:r>
            <a:endParaRPr lang="en-IN" sz="2400" dirty="0"/>
          </a:p>
          <a:p>
            <a:r>
              <a:rPr lang="en-US" sz="2400" dirty="0"/>
              <a:t>C is stored in 2004</a:t>
            </a:r>
            <a:endParaRPr lang="en-IN" sz="2400" dirty="0"/>
          </a:p>
          <a:p>
            <a:r>
              <a:rPr lang="en-US" sz="2400" dirty="0"/>
              <a:t>D is stored in 2006</a:t>
            </a:r>
            <a:endParaRPr lang="en-IN" sz="2400" dirty="0"/>
          </a:p>
          <a:p>
            <a:r>
              <a:rPr lang="en-US" sz="2400" dirty="0"/>
              <a:t>Store Y in 3000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21502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4064" y="137685"/>
            <a:ext cx="11481052" cy="71745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/>
            <a:r>
              <a:rPr lang="en-US" altLang="en-US" sz="3200" b="1" dirty="0"/>
              <a:t>Write an assembly language program to compute </a:t>
            </a:r>
            <a:r>
              <a:rPr lang="es-ES" altLang="en-US" sz="3200" b="1" dirty="0"/>
              <a:t>Y=(A+B)*C+(A-B)*D</a:t>
            </a:r>
            <a:endParaRPr lang="en-IN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3315494" y="819231"/>
            <a:ext cx="2746409" cy="620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100" dirty="0"/>
              <a:t>MOV AX, [2000]</a:t>
            </a:r>
            <a:endParaRPr lang="en-IN" sz="2100" i="1" dirty="0"/>
          </a:p>
          <a:p>
            <a:pPr algn="ctr"/>
            <a:r>
              <a:rPr lang="en-IN" sz="2100" dirty="0"/>
              <a:t>MOV BX, [2002]</a:t>
            </a:r>
          </a:p>
          <a:p>
            <a:pPr algn="ctr"/>
            <a:r>
              <a:rPr lang="en-IN" sz="2100" dirty="0"/>
              <a:t>ADD AX, BX</a:t>
            </a:r>
          </a:p>
          <a:p>
            <a:pPr algn="ctr"/>
            <a:r>
              <a:rPr lang="en-IN" sz="2100" dirty="0"/>
              <a:t>MOV [5000], AX</a:t>
            </a:r>
          </a:p>
          <a:p>
            <a:pPr algn="ctr"/>
            <a:endParaRPr lang="en-IN" sz="1000" dirty="0"/>
          </a:p>
          <a:p>
            <a:pPr algn="ctr"/>
            <a:r>
              <a:rPr lang="en-IN" sz="2100" dirty="0"/>
              <a:t>MOV AX, [2000]</a:t>
            </a:r>
            <a:endParaRPr lang="en-IN" sz="2100" i="1" dirty="0"/>
          </a:p>
          <a:p>
            <a:pPr algn="ctr"/>
            <a:r>
              <a:rPr lang="en-IN" sz="2100" dirty="0"/>
              <a:t>SUB AX, BX</a:t>
            </a:r>
          </a:p>
          <a:p>
            <a:pPr algn="ctr"/>
            <a:r>
              <a:rPr lang="en-IN" sz="2100" dirty="0"/>
              <a:t>MOV [5002], AX</a:t>
            </a:r>
          </a:p>
          <a:p>
            <a:pPr algn="ctr"/>
            <a:endParaRPr lang="en-IN" sz="1000" dirty="0"/>
          </a:p>
          <a:p>
            <a:pPr algn="ctr"/>
            <a:r>
              <a:rPr lang="en-IN" sz="2100" dirty="0"/>
              <a:t>MOV AX, [2004]</a:t>
            </a:r>
            <a:endParaRPr lang="en-IN" sz="2100" i="1" dirty="0"/>
          </a:p>
          <a:p>
            <a:pPr algn="ctr"/>
            <a:r>
              <a:rPr lang="en-IN" sz="2100" dirty="0"/>
              <a:t>MUL [5000]</a:t>
            </a:r>
          </a:p>
          <a:p>
            <a:pPr algn="ctr"/>
            <a:r>
              <a:rPr lang="en-IN" sz="2100" dirty="0"/>
              <a:t>MOV [6000], AX</a:t>
            </a:r>
          </a:p>
          <a:p>
            <a:pPr algn="ctr"/>
            <a:endParaRPr lang="en-IN" sz="1000" dirty="0"/>
          </a:p>
          <a:p>
            <a:pPr algn="ctr"/>
            <a:r>
              <a:rPr lang="en-IN" sz="2100" dirty="0"/>
              <a:t>MOV AX, [2006]</a:t>
            </a:r>
            <a:endParaRPr lang="en-IN" sz="2100" i="1" dirty="0"/>
          </a:p>
          <a:p>
            <a:pPr algn="ctr"/>
            <a:r>
              <a:rPr lang="en-IN" sz="2100" dirty="0"/>
              <a:t>MUL [5002]</a:t>
            </a:r>
          </a:p>
          <a:p>
            <a:pPr algn="ctr"/>
            <a:r>
              <a:rPr lang="en-IN" sz="2100" dirty="0"/>
              <a:t>MOV [6002], AX</a:t>
            </a:r>
          </a:p>
          <a:p>
            <a:pPr algn="ctr"/>
            <a:endParaRPr lang="en-IN" sz="1000" dirty="0"/>
          </a:p>
          <a:p>
            <a:pPr algn="ctr"/>
            <a:r>
              <a:rPr lang="en-IN" sz="2100" dirty="0"/>
              <a:t>MOV AX, [6000]</a:t>
            </a:r>
          </a:p>
          <a:p>
            <a:pPr algn="ctr"/>
            <a:r>
              <a:rPr lang="en-IN" sz="2100" dirty="0"/>
              <a:t>ADD AX, [6002]</a:t>
            </a:r>
          </a:p>
          <a:p>
            <a:pPr algn="ctr"/>
            <a:r>
              <a:rPr lang="en-IN" sz="2100" dirty="0"/>
              <a:t>MOV [3000], AX</a:t>
            </a:r>
          </a:p>
          <a:p>
            <a:pPr algn="ctr"/>
            <a:r>
              <a:rPr lang="en-US" sz="2000" dirty="0">
                <a:ea typeface="SimSun"/>
                <a:cs typeface="Times New Roman"/>
              </a:rPr>
              <a:t>HLT</a:t>
            </a:r>
            <a:endParaRPr lang="en-IN" sz="2100" dirty="0"/>
          </a:p>
        </p:txBody>
      </p:sp>
      <p:sp>
        <p:nvSpPr>
          <p:cNvPr id="4" name="TextBox 3"/>
          <p:cNvSpPr txBox="1"/>
          <p:nvPr/>
        </p:nvSpPr>
        <p:spPr>
          <a:xfrm>
            <a:off x="6585156" y="2232295"/>
            <a:ext cx="40686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is stored in 2000</a:t>
            </a:r>
          </a:p>
          <a:p>
            <a:r>
              <a:rPr lang="en-US" sz="2400" dirty="0"/>
              <a:t>B is stored in 2002</a:t>
            </a:r>
            <a:endParaRPr lang="en-IN" sz="2400" dirty="0"/>
          </a:p>
          <a:p>
            <a:r>
              <a:rPr lang="en-US" sz="2400" dirty="0"/>
              <a:t>C is stored in 2004</a:t>
            </a:r>
            <a:endParaRPr lang="en-IN" sz="2400" dirty="0"/>
          </a:p>
          <a:p>
            <a:r>
              <a:rPr lang="en-US" sz="2400" dirty="0"/>
              <a:t>D is stored in 2006</a:t>
            </a:r>
            <a:endParaRPr lang="en-IN" sz="2400" dirty="0"/>
          </a:p>
          <a:p>
            <a:r>
              <a:rPr lang="en-US" sz="2400" dirty="0"/>
              <a:t>Store Y in 3000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6064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4064" y="137685"/>
            <a:ext cx="11481052" cy="71745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/>
            <a:r>
              <a:rPr lang="en-US" altLang="en-US" sz="3200" b="1" dirty="0"/>
              <a:t>Write an assembly language program to compute </a:t>
            </a:r>
            <a:r>
              <a:rPr lang="es-ES" altLang="en-US" sz="3200" b="1" dirty="0"/>
              <a:t>Y=(A-B)/(C+(D*E)) </a:t>
            </a:r>
            <a:endParaRPr lang="en-IN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2232295"/>
            <a:ext cx="6693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is stored in 2000</a:t>
            </a:r>
          </a:p>
          <a:p>
            <a:r>
              <a:rPr lang="en-US" sz="2400" dirty="0"/>
              <a:t>B is stored in 2002</a:t>
            </a:r>
            <a:endParaRPr lang="en-IN" sz="2400" dirty="0"/>
          </a:p>
          <a:p>
            <a:r>
              <a:rPr lang="en-US" sz="2400" dirty="0"/>
              <a:t>C is stored in 2004</a:t>
            </a:r>
            <a:endParaRPr lang="en-IN" sz="2400" dirty="0"/>
          </a:p>
          <a:p>
            <a:r>
              <a:rPr lang="en-US" sz="2400" dirty="0"/>
              <a:t>D is stored in 2006</a:t>
            </a:r>
          </a:p>
          <a:p>
            <a:r>
              <a:rPr lang="en-US" sz="2400" dirty="0"/>
              <a:t>E is stored in 200</a:t>
            </a:r>
            <a:r>
              <a:rPr lang="en-IN" sz="2400" dirty="0"/>
              <a:t>8</a:t>
            </a:r>
          </a:p>
          <a:p>
            <a:r>
              <a:rPr lang="en-US" sz="2400" dirty="0"/>
              <a:t>Store Y in 3000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09186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4064" y="1009555"/>
            <a:ext cx="11481052" cy="276500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3200" b="1" dirty="0"/>
              <a:t>Write an assembly language program to </a:t>
            </a:r>
            <a:endParaRPr lang="en-IN" altLang="en-US" sz="3200" b="1" dirty="0"/>
          </a:p>
          <a:p>
            <a:pPr marL="457200" indent="-457200" algn="ctr">
              <a:buFont typeface="Arial" pitchFamily="34" charset="0"/>
              <a:buChar char="•"/>
            </a:pPr>
            <a:r>
              <a:rPr lang="en-IN" sz="3200" b="1" dirty="0"/>
              <a:t>Add two 8-bit numbers</a:t>
            </a:r>
          </a:p>
          <a:p>
            <a:pPr marL="457200" indent="-457200" algn="ctr">
              <a:buFont typeface="Arial" pitchFamily="34" charset="0"/>
              <a:buChar char="•"/>
            </a:pPr>
            <a:r>
              <a:rPr lang="en-IN" sz="3200" b="1" dirty="0"/>
              <a:t>Add two 16-bit numbers</a:t>
            </a:r>
          </a:p>
        </p:txBody>
      </p:sp>
    </p:spTree>
    <p:extLst>
      <p:ext uri="{BB962C8B-B14F-4D97-AF65-F5344CB8AC3E}">
        <p14:creationId xmlns:p14="http://schemas.microsoft.com/office/powerpoint/2010/main" val="612615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5775</TotalTime>
  <Words>576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SimSun</vt:lpstr>
      <vt:lpstr>Arial</vt:lpstr>
      <vt:lpstr>Calibri</vt:lpstr>
      <vt:lpstr>Calibri Light</vt:lpstr>
      <vt:lpstr>Times New Roman</vt:lpstr>
      <vt:lpstr>Office Theme</vt:lpstr>
      <vt:lpstr>ECE-2002 Computer Organization and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Evolution</dc:title>
  <dc:creator>Windows User</dc:creator>
  <cp:lastModifiedBy>Kritika Bansal</cp:lastModifiedBy>
  <cp:revision>193</cp:revision>
  <dcterms:created xsi:type="dcterms:W3CDTF">2018-07-21T07:11:27Z</dcterms:created>
  <dcterms:modified xsi:type="dcterms:W3CDTF">2025-02-10T15:18:22Z</dcterms:modified>
</cp:coreProperties>
</file>