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18" r:id="rId2"/>
    <p:sldId id="472" r:id="rId3"/>
    <p:sldId id="474" r:id="rId4"/>
    <p:sldId id="475" r:id="rId5"/>
    <p:sldId id="478" r:id="rId6"/>
    <p:sldId id="476" r:id="rId7"/>
    <p:sldId id="479" r:id="rId8"/>
    <p:sldId id="480" r:id="rId9"/>
    <p:sldId id="481" r:id="rId10"/>
    <p:sldId id="482" r:id="rId11"/>
    <p:sldId id="486" r:id="rId12"/>
    <p:sldId id="487" r:id="rId13"/>
    <p:sldId id="488" r:id="rId14"/>
    <p:sldId id="489" r:id="rId15"/>
    <p:sldId id="4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843" autoAdjust="0"/>
  </p:normalViewPr>
  <p:slideViewPr>
    <p:cSldViewPr snapToGrid="0">
      <p:cViewPr varScale="1">
        <p:scale>
          <a:sx n="74" d="100"/>
          <a:sy n="74" d="100"/>
        </p:scale>
        <p:origin x="352" y="5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E01F5-B371-4479-A667-CF6F16F39ADF}" type="datetimeFigureOut">
              <a:rPr lang="en-IN" smtClean="0"/>
              <a:pPr/>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87ED6-F173-4D52-BD1A-C3E89AE7D779}" type="slidenum">
              <a:rPr lang="en-IN" smtClean="0"/>
              <a:pPr/>
              <a:t>‹#›</a:t>
            </a:fld>
            <a:endParaRPr lang="en-IN"/>
          </a:p>
        </p:txBody>
      </p:sp>
    </p:spTree>
    <p:extLst>
      <p:ext uri="{BB962C8B-B14F-4D97-AF65-F5344CB8AC3E}">
        <p14:creationId xmlns:p14="http://schemas.microsoft.com/office/powerpoint/2010/main" val="132269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https://www.geeksforgeeks.org/difference-between-dte-and-dce/</a:t>
            </a:r>
          </a:p>
        </p:txBody>
      </p:sp>
      <p:sp>
        <p:nvSpPr>
          <p:cNvPr id="4" name="Slide Number Placeholder 3"/>
          <p:cNvSpPr>
            <a:spLocks noGrp="1"/>
          </p:cNvSpPr>
          <p:nvPr>
            <p:ph type="sldNum" sz="quarter" idx="10"/>
          </p:nvPr>
        </p:nvSpPr>
        <p:spPr/>
        <p:txBody>
          <a:bodyPr/>
          <a:lstStyle/>
          <a:p>
            <a:fld id="{CF587ED6-F173-4D52-BD1A-C3E89AE7D779}" type="slidenum">
              <a:rPr lang="en-IN" smtClean="0"/>
              <a:pPr/>
              <a:t>3</a:t>
            </a:fld>
            <a:endParaRPr lang="en-IN"/>
          </a:p>
        </p:txBody>
      </p:sp>
    </p:spTree>
    <p:extLst>
      <p:ext uri="{BB962C8B-B14F-4D97-AF65-F5344CB8AC3E}">
        <p14:creationId xmlns:p14="http://schemas.microsoft.com/office/powerpoint/2010/main" val="4061842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If two talkers tried to talk at the same time then data would become corrupted and the operation of the whole system would be seriously impaired. It is possible for multiple controllers to share the same bus; but only one can act as a controller at any particular time.</a:t>
            </a:r>
          </a:p>
          <a:p>
            <a:endParaRPr lang="en-IN" dirty="0"/>
          </a:p>
        </p:txBody>
      </p:sp>
      <p:sp>
        <p:nvSpPr>
          <p:cNvPr id="4" name="Slide Number Placeholder 3"/>
          <p:cNvSpPr>
            <a:spLocks noGrp="1"/>
          </p:cNvSpPr>
          <p:nvPr>
            <p:ph type="sldNum" sz="quarter" idx="10"/>
          </p:nvPr>
        </p:nvSpPr>
        <p:spPr/>
        <p:txBody>
          <a:bodyPr/>
          <a:lstStyle/>
          <a:p>
            <a:fld id="{CF587ED6-F173-4D52-BD1A-C3E89AE7D779}" type="slidenum">
              <a:rPr lang="en-IN" smtClean="0"/>
              <a:pPr/>
              <a:t>11</a:t>
            </a:fld>
            <a:endParaRPr lang="en-IN"/>
          </a:p>
        </p:txBody>
      </p:sp>
    </p:spTree>
    <p:extLst>
      <p:ext uri="{BB962C8B-B14F-4D97-AF65-F5344CB8AC3E}">
        <p14:creationId xmlns:p14="http://schemas.microsoft.com/office/powerpoint/2010/main" val="991635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587ED6-F173-4D52-BD1A-C3E89AE7D779}" type="slidenum">
              <a:rPr lang="en-IN" smtClean="0"/>
              <a:pPr/>
              <a:t>13</a:t>
            </a:fld>
            <a:endParaRPr lang="en-IN"/>
          </a:p>
        </p:txBody>
      </p:sp>
    </p:spTree>
    <p:extLst>
      <p:ext uri="{BB962C8B-B14F-4D97-AF65-F5344CB8AC3E}">
        <p14:creationId xmlns:p14="http://schemas.microsoft.com/office/powerpoint/2010/main" val="1370392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5793F0-A736-487E-9E70-6E95C8C0696F}" type="datetime1">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429102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83E11E-818A-4683-B838-F9291B9EA222}" type="datetime1">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289900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2494E1-141E-4217-9970-E1F06A7CBF9C}" type="datetime1">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379227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E40CA8-794D-40FC-8403-96051C7C7DF8}" type="datetime1">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237005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582FC-A3E3-4701-862C-4A7AA2D8E8C5}" type="datetime1">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05447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9828ECD-B928-4C40-9888-29EDBB867AA0}" type="datetime1">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03340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F9A03D7-4009-4ABD-B879-5420B901EA3E}" type="datetime1">
              <a:rPr lang="en-IN" smtClean="0"/>
              <a:t>22-02-2025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312134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89B5E69-56D0-4CD1-9E28-C1A5E1BB6967}" type="datetime1">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90989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9DC2C-90E4-4DE9-A20C-8A6ADA7A9A40}" type="datetime1">
              <a:rPr lang="en-IN" smtClean="0"/>
              <a:t>22-02-2025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17014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DE8DEE-F271-41FB-95D5-229F46D34C8E}" type="datetime1">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414859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BF14D8-BF14-4616-9E32-0D8E0AB680B9}" type="datetime1">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9455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68F5E-404D-4206-A2DD-9823C450C8ED}" type="datetime1">
              <a:rPr lang="en-IN" smtClean="0"/>
              <a:t>22-02-2025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07818-5024-4E69-A84B-DFB572A98E75}" type="slidenum">
              <a:rPr lang="en-IN" smtClean="0"/>
              <a:pPr/>
              <a:t>‹#›</a:t>
            </a:fld>
            <a:endParaRPr lang="en-IN"/>
          </a:p>
        </p:txBody>
      </p:sp>
    </p:spTree>
    <p:extLst>
      <p:ext uri="{BB962C8B-B14F-4D97-AF65-F5344CB8AC3E}">
        <p14:creationId xmlns:p14="http://schemas.microsoft.com/office/powerpoint/2010/main" val="3403826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355" y="1198728"/>
            <a:ext cx="9598855" cy="1424559"/>
          </a:xfrm>
          <a:solidFill>
            <a:schemeClr val="accent4">
              <a:lumMod val="20000"/>
              <a:lumOff val="80000"/>
            </a:schemeClr>
          </a:solidFill>
        </p:spPr>
        <p:txBody>
          <a:bodyPr>
            <a:noAutofit/>
          </a:bodyPr>
          <a:lstStyle/>
          <a:p>
            <a:r>
              <a:rPr lang="en-US" sz="4000" b="1" dirty="0">
                <a:latin typeface="Times New Roman" pitchFamily="18" charset="0"/>
                <a:cs typeface="Times New Roman" pitchFamily="18" charset="0"/>
              </a:rPr>
              <a:t>ECE-2002 Computer Organization and Architecture</a:t>
            </a:r>
            <a:endParaRPr lang="en-IN" sz="4000" dirty="0">
              <a:latin typeface="Times New Roman" pitchFamily="18" charset="0"/>
              <a:cs typeface="Times New Roman" pitchFamily="18" charset="0"/>
            </a:endParaRPr>
          </a:p>
        </p:txBody>
      </p:sp>
      <p:pic>
        <p:nvPicPr>
          <p:cNvPr id="5" name="Picture 4" descr="VIT-AP LOGO PNG FORMAT.png"/>
          <p:cNvPicPr>
            <a:picLocks noChangeAspect="1"/>
          </p:cNvPicPr>
          <p:nvPr/>
        </p:nvPicPr>
        <p:blipFill>
          <a:blip r:embed="rId2" cstate="print"/>
          <a:stretch>
            <a:fillRect/>
          </a:stretch>
        </p:blipFill>
        <p:spPr>
          <a:xfrm>
            <a:off x="108399" y="176968"/>
            <a:ext cx="1809301" cy="790817"/>
          </a:xfrm>
          <a:prstGeom prst="rect">
            <a:avLst/>
          </a:prstGeom>
        </p:spPr>
      </p:pic>
      <p:sp>
        <p:nvSpPr>
          <p:cNvPr id="7" name="Subtitle 2"/>
          <p:cNvSpPr>
            <a:spLocks noGrp="1"/>
          </p:cNvSpPr>
          <p:nvPr>
            <p:ph type="subTitle" idx="1"/>
          </p:nvPr>
        </p:nvSpPr>
        <p:spPr>
          <a:xfrm>
            <a:off x="2568648" y="5500663"/>
            <a:ext cx="6743701" cy="862037"/>
          </a:xfrm>
          <a:solidFill>
            <a:schemeClr val="accent6">
              <a:lumMod val="60000"/>
              <a:lumOff val="40000"/>
            </a:schemeClr>
          </a:solidFill>
        </p:spPr>
        <p:txBody>
          <a:bodyPr>
            <a:noAutofit/>
          </a:bodyPr>
          <a:lstStyle/>
          <a:p>
            <a:r>
              <a:rPr lang="en-IN" b="1" dirty="0">
                <a:latin typeface="Times New Roman" pitchFamily="18" charset="0"/>
                <a:cs typeface="Times New Roman" pitchFamily="18" charset="0"/>
              </a:rPr>
              <a:t>Dr. </a:t>
            </a:r>
            <a:r>
              <a:rPr lang="en-IN" b="1">
                <a:latin typeface="Times New Roman" pitchFamily="18" charset="0"/>
                <a:cs typeface="Times New Roman" pitchFamily="18" charset="0"/>
              </a:rPr>
              <a:t>Kritika Bansal</a:t>
            </a:r>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School of Electronics Engineering, VIT-AP</a:t>
            </a:r>
          </a:p>
        </p:txBody>
      </p:sp>
    </p:spTree>
    <p:extLst>
      <p:ext uri="{BB962C8B-B14F-4D97-AF65-F5344CB8AC3E}">
        <p14:creationId xmlns:p14="http://schemas.microsoft.com/office/powerpoint/2010/main" val="404011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Software Handshaking</a:t>
            </a:r>
          </a:p>
        </p:txBody>
      </p:sp>
      <p:sp>
        <p:nvSpPr>
          <p:cNvPr id="7" name="Rectangle 5"/>
          <p:cNvSpPr txBox="1">
            <a:spLocks noChangeArrowheads="1"/>
          </p:cNvSpPr>
          <p:nvPr/>
        </p:nvSpPr>
        <p:spPr>
          <a:xfrm>
            <a:off x="394064" y="996041"/>
            <a:ext cx="4986010" cy="5725888"/>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dirty="0"/>
              <a:t>Software Handshaking in RS232 involves two special characters for starting and stopping the communication. </a:t>
            </a:r>
          </a:p>
          <a:p>
            <a:pPr algn="just">
              <a:buFont typeface="Wingdings" panose="05000000000000000000" pitchFamily="2" charset="2"/>
              <a:buChar char="Ø"/>
            </a:pPr>
            <a:r>
              <a:rPr lang="en-US" dirty="0"/>
              <a:t>These characters are X-ON and X-OFF (Transmitter On and Transmitter OFF).</a:t>
            </a:r>
          </a:p>
          <a:p>
            <a:pPr algn="just">
              <a:buFont typeface="Wingdings" panose="05000000000000000000" pitchFamily="2" charset="2"/>
              <a:buChar char="Ø"/>
            </a:pPr>
            <a:r>
              <a:rPr lang="en-US" b="1" dirty="0"/>
              <a:t>The transmitter starts sending data only after it receives the X-ON signal.</a:t>
            </a:r>
          </a:p>
          <a:p>
            <a:pPr algn="just">
              <a:buFont typeface="Wingdings" panose="05000000000000000000" pitchFamily="2" charset="2"/>
              <a:buChar char="Ø"/>
            </a:pPr>
            <a:r>
              <a:rPr lang="en-US" b="1" dirty="0"/>
              <a:t>When the receiver sends an X-OFF signal, the transmitter stops sending the data.</a:t>
            </a:r>
          </a:p>
        </p:txBody>
      </p:sp>
      <p:pic>
        <p:nvPicPr>
          <p:cNvPr id="4" name="Picture 3">
            <a:extLst>
              <a:ext uri="{FF2B5EF4-FFF2-40B4-BE49-F238E27FC236}">
                <a16:creationId xmlns:a16="http://schemas.microsoft.com/office/drawing/2014/main" id="{FDC12A92-98EB-4A28-A274-B710D6530F6C}"/>
              </a:ext>
            </a:extLst>
          </p:cNvPr>
          <p:cNvPicPr>
            <a:picLocks noChangeAspect="1"/>
          </p:cNvPicPr>
          <p:nvPr/>
        </p:nvPicPr>
        <p:blipFill>
          <a:blip r:embed="rId2"/>
          <a:stretch>
            <a:fillRect/>
          </a:stretch>
        </p:blipFill>
        <p:spPr>
          <a:xfrm>
            <a:off x="5711650" y="1238054"/>
            <a:ext cx="6163466" cy="4461706"/>
          </a:xfrm>
          <a:prstGeom prst="rect">
            <a:avLst/>
          </a:prstGeom>
        </p:spPr>
      </p:pic>
    </p:spTree>
    <p:extLst>
      <p:ext uri="{BB962C8B-B14F-4D97-AF65-F5344CB8AC3E}">
        <p14:creationId xmlns:p14="http://schemas.microsoft.com/office/powerpoint/2010/main" val="230891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IEEE-488</a:t>
            </a:r>
          </a:p>
        </p:txBody>
      </p:sp>
      <p:sp>
        <p:nvSpPr>
          <p:cNvPr id="7" name="Rectangle 5"/>
          <p:cNvSpPr txBox="1">
            <a:spLocks noChangeArrowheads="1"/>
          </p:cNvSpPr>
          <p:nvPr/>
        </p:nvSpPr>
        <p:spPr>
          <a:xfrm>
            <a:off x="268421" y="1022223"/>
            <a:ext cx="11606695" cy="5725888"/>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dirty="0"/>
              <a:t>The IEEE 488 or General Purpose Interface Bus (GPIB) bus is an </a:t>
            </a:r>
            <a:r>
              <a:rPr lang="en-US" b="1" dirty="0"/>
              <a:t>8-bit parallel interface bus</a:t>
            </a:r>
            <a:r>
              <a:rPr lang="en-US" dirty="0"/>
              <a:t> that is used for short-distance </a:t>
            </a:r>
            <a:r>
              <a:rPr lang="en-US" b="1" dirty="0"/>
              <a:t>communications</a:t>
            </a:r>
            <a:r>
              <a:rPr lang="en-US" dirty="0"/>
              <a:t>. </a:t>
            </a:r>
          </a:p>
          <a:p>
            <a:pPr algn="just">
              <a:buFont typeface="Wingdings" panose="05000000000000000000" pitchFamily="2" charset="2"/>
              <a:buChar char="Ø"/>
            </a:pPr>
            <a:r>
              <a:rPr lang="en-US" dirty="0"/>
              <a:t>Within IEEE 488, the equipment on the bus falls into three categories:</a:t>
            </a:r>
          </a:p>
          <a:p>
            <a:pPr algn="just">
              <a:buFont typeface="Wingdings" panose="05000000000000000000" pitchFamily="2" charset="2"/>
              <a:buChar char="Ø"/>
            </a:pPr>
            <a:r>
              <a:rPr lang="en-US" b="1" dirty="0"/>
              <a:t>Talker</a:t>
            </a:r>
            <a:r>
              <a:rPr lang="en-US" dirty="0"/>
              <a:t>:   Talker is an entity on the bus that </a:t>
            </a:r>
            <a:r>
              <a:rPr lang="en-US" b="1" dirty="0"/>
              <a:t>issues instructions </a:t>
            </a:r>
            <a:r>
              <a:rPr lang="en-US" dirty="0"/>
              <a:t>onto the bus.</a:t>
            </a:r>
            <a:endParaRPr lang="en-IN" dirty="0"/>
          </a:p>
          <a:p>
            <a:pPr algn="just">
              <a:buFont typeface="Wingdings" panose="05000000000000000000" pitchFamily="2" charset="2"/>
              <a:buChar char="Ø"/>
            </a:pPr>
            <a:r>
              <a:rPr lang="en-US" b="1" dirty="0"/>
              <a:t>Listener</a:t>
            </a:r>
            <a:r>
              <a:rPr lang="en-US" dirty="0"/>
              <a:t>:   A listener is an entity connected to the bus that </a:t>
            </a:r>
            <a:r>
              <a:rPr lang="en-US" b="1" dirty="0"/>
              <a:t>accepts instructions</a:t>
            </a:r>
            <a:r>
              <a:rPr lang="en-US" dirty="0"/>
              <a:t> from the bus. </a:t>
            </a:r>
          </a:p>
          <a:p>
            <a:pPr marL="0" indent="0" algn="just">
              <a:buNone/>
            </a:pPr>
            <a:r>
              <a:rPr lang="en-US" dirty="0"/>
              <a:t>Example: Printer that only accepts data from the bus. </a:t>
            </a:r>
          </a:p>
          <a:p>
            <a:pPr algn="just">
              <a:buFont typeface="Wingdings" panose="05000000000000000000" pitchFamily="2" charset="2"/>
              <a:buChar char="Ø"/>
            </a:pPr>
            <a:r>
              <a:rPr lang="en-US" b="1" dirty="0"/>
              <a:t>Controller</a:t>
            </a:r>
            <a:r>
              <a:rPr lang="en-US" dirty="0"/>
              <a:t>:   </a:t>
            </a:r>
          </a:p>
          <a:p>
            <a:pPr algn="just"/>
            <a:r>
              <a:rPr lang="en-US" dirty="0"/>
              <a:t>The controller is the entity that </a:t>
            </a:r>
            <a:r>
              <a:rPr lang="en-US" b="1" dirty="0"/>
              <a:t>controls the operation of the bus</a:t>
            </a:r>
            <a:r>
              <a:rPr lang="en-US" dirty="0"/>
              <a:t>. </a:t>
            </a:r>
          </a:p>
          <a:p>
            <a:pPr algn="just"/>
            <a:r>
              <a:rPr lang="en-US" dirty="0"/>
              <a:t>It is usually a computer that ensures no conflicts occur on the bus. </a:t>
            </a:r>
          </a:p>
        </p:txBody>
      </p:sp>
    </p:spTree>
    <p:extLst>
      <p:ext uri="{BB962C8B-B14F-4D97-AF65-F5344CB8AC3E}">
        <p14:creationId xmlns:p14="http://schemas.microsoft.com/office/powerpoint/2010/main" val="316953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333" y="801972"/>
            <a:ext cx="7072274" cy="3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IEEE-488</a:t>
            </a:r>
          </a:p>
        </p:txBody>
      </p:sp>
      <p:sp>
        <p:nvSpPr>
          <p:cNvPr id="7" name="Rectangle 5"/>
          <p:cNvSpPr txBox="1">
            <a:spLocks noChangeArrowheads="1"/>
          </p:cNvSpPr>
          <p:nvPr/>
        </p:nvSpPr>
        <p:spPr>
          <a:xfrm>
            <a:off x="268417" y="4437871"/>
            <a:ext cx="11606695" cy="2307162"/>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dirty="0"/>
              <a:t>The IEEE 488 bus architecture, consists of </a:t>
            </a:r>
            <a:r>
              <a:rPr lang="en-US" b="1" dirty="0"/>
              <a:t>16 signaling lines </a:t>
            </a:r>
            <a:r>
              <a:rPr lang="en-US" dirty="0"/>
              <a:t>that are used to carry information between various devices that have connections with the bus. </a:t>
            </a:r>
          </a:p>
          <a:p>
            <a:pPr algn="just">
              <a:buFont typeface="Wingdings" panose="05000000000000000000" pitchFamily="2" charset="2"/>
              <a:buChar char="Ø"/>
            </a:pPr>
            <a:r>
              <a:rPr lang="en-US" b="1" dirty="0"/>
              <a:t>These 16 signals are classified into three groups which are</a:t>
            </a:r>
            <a:r>
              <a:rPr lang="en-US" dirty="0"/>
              <a:t>:</a:t>
            </a:r>
          </a:p>
          <a:p>
            <a:pPr algn="just">
              <a:buFont typeface="Wingdings" panose="05000000000000000000" pitchFamily="2" charset="2"/>
              <a:buChar char="Ø"/>
            </a:pPr>
            <a:r>
              <a:rPr lang="en-US" b="1" dirty="0"/>
              <a:t>Data lines</a:t>
            </a:r>
            <a:r>
              <a:rPr lang="en-US" dirty="0"/>
              <a:t>: 8 lines used to transfer information between devices on the bus. DIO 1 is the LSB bit and DIO 8 is the MSB bit.</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19997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IEEE-488</a:t>
            </a:r>
          </a:p>
        </p:txBody>
      </p:sp>
      <p:sp>
        <p:nvSpPr>
          <p:cNvPr id="7" name="Rectangle 5"/>
          <p:cNvSpPr txBox="1">
            <a:spLocks noChangeArrowheads="1"/>
          </p:cNvSpPr>
          <p:nvPr/>
        </p:nvSpPr>
        <p:spPr>
          <a:xfrm>
            <a:off x="268418" y="3858688"/>
            <a:ext cx="11606695" cy="2707212"/>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3000" b="1" dirty="0"/>
              <a:t>Handshake lines</a:t>
            </a:r>
            <a:r>
              <a:rPr lang="en-US" sz="3000" dirty="0"/>
              <a:t>: 3 lines used to handshake the transfer of information across data lines</a:t>
            </a:r>
          </a:p>
          <a:p>
            <a:pPr lvl="1" algn="just">
              <a:buFont typeface="Wingdings" panose="05000000000000000000" pitchFamily="2" charset="2"/>
              <a:buChar char="Ø"/>
            </a:pPr>
            <a:r>
              <a:rPr lang="en-US" sz="3000" b="1" dirty="0"/>
              <a:t>DAV: Data valid</a:t>
            </a:r>
          </a:p>
          <a:p>
            <a:pPr marL="457200" lvl="1" indent="0" algn="just">
              <a:buNone/>
            </a:pPr>
            <a:r>
              <a:rPr lang="en-US" sz="3000" dirty="0">
                <a:solidFill>
                  <a:srgbClr val="FF0000"/>
                </a:solidFill>
              </a:rPr>
              <a:t>Active talker has placed data on data lines</a:t>
            </a:r>
          </a:p>
          <a:p>
            <a:pPr lvl="1" algn="just">
              <a:buFont typeface="Wingdings" panose="05000000000000000000" pitchFamily="2" charset="2"/>
              <a:buChar char="Ø"/>
            </a:pPr>
            <a:r>
              <a:rPr lang="en-US" sz="3000" b="1" dirty="0"/>
              <a:t>NRFD: Not ready for data</a:t>
            </a:r>
          </a:p>
          <a:p>
            <a:pPr marL="457200" lvl="1" indent="0" algn="just">
              <a:buNone/>
            </a:pPr>
            <a:r>
              <a:rPr lang="en-US" sz="3000" dirty="0">
                <a:solidFill>
                  <a:srgbClr val="FF0000"/>
                </a:solidFill>
              </a:rPr>
              <a:t>Active listener is not ready for more data</a:t>
            </a:r>
          </a:p>
          <a:p>
            <a:pPr lvl="1" algn="just">
              <a:buFont typeface="Wingdings" panose="05000000000000000000" pitchFamily="2" charset="2"/>
              <a:buChar char="Ø"/>
            </a:pPr>
            <a:r>
              <a:rPr lang="en-US" sz="3000" b="1" dirty="0"/>
              <a:t>NDAC: Not data accepted</a:t>
            </a:r>
          </a:p>
          <a:p>
            <a:pPr marL="457200" lvl="1" indent="0" algn="just">
              <a:buNone/>
            </a:pPr>
            <a:r>
              <a:rPr lang="en-US" sz="3000" dirty="0">
                <a:solidFill>
                  <a:srgbClr val="FF0000"/>
                </a:solidFill>
              </a:rPr>
              <a:t>Active listener has not accepted the current data</a:t>
            </a:r>
          </a:p>
          <a:p>
            <a:pPr algn="just">
              <a:buFont typeface="Wingdings" panose="05000000000000000000" pitchFamily="2" charset="2"/>
              <a:buChar char="Ø"/>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855138"/>
            <a:ext cx="9359900" cy="290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57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IEEE-488</a:t>
            </a:r>
          </a:p>
        </p:txBody>
      </p:sp>
      <p:sp>
        <p:nvSpPr>
          <p:cNvPr id="7" name="Rectangle 5"/>
          <p:cNvSpPr txBox="1">
            <a:spLocks noChangeArrowheads="1"/>
          </p:cNvSpPr>
          <p:nvPr/>
        </p:nvSpPr>
        <p:spPr>
          <a:xfrm>
            <a:off x="268418" y="3825599"/>
            <a:ext cx="11606695" cy="2841902"/>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b="1" dirty="0"/>
              <a:t>Bus management lines</a:t>
            </a:r>
            <a:r>
              <a:rPr lang="en-US" dirty="0"/>
              <a:t>: 5 lines for control of bus activities</a:t>
            </a:r>
          </a:p>
          <a:p>
            <a:pPr lvl="1" algn="just">
              <a:buFont typeface="Wingdings" panose="05000000000000000000" pitchFamily="2" charset="2"/>
              <a:buChar char="Ø"/>
            </a:pPr>
            <a:r>
              <a:rPr lang="en-US" sz="2800" b="1" dirty="0"/>
              <a:t>IFC: Interface clear </a:t>
            </a:r>
          </a:p>
          <a:p>
            <a:pPr marL="457200" lvl="1" indent="0" algn="just">
              <a:buNone/>
            </a:pPr>
            <a:r>
              <a:rPr lang="en-US" sz="2800" dirty="0">
                <a:solidFill>
                  <a:srgbClr val="FF0000"/>
                </a:solidFill>
              </a:rPr>
              <a:t>IFC high makes the devices on bus to be </a:t>
            </a:r>
            <a:r>
              <a:rPr lang="en-US" sz="2800">
                <a:solidFill>
                  <a:srgbClr val="FF0000"/>
                </a:solidFill>
              </a:rPr>
              <a:t>in an </a:t>
            </a:r>
            <a:r>
              <a:rPr lang="en-US" sz="2800" dirty="0">
                <a:solidFill>
                  <a:srgbClr val="FF0000"/>
                </a:solidFill>
              </a:rPr>
              <a:t>idle state</a:t>
            </a:r>
          </a:p>
          <a:p>
            <a:pPr lvl="1" algn="just">
              <a:buFont typeface="Wingdings" panose="05000000000000000000" pitchFamily="2" charset="2"/>
              <a:buChar char="Ø"/>
            </a:pPr>
            <a:r>
              <a:rPr lang="en-US" sz="2800" b="1" dirty="0"/>
              <a:t>ATN: Attention</a:t>
            </a:r>
          </a:p>
          <a:p>
            <a:pPr marL="457200" lvl="1" indent="0" algn="just">
              <a:buNone/>
            </a:pPr>
            <a:r>
              <a:rPr lang="en-US" sz="2800" dirty="0">
                <a:solidFill>
                  <a:srgbClr val="FF0000"/>
                </a:solidFill>
              </a:rPr>
              <a:t>When ATN is high, the bus signifies command mode and when ATN is low, the bus signifies data byte mode</a:t>
            </a:r>
          </a:p>
          <a:p>
            <a:pPr lvl="1" algn="just">
              <a:buFont typeface="Wingdings" panose="05000000000000000000" pitchFamily="2" charset="2"/>
              <a:buChar char="Ø"/>
            </a:pPr>
            <a:r>
              <a:rPr lang="en-US" sz="2800" b="1" dirty="0"/>
              <a:t>SRQ: Service request</a:t>
            </a:r>
          </a:p>
          <a:p>
            <a:pPr marL="457200" lvl="1" indent="0" algn="just">
              <a:buNone/>
            </a:pPr>
            <a:r>
              <a:rPr lang="en-US" sz="2800" dirty="0">
                <a:solidFill>
                  <a:srgbClr val="FF0000"/>
                </a:solidFill>
              </a:rPr>
              <a:t>The device which has a connection with the bus is requesting a service</a:t>
            </a:r>
          </a:p>
          <a:p>
            <a:pPr algn="just">
              <a:buFont typeface="Wingdings" panose="05000000000000000000" pitchFamily="2" charset="2"/>
              <a:buChar char="Ø"/>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855138"/>
            <a:ext cx="9359900" cy="290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06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IEEE-488</a:t>
            </a:r>
          </a:p>
        </p:txBody>
      </p:sp>
      <p:sp>
        <p:nvSpPr>
          <p:cNvPr id="7" name="Rectangle 5"/>
          <p:cNvSpPr txBox="1">
            <a:spLocks noChangeArrowheads="1"/>
          </p:cNvSpPr>
          <p:nvPr/>
        </p:nvSpPr>
        <p:spPr>
          <a:xfrm>
            <a:off x="268416" y="3925766"/>
            <a:ext cx="11606695" cy="2655788"/>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600" b="1" dirty="0"/>
              <a:t>Bus management lines</a:t>
            </a:r>
            <a:r>
              <a:rPr lang="en-US" sz="2600" dirty="0"/>
              <a:t>: 5 lines for control of bus activities</a:t>
            </a:r>
          </a:p>
          <a:p>
            <a:pPr lvl="1" algn="just">
              <a:buFont typeface="Wingdings" panose="05000000000000000000" pitchFamily="2" charset="2"/>
              <a:buChar char="Ø"/>
            </a:pPr>
            <a:r>
              <a:rPr lang="en-US" sz="2600" b="1" dirty="0"/>
              <a:t>REN: Remote enable</a:t>
            </a:r>
          </a:p>
          <a:p>
            <a:pPr marL="457200" lvl="1" indent="0" algn="just">
              <a:buNone/>
            </a:pPr>
            <a:r>
              <a:rPr lang="en-US" sz="2600" dirty="0">
                <a:solidFill>
                  <a:srgbClr val="FF0000"/>
                </a:solidFill>
              </a:rPr>
              <a:t>When the REN pin high, then the bus moves to a remote state, and the devices will be addressed either to talk or listen</a:t>
            </a:r>
          </a:p>
          <a:p>
            <a:pPr lvl="1" algn="just">
              <a:buFont typeface="Wingdings" panose="05000000000000000000" pitchFamily="2" charset="2"/>
              <a:buChar char="Ø"/>
            </a:pPr>
            <a:r>
              <a:rPr lang="en-US" sz="2600" b="1" dirty="0"/>
              <a:t>EOI: End or identity</a:t>
            </a:r>
          </a:p>
          <a:p>
            <a:pPr marL="457200" lvl="1" indent="0" algn="just">
              <a:buNone/>
            </a:pPr>
            <a:r>
              <a:rPr lang="en-US" sz="2600" dirty="0">
                <a:solidFill>
                  <a:srgbClr val="FF0000"/>
                </a:solidFill>
              </a:rPr>
              <a:t>EOI pin high signifies the last byte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855138"/>
            <a:ext cx="9359900" cy="290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03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Interfacing</a:t>
            </a:r>
          </a:p>
        </p:txBody>
      </p:sp>
      <p:sp>
        <p:nvSpPr>
          <p:cNvPr id="7" name="Rectangle 5"/>
          <p:cNvSpPr txBox="1">
            <a:spLocks noChangeArrowheads="1"/>
          </p:cNvSpPr>
          <p:nvPr/>
        </p:nvSpPr>
        <p:spPr>
          <a:xfrm>
            <a:off x="233916" y="881741"/>
            <a:ext cx="11759610" cy="5725888"/>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itchFamily="2" charset="2"/>
              <a:buChar char="Ø"/>
            </a:pPr>
            <a:r>
              <a:rPr lang="en-US" sz="2600" b="1" dirty="0"/>
              <a:t>Interface is the path for communication between two components. </a:t>
            </a:r>
          </a:p>
          <a:p>
            <a:pPr>
              <a:lnSpc>
                <a:spcPct val="110000"/>
              </a:lnSpc>
              <a:buFont typeface="Wingdings" pitchFamily="2" charset="2"/>
              <a:buChar char="Ø"/>
            </a:pPr>
            <a:r>
              <a:rPr lang="en-US" sz="2600" dirty="0"/>
              <a:t>The process of sending data sequentially over a computer bus is called as </a:t>
            </a:r>
            <a:r>
              <a:rPr lang="en-US" sz="2600" b="1" dirty="0"/>
              <a:t>serial communication</a:t>
            </a:r>
            <a:r>
              <a:rPr lang="en-US" sz="2600" dirty="0"/>
              <a:t>, which means the data will be transmitted bit by bit. </a:t>
            </a:r>
          </a:p>
          <a:p>
            <a:pPr>
              <a:lnSpc>
                <a:spcPct val="110000"/>
              </a:lnSpc>
              <a:buFont typeface="Wingdings" pitchFamily="2" charset="2"/>
              <a:buChar char="Ø"/>
            </a:pPr>
            <a:r>
              <a:rPr lang="en-US" sz="2600" dirty="0"/>
              <a:t>While in </a:t>
            </a:r>
            <a:r>
              <a:rPr lang="en-US" sz="2600" b="1" dirty="0"/>
              <a:t>parallel communication </a:t>
            </a:r>
            <a:r>
              <a:rPr lang="en-US" sz="2600" dirty="0"/>
              <a:t>the data is transmitted on several data lines or buses at a time. </a:t>
            </a:r>
          </a:p>
          <a:p>
            <a:pPr marL="0" indent="0">
              <a:lnSpc>
                <a:spcPct val="110000"/>
              </a:lnSpc>
              <a:buNone/>
            </a:pPr>
            <a:endParaRPr lang="en-US" sz="2600" dirty="0"/>
          </a:p>
        </p:txBody>
      </p:sp>
      <p:pic>
        <p:nvPicPr>
          <p:cNvPr id="4" name="Picture 3">
            <a:extLst>
              <a:ext uri="{FF2B5EF4-FFF2-40B4-BE49-F238E27FC236}">
                <a16:creationId xmlns:a16="http://schemas.microsoft.com/office/drawing/2014/main" id="{37C2D357-6EFE-4AC8-8EF4-F181D42BB50A}"/>
              </a:ext>
            </a:extLst>
          </p:cNvPr>
          <p:cNvPicPr>
            <a:picLocks noChangeAspect="1"/>
          </p:cNvPicPr>
          <p:nvPr/>
        </p:nvPicPr>
        <p:blipFill>
          <a:blip r:embed="rId2"/>
          <a:stretch>
            <a:fillRect/>
          </a:stretch>
        </p:blipFill>
        <p:spPr>
          <a:xfrm>
            <a:off x="1728573" y="4018093"/>
            <a:ext cx="4661594" cy="1407058"/>
          </a:xfrm>
          <a:prstGeom prst="rect">
            <a:avLst/>
          </a:prstGeom>
        </p:spPr>
      </p:pic>
      <p:pic>
        <p:nvPicPr>
          <p:cNvPr id="6" name="Picture 5">
            <a:extLst>
              <a:ext uri="{FF2B5EF4-FFF2-40B4-BE49-F238E27FC236}">
                <a16:creationId xmlns:a16="http://schemas.microsoft.com/office/drawing/2014/main" id="{1F81CF9F-9B18-4FAA-B435-0668B52BE6DF}"/>
              </a:ext>
            </a:extLst>
          </p:cNvPr>
          <p:cNvPicPr>
            <a:picLocks noChangeAspect="1"/>
          </p:cNvPicPr>
          <p:nvPr/>
        </p:nvPicPr>
        <p:blipFill>
          <a:blip r:embed="rId3"/>
          <a:stretch>
            <a:fillRect/>
          </a:stretch>
        </p:blipFill>
        <p:spPr>
          <a:xfrm>
            <a:off x="7442791" y="3242122"/>
            <a:ext cx="3306725" cy="3471731"/>
          </a:xfrm>
          <a:prstGeom prst="rect">
            <a:avLst/>
          </a:prstGeom>
        </p:spPr>
      </p:pic>
    </p:spTree>
    <p:extLst>
      <p:ext uri="{BB962C8B-B14F-4D97-AF65-F5344CB8AC3E}">
        <p14:creationId xmlns:p14="http://schemas.microsoft.com/office/powerpoint/2010/main" val="33922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RS232</a:t>
            </a:r>
          </a:p>
        </p:txBody>
      </p:sp>
      <p:sp>
        <p:nvSpPr>
          <p:cNvPr id="7" name="Rectangle 5"/>
          <p:cNvSpPr txBox="1">
            <a:spLocks noChangeArrowheads="1"/>
          </p:cNvSpPr>
          <p:nvPr/>
        </p:nvSpPr>
        <p:spPr>
          <a:xfrm>
            <a:off x="616764" y="881741"/>
            <a:ext cx="10961647" cy="5725888"/>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itchFamily="2" charset="2"/>
              <a:buChar char="Ø"/>
            </a:pPr>
            <a:r>
              <a:rPr lang="en-US" dirty="0"/>
              <a:t>RS232 is a standard protocol used for </a:t>
            </a:r>
            <a:r>
              <a:rPr lang="en-US" b="1" dirty="0"/>
              <a:t>serial communication</a:t>
            </a:r>
            <a:r>
              <a:rPr lang="en-US" dirty="0"/>
              <a:t>, used for connecting computer and its peripheral devices to allow serial data exchange between them. </a:t>
            </a:r>
          </a:p>
          <a:p>
            <a:pPr>
              <a:lnSpc>
                <a:spcPct val="110000"/>
              </a:lnSpc>
              <a:buFont typeface="Wingdings" pitchFamily="2" charset="2"/>
              <a:buChar char="Ø"/>
            </a:pPr>
            <a:r>
              <a:rPr lang="en-US" dirty="0"/>
              <a:t>It is used in serial communication up to 50 feet with the rate of 1.492kbps.</a:t>
            </a:r>
          </a:p>
          <a:p>
            <a:pPr>
              <a:lnSpc>
                <a:spcPct val="110000"/>
              </a:lnSpc>
              <a:buFont typeface="Wingdings" pitchFamily="2" charset="2"/>
              <a:buChar char="Ø"/>
            </a:pPr>
            <a:r>
              <a:rPr lang="en-US" dirty="0"/>
              <a:t>RS232 is used for connecting </a:t>
            </a:r>
            <a:r>
              <a:rPr lang="en-US" b="1" dirty="0"/>
              <a:t>Data Terminal Equipment </a:t>
            </a:r>
            <a:r>
              <a:rPr lang="en-US" dirty="0"/>
              <a:t>(DTE) and </a:t>
            </a:r>
            <a:r>
              <a:rPr lang="en-US" b="1" dirty="0"/>
              <a:t>Data Communication Equipment</a:t>
            </a:r>
            <a:r>
              <a:rPr lang="en-US" dirty="0"/>
              <a:t> (DCE).</a:t>
            </a:r>
          </a:p>
        </p:txBody>
      </p:sp>
      <p:pic>
        <p:nvPicPr>
          <p:cNvPr id="4" name="Picture 3">
            <a:extLst>
              <a:ext uri="{FF2B5EF4-FFF2-40B4-BE49-F238E27FC236}">
                <a16:creationId xmlns:a16="http://schemas.microsoft.com/office/drawing/2014/main" id="{60D97DEC-A6F9-4915-A80A-8ED9A96F2BCD}"/>
              </a:ext>
            </a:extLst>
          </p:cNvPr>
          <p:cNvPicPr>
            <a:picLocks noChangeAspect="1"/>
          </p:cNvPicPr>
          <p:nvPr/>
        </p:nvPicPr>
        <p:blipFill>
          <a:blip r:embed="rId3"/>
          <a:stretch>
            <a:fillRect/>
          </a:stretch>
        </p:blipFill>
        <p:spPr>
          <a:xfrm>
            <a:off x="3274496" y="4748783"/>
            <a:ext cx="5220918" cy="1603353"/>
          </a:xfrm>
          <a:prstGeom prst="rect">
            <a:avLst/>
          </a:prstGeom>
        </p:spPr>
      </p:pic>
    </p:spTree>
    <p:extLst>
      <p:ext uri="{BB962C8B-B14F-4D97-AF65-F5344CB8AC3E}">
        <p14:creationId xmlns:p14="http://schemas.microsoft.com/office/powerpoint/2010/main" val="115641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Handshaking</a:t>
            </a:r>
          </a:p>
        </p:txBody>
      </p:sp>
      <p:sp>
        <p:nvSpPr>
          <p:cNvPr id="7" name="Rectangle 5"/>
          <p:cNvSpPr txBox="1">
            <a:spLocks noChangeArrowheads="1"/>
          </p:cNvSpPr>
          <p:nvPr/>
        </p:nvSpPr>
        <p:spPr>
          <a:xfrm>
            <a:off x="616764" y="988066"/>
            <a:ext cx="10961647" cy="3881645"/>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Ø"/>
            </a:pPr>
            <a:r>
              <a:rPr lang="en-US" dirty="0"/>
              <a:t>Handshaking is an </a:t>
            </a:r>
            <a:r>
              <a:rPr lang="en-US" b="1" dirty="0"/>
              <a:t>automated process of negotiation </a:t>
            </a:r>
            <a:r>
              <a:rPr lang="en-US" dirty="0"/>
              <a:t>between two participants through the exchange of information that establishes the protocols of a communication link at the start of the communication, before full communication begins.</a:t>
            </a:r>
          </a:p>
          <a:p>
            <a:pPr algn="just">
              <a:lnSpc>
                <a:spcPct val="100000"/>
              </a:lnSpc>
              <a:buFont typeface="Wingdings" panose="05000000000000000000" pitchFamily="2" charset="2"/>
              <a:buChar char="Ø"/>
            </a:pPr>
            <a:r>
              <a:rPr lang="en-US" dirty="0"/>
              <a:t>Handshaking is a </a:t>
            </a:r>
            <a:r>
              <a:rPr lang="en-US" b="1" dirty="0"/>
              <a:t>process of communication between a computer system and an external device</a:t>
            </a:r>
            <a:r>
              <a:rPr lang="en-US" dirty="0"/>
              <a:t>, by which each tells the other that data is ready to be transferred, and that the receiver is ready to accept it.</a:t>
            </a:r>
          </a:p>
        </p:txBody>
      </p:sp>
    </p:spTree>
    <p:extLst>
      <p:ext uri="{BB962C8B-B14F-4D97-AF65-F5344CB8AC3E}">
        <p14:creationId xmlns:p14="http://schemas.microsoft.com/office/powerpoint/2010/main" val="136807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Hardware Handshaking</a:t>
            </a:r>
          </a:p>
        </p:txBody>
      </p:sp>
      <p:sp>
        <p:nvSpPr>
          <p:cNvPr id="7" name="Rectangle 5"/>
          <p:cNvSpPr txBox="1">
            <a:spLocks noChangeArrowheads="1"/>
          </p:cNvSpPr>
          <p:nvPr/>
        </p:nvSpPr>
        <p:spPr>
          <a:xfrm>
            <a:off x="190500" y="952500"/>
            <a:ext cx="11684615" cy="5278179"/>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dirty="0"/>
              <a:t>The receiver uses a special memory location called Receiver Buffer.</a:t>
            </a:r>
          </a:p>
          <a:p>
            <a:pPr algn="just">
              <a:buFont typeface="Wingdings" panose="05000000000000000000" pitchFamily="2" charset="2"/>
              <a:buChar char="Ø"/>
            </a:pPr>
            <a:r>
              <a:rPr lang="en-US" dirty="0"/>
              <a:t>The </a:t>
            </a:r>
            <a:r>
              <a:rPr lang="en-US" b="1" dirty="0"/>
              <a:t>received data is stored in the buffer </a:t>
            </a:r>
            <a:r>
              <a:rPr lang="en-US" dirty="0"/>
              <a:t>before it is read by the receiver. </a:t>
            </a:r>
          </a:p>
          <a:p>
            <a:pPr algn="just">
              <a:buFont typeface="Wingdings" panose="05000000000000000000" pitchFamily="2" charset="2"/>
              <a:buChar char="Ø"/>
            </a:pPr>
            <a:r>
              <a:rPr lang="en-US" dirty="0"/>
              <a:t>The Receiver Buffer can typically store a single bit of data and this data must be read before the next data arrives</a:t>
            </a:r>
          </a:p>
          <a:p>
            <a:pPr algn="just">
              <a:buFont typeface="Wingdings" panose="05000000000000000000" pitchFamily="2" charset="2"/>
              <a:buChar char="Ø"/>
            </a:pPr>
            <a:r>
              <a:rPr lang="en-US" dirty="0"/>
              <a:t>In Hardware Handshaking, the transmitter first asks the receiver whether it is ready to receive the data. </a:t>
            </a:r>
          </a:p>
          <a:p>
            <a:pPr algn="just">
              <a:buFont typeface="Wingdings" panose="05000000000000000000" pitchFamily="2" charset="2"/>
              <a:buChar char="Ø"/>
            </a:pPr>
            <a:r>
              <a:rPr lang="en-US" dirty="0"/>
              <a:t>The receiver then checks its buffer and if the buffer is empty, it will then tell the transmitter that it is ready to receive.</a:t>
            </a:r>
          </a:p>
          <a:p>
            <a:pPr algn="just">
              <a:buFont typeface="Wingdings" panose="05000000000000000000" pitchFamily="2" charset="2"/>
              <a:buChar char="Ø"/>
            </a:pPr>
            <a:r>
              <a:rPr lang="en-US" dirty="0"/>
              <a:t>The transmitter will transmit the data and it is loaded into the receiver buffer. </a:t>
            </a:r>
          </a:p>
          <a:p>
            <a:pPr algn="just">
              <a:buFont typeface="Wingdings" panose="05000000000000000000" pitchFamily="2" charset="2"/>
              <a:buChar char="Ø"/>
            </a:pPr>
            <a:r>
              <a:rPr lang="en-US" dirty="0"/>
              <a:t>During this time, the receiver tells the transmitter not to send any further data until the data in the buffer has been read by the receiver.</a:t>
            </a:r>
          </a:p>
        </p:txBody>
      </p:sp>
    </p:spTree>
    <p:extLst>
      <p:ext uri="{BB962C8B-B14F-4D97-AF65-F5344CB8AC3E}">
        <p14:creationId xmlns:p14="http://schemas.microsoft.com/office/powerpoint/2010/main" val="36315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NO Handshaking</a:t>
            </a:r>
          </a:p>
        </p:txBody>
      </p:sp>
      <p:sp>
        <p:nvSpPr>
          <p:cNvPr id="7" name="Rectangle 5"/>
          <p:cNvSpPr txBox="1">
            <a:spLocks noChangeArrowheads="1"/>
          </p:cNvSpPr>
          <p:nvPr/>
        </p:nvSpPr>
        <p:spPr>
          <a:xfrm>
            <a:off x="159565" y="1008741"/>
            <a:ext cx="5263335" cy="5725888"/>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dirty="0"/>
              <a:t>If handshaking is not used, then the receiver (DCE) must read the data that is already received by it before the transmitter (DTE) sends the next data. </a:t>
            </a:r>
          </a:p>
          <a:p>
            <a:pPr algn="just">
              <a:buFont typeface="Wingdings" panose="05000000000000000000" pitchFamily="2" charset="2"/>
              <a:buChar char="Ø"/>
            </a:pPr>
            <a:r>
              <a:rPr lang="en-US" dirty="0"/>
              <a:t>If it is not cleared, the existing data will be overwritten with the new data.</a:t>
            </a:r>
            <a:endParaRPr lang="en-IN" dirty="0"/>
          </a:p>
        </p:txBody>
      </p:sp>
      <p:pic>
        <p:nvPicPr>
          <p:cNvPr id="4" name="Content Placeholder 3">
            <a:extLst>
              <a:ext uri="{FF2B5EF4-FFF2-40B4-BE49-F238E27FC236}">
                <a16:creationId xmlns:a16="http://schemas.microsoft.com/office/drawing/2014/main" id="{5A1A2ED6-E2ED-4E4F-8C09-5F7831B222B3}"/>
              </a:ext>
            </a:extLst>
          </p:cNvPr>
          <p:cNvPicPr>
            <a:picLocks noGrp="1" noChangeAspect="1"/>
          </p:cNvPicPr>
          <p:nvPr>
            <p:ph idx="1"/>
          </p:nvPr>
        </p:nvPicPr>
        <p:blipFill>
          <a:blip r:embed="rId2"/>
          <a:stretch>
            <a:fillRect/>
          </a:stretch>
        </p:blipFill>
        <p:spPr>
          <a:xfrm>
            <a:off x="5721254" y="2146753"/>
            <a:ext cx="6470746" cy="3733347"/>
          </a:xfrm>
          <a:prstGeom prst="rect">
            <a:avLst/>
          </a:prstGeom>
        </p:spPr>
      </p:pic>
    </p:spTree>
    <p:extLst>
      <p:ext uri="{BB962C8B-B14F-4D97-AF65-F5344CB8AC3E}">
        <p14:creationId xmlns:p14="http://schemas.microsoft.com/office/powerpoint/2010/main" val="1592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Hardware Handshaking</a:t>
            </a:r>
          </a:p>
        </p:txBody>
      </p:sp>
      <p:sp>
        <p:nvSpPr>
          <p:cNvPr id="4" name="Content Placeholder 2">
            <a:extLst>
              <a:ext uri="{FF2B5EF4-FFF2-40B4-BE49-F238E27FC236}">
                <a16:creationId xmlns:a16="http://schemas.microsoft.com/office/drawing/2014/main" id="{2C362239-4DA5-4DF1-8AB4-BEDA83ED1128}"/>
              </a:ext>
            </a:extLst>
          </p:cNvPr>
          <p:cNvSpPr>
            <a:spLocks noGrp="1"/>
          </p:cNvSpPr>
          <p:nvPr>
            <p:ph idx="1"/>
          </p:nvPr>
        </p:nvSpPr>
        <p:spPr>
          <a:xfrm>
            <a:off x="876790" y="1466396"/>
            <a:ext cx="10515600" cy="4351338"/>
          </a:xfrm>
        </p:spPr>
        <p:txBody>
          <a:bodyPr/>
          <a:lstStyle/>
          <a:p>
            <a:pPr algn="just">
              <a:buFont typeface="Wingdings" panose="05000000000000000000" pitchFamily="2" charset="2"/>
              <a:buChar char="Ø"/>
            </a:pPr>
            <a:r>
              <a:rPr lang="en-US" dirty="0"/>
              <a:t>The RS232 Protocol defines five signals for the purpose of Handshaking:</a:t>
            </a:r>
          </a:p>
          <a:p>
            <a:pPr marL="457200" indent="-457200">
              <a:buFont typeface="+mj-lt"/>
              <a:buAutoNum type="arabicPeriod"/>
            </a:pPr>
            <a:r>
              <a:rPr lang="en-US" dirty="0"/>
              <a:t>Ready to Send (RTS)</a:t>
            </a:r>
          </a:p>
          <a:p>
            <a:pPr marL="457200" indent="-457200">
              <a:buFont typeface="+mj-lt"/>
              <a:buAutoNum type="arabicPeriod"/>
            </a:pPr>
            <a:r>
              <a:rPr lang="en-US" dirty="0"/>
              <a:t>Clear to Send (CTS)</a:t>
            </a:r>
          </a:p>
          <a:p>
            <a:pPr marL="457200" indent="-457200">
              <a:buFont typeface="+mj-lt"/>
              <a:buAutoNum type="arabicPeriod"/>
            </a:pPr>
            <a:r>
              <a:rPr lang="en-US" dirty="0"/>
              <a:t>Data Set Ready (DSR)</a:t>
            </a:r>
          </a:p>
          <a:p>
            <a:pPr marL="457200" indent="-457200">
              <a:buFont typeface="+mj-lt"/>
              <a:buAutoNum type="arabicPeriod"/>
            </a:pPr>
            <a:r>
              <a:rPr lang="en-US" dirty="0"/>
              <a:t>Data Carrier Detect (DCD)</a:t>
            </a:r>
          </a:p>
          <a:p>
            <a:pPr marL="457200" indent="-457200">
              <a:buFont typeface="+mj-lt"/>
              <a:buAutoNum type="arabicPeriod"/>
            </a:pPr>
            <a:r>
              <a:rPr lang="en-US" dirty="0"/>
              <a:t>Data Terminal Ready (DTR)</a:t>
            </a:r>
          </a:p>
          <a:p>
            <a:pPr algn="just">
              <a:buFont typeface="Wingdings" panose="05000000000000000000" pitchFamily="2" charset="2"/>
              <a:buChar char="Ø"/>
            </a:pPr>
            <a:endParaRPr lang="en-IN" dirty="0"/>
          </a:p>
        </p:txBody>
      </p:sp>
      <p:pic>
        <p:nvPicPr>
          <p:cNvPr id="6" name="Picture 4" descr="Image result for dte and dce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068" y="2362625"/>
            <a:ext cx="3743155" cy="384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Hardware Handshaking</a:t>
            </a:r>
          </a:p>
        </p:txBody>
      </p:sp>
      <p:sp>
        <p:nvSpPr>
          <p:cNvPr id="7" name="Rectangle 5"/>
          <p:cNvSpPr txBox="1">
            <a:spLocks noChangeArrowheads="1"/>
          </p:cNvSpPr>
          <p:nvPr/>
        </p:nvSpPr>
        <p:spPr>
          <a:xfrm>
            <a:off x="228964" y="982563"/>
            <a:ext cx="7403736" cy="5725888"/>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buFont typeface="Wingdings" panose="05000000000000000000" pitchFamily="2" charset="2"/>
              <a:buChar char="Ø"/>
            </a:pPr>
            <a:r>
              <a:rPr lang="en-US" dirty="0"/>
              <a:t>When the transmitter (DTE) wants to send data, </a:t>
            </a:r>
            <a:r>
              <a:rPr lang="en-US" b="1" dirty="0"/>
              <a:t>it pulls the RTS line to high</a:t>
            </a:r>
            <a:r>
              <a:rPr lang="en-US" dirty="0"/>
              <a:t>.</a:t>
            </a:r>
          </a:p>
          <a:p>
            <a:pPr algn="just">
              <a:lnSpc>
                <a:spcPct val="110000"/>
              </a:lnSpc>
              <a:buFont typeface="Wingdings" panose="05000000000000000000" pitchFamily="2" charset="2"/>
              <a:buChar char="Ø"/>
            </a:pPr>
            <a:r>
              <a:rPr lang="en-US" dirty="0"/>
              <a:t>Then the </a:t>
            </a:r>
            <a:r>
              <a:rPr lang="en-US" b="1" dirty="0"/>
              <a:t>transmitter waits for CTS to go high </a:t>
            </a:r>
            <a:r>
              <a:rPr lang="en-US" dirty="0"/>
              <a:t>and hence it keeps on monitoring it. </a:t>
            </a:r>
          </a:p>
          <a:p>
            <a:pPr algn="just">
              <a:lnSpc>
                <a:spcPct val="110000"/>
              </a:lnSpc>
              <a:buFont typeface="Wingdings" panose="05000000000000000000" pitchFamily="2" charset="2"/>
              <a:buChar char="Ø"/>
            </a:pPr>
            <a:r>
              <a:rPr lang="en-US" b="1" dirty="0"/>
              <a:t>If the CTS line is low</a:t>
            </a:r>
            <a:r>
              <a:rPr lang="en-US" dirty="0"/>
              <a:t>, it means that the receiver (DCE) is busy and not yet ready to receive data.</a:t>
            </a:r>
          </a:p>
          <a:p>
            <a:pPr algn="just">
              <a:lnSpc>
                <a:spcPct val="110000"/>
              </a:lnSpc>
              <a:buFont typeface="Wingdings" panose="05000000000000000000" pitchFamily="2" charset="2"/>
              <a:buChar char="Ø"/>
            </a:pPr>
            <a:r>
              <a:rPr lang="en-US" dirty="0"/>
              <a:t>When the receiver is ready, </a:t>
            </a:r>
            <a:r>
              <a:rPr lang="en-US" b="1" dirty="0"/>
              <a:t>it pulls the CTS line to high</a:t>
            </a:r>
            <a:r>
              <a:rPr lang="en-US" dirty="0"/>
              <a:t>. </a:t>
            </a:r>
          </a:p>
          <a:p>
            <a:pPr algn="just">
              <a:lnSpc>
                <a:spcPct val="110000"/>
              </a:lnSpc>
              <a:buFont typeface="Wingdings" panose="05000000000000000000" pitchFamily="2" charset="2"/>
              <a:buChar char="Ø"/>
            </a:pPr>
            <a:r>
              <a:rPr lang="en-US" dirty="0"/>
              <a:t>The transmitter then transmits the data. This method is also called as </a:t>
            </a:r>
            <a:r>
              <a:rPr lang="en-US" b="1" dirty="0"/>
              <a:t>RTS/CTS Handshaking</a:t>
            </a:r>
            <a:r>
              <a:rPr lang="en-US" dirty="0"/>
              <a:t>.</a:t>
            </a:r>
            <a:endParaRPr lang="en-IN" dirty="0"/>
          </a:p>
        </p:txBody>
      </p:sp>
      <p:pic>
        <p:nvPicPr>
          <p:cNvPr id="4" name="Picture 4" descr="Image result for dte and dce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3668" y="855138"/>
            <a:ext cx="3743155" cy="38488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43900" y="5090636"/>
            <a:ext cx="3225800" cy="1631216"/>
          </a:xfrm>
          <a:prstGeom prst="rect">
            <a:avLst/>
          </a:prstGeom>
        </p:spPr>
        <p:txBody>
          <a:bodyPr wrap="square">
            <a:spAutoFit/>
          </a:bodyPr>
          <a:lstStyle/>
          <a:p>
            <a:pPr algn="ctr"/>
            <a:r>
              <a:rPr lang="en-US" sz="2000" b="1" dirty="0">
                <a:solidFill>
                  <a:srgbClr val="FF0000"/>
                </a:solidFill>
              </a:rPr>
              <a:t>Ready to Send (RTS)</a:t>
            </a:r>
          </a:p>
          <a:p>
            <a:pPr algn="ctr"/>
            <a:r>
              <a:rPr lang="en-US" sz="2000" b="1" dirty="0">
                <a:solidFill>
                  <a:srgbClr val="FF0000"/>
                </a:solidFill>
              </a:rPr>
              <a:t>Clear to Send (CTS)</a:t>
            </a:r>
          </a:p>
          <a:p>
            <a:pPr algn="ctr"/>
            <a:r>
              <a:rPr lang="en-US" sz="2000" b="1" dirty="0">
                <a:solidFill>
                  <a:srgbClr val="FF0000"/>
                </a:solidFill>
              </a:rPr>
              <a:t>Data Set Ready (DSR)</a:t>
            </a:r>
          </a:p>
          <a:p>
            <a:pPr algn="ctr"/>
            <a:r>
              <a:rPr lang="en-US" sz="2000" b="1" dirty="0">
                <a:solidFill>
                  <a:srgbClr val="FF0000"/>
                </a:solidFill>
              </a:rPr>
              <a:t>Data Carrier Detect (DCD)</a:t>
            </a:r>
          </a:p>
          <a:p>
            <a:pPr algn="ctr"/>
            <a:r>
              <a:rPr lang="en-US" sz="2000" b="1" dirty="0">
                <a:solidFill>
                  <a:srgbClr val="FF0000"/>
                </a:solidFill>
              </a:rPr>
              <a:t>Data Terminal Ready (DTR)</a:t>
            </a:r>
          </a:p>
        </p:txBody>
      </p:sp>
    </p:spTree>
    <p:extLst>
      <p:ext uri="{BB962C8B-B14F-4D97-AF65-F5344CB8AC3E}">
        <p14:creationId xmlns:p14="http://schemas.microsoft.com/office/powerpoint/2010/main" val="273904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Hardware Handshaking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174" y="1387473"/>
            <a:ext cx="10794831"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258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4904</TotalTime>
  <Words>1054</Words>
  <Application>Microsoft Office PowerPoint</Application>
  <PresentationFormat>Widescreen</PresentationFormat>
  <Paragraphs>89</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ECE-2002 Computer Organization and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Evolution</dc:title>
  <dc:creator>Windows User</dc:creator>
  <cp:lastModifiedBy>Kritika Bansal</cp:lastModifiedBy>
  <cp:revision>173</cp:revision>
  <dcterms:created xsi:type="dcterms:W3CDTF">2018-07-21T07:11:27Z</dcterms:created>
  <dcterms:modified xsi:type="dcterms:W3CDTF">2025-02-22T05:36:45Z</dcterms:modified>
</cp:coreProperties>
</file>