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18" r:id="rId2"/>
    <p:sldId id="433" r:id="rId3"/>
    <p:sldId id="434" r:id="rId4"/>
    <p:sldId id="435" r:id="rId5"/>
    <p:sldId id="436" r:id="rId6"/>
    <p:sldId id="437" r:id="rId7"/>
    <p:sldId id="444" r:id="rId8"/>
    <p:sldId id="441" r:id="rId9"/>
    <p:sldId id="445" r:id="rId10"/>
    <p:sldId id="448" r:id="rId11"/>
    <p:sldId id="447" r:id="rId12"/>
    <p:sldId id="449" r:id="rId13"/>
    <p:sldId id="45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9589" autoAdjust="0"/>
  </p:normalViewPr>
  <p:slideViewPr>
    <p:cSldViewPr snapToGrid="0">
      <p:cViewPr varScale="1">
        <p:scale>
          <a:sx n="74" d="100"/>
          <a:sy n="74" d="100"/>
        </p:scale>
        <p:origin x="352" y="56"/>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0E01F5-B371-4479-A667-CF6F16F39ADF}" type="datetimeFigureOut">
              <a:rPr lang="en-IN" smtClean="0"/>
              <a:pPr/>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587ED6-F173-4D52-BD1A-C3E89AE7D779}" type="slidenum">
              <a:rPr lang="en-IN" smtClean="0"/>
              <a:pPr/>
              <a:t>‹#›</a:t>
            </a:fld>
            <a:endParaRPr lang="en-IN"/>
          </a:p>
        </p:txBody>
      </p:sp>
    </p:spTree>
    <p:extLst>
      <p:ext uri="{BB962C8B-B14F-4D97-AF65-F5344CB8AC3E}">
        <p14:creationId xmlns:p14="http://schemas.microsoft.com/office/powerpoint/2010/main" val="1322692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CS= 12342</a:t>
            </a:r>
          </a:p>
          <a:p>
            <a:r>
              <a:rPr lang="en-IN" dirty="0"/>
              <a:t>DS= 33350</a:t>
            </a:r>
          </a:p>
          <a:p>
            <a:r>
              <a:rPr lang="en-IN" dirty="0"/>
              <a:t>SS= 26360</a:t>
            </a:r>
          </a:p>
        </p:txBody>
      </p:sp>
      <p:sp>
        <p:nvSpPr>
          <p:cNvPr id="4" name="Slide Number Placeholder 3"/>
          <p:cNvSpPr>
            <a:spLocks noGrp="1"/>
          </p:cNvSpPr>
          <p:nvPr>
            <p:ph type="sldNum" sz="quarter" idx="10"/>
          </p:nvPr>
        </p:nvSpPr>
        <p:spPr/>
        <p:txBody>
          <a:bodyPr/>
          <a:lstStyle/>
          <a:p>
            <a:fld id="{CF587ED6-F173-4D52-BD1A-C3E89AE7D779}" type="slidenum">
              <a:rPr lang="en-IN" smtClean="0"/>
              <a:pPr/>
              <a:t>2</a:t>
            </a:fld>
            <a:endParaRPr lang="en-IN"/>
          </a:p>
        </p:txBody>
      </p:sp>
    </p:spTree>
    <p:extLst>
      <p:ext uri="{BB962C8B-B14F-4D97-AF65-F5344CB8AC3E}">
        <p14:creationId xmlns:p14="http://schemas.microsoft.com/office/powerpoint/2010/main" val="1316993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CS= 12342</a:t>
            </a:r>
          </a:p>
          <a:p>
            <a:r>
              <a:rPr lang="en-IN" dirty="0"/>
              <a:t>DS= 33350</a:t>
            </a:r>
          </a:p>
          <a:p>
            <a:r>
              <a:rPr lang="en-IN" dirty="0"/>
              <a:t>SS= 26360</a:t>
            </a:r>
          </a:p>
        </p:txBody>
      </p:sp>
      <p:sp>
        <p:nvSpPr>
          <p:cNvPr id="4" name="Slide Number Placeholder 3"/>
          <p:cNvSpPr>
            <a:spLocks noGrp="1"/>
          </p:cNvSpPr>
          <p:nvPr>
            <p:ph type="sldNum" sz="quarter" idx="10"/>
          </p:nvPr>
        </p:nvSpPr>
        <p:spPr/>
        <p:txBody>
          <a:bodyPr/>
          <a:lstStyle/>
          <a:p>
            <a:fld id="{CF587ED6-F173-4D52-BD1A-C3E89AE7D779}" type="slidenum">
              <a:rPr lang="en-IN" smtClean="0"/>
              <a:pPr/>
              <a:t>11</a:t>
            </a:fld>
            <a:endParaRPr lang="en-IN"/>
          </a:p>
        </p:txBody>
      </p:sp>
    </p:spTree>
    <p:extLst>
      <p:ext uri="{BB962C8B-B14F-4D97-AF65-F5344CB8AC3E}">
        <p14:creationId xmlns:p14="http://schemas.microsoft.com/office/powerpoint/2010/main" val="1316993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CS= 12342</a:t>
            </a:r>
          </a:p>
          <a:p>
            <a:r>
              <a:rPr lang="en-IN" dirty="0"/>
              <a:t>DS= 33350</a:t>
            </a:r>
          </a:p>
          <a:p>
            <a:r>
              <a:rPr lang="en-IN" dirty="0"/>
              <a:t>SS= 26360</a:t>
            </a:r>
          </a:p>
        </p:txBody>
      </p:sp>
      <p:sp>
        <p:nvSpPr>
          <p:cNvPr id="4" name="Slide Number Placeholder 3"/>
          <p:cNvSpPr>
            <a:spLocks noGrp="1"/>
          </p:cNvSpPr>
          <p:nvPr>
            <p:ph type="sldNum" sz="quarter" idx="10"/>
          </p:nvPr>
        </p:nvSpPr>
        <p:spPr/>
        <p:txBody>
          <a:bodyPr/>
          <a:lstStyle/>
          <a:p>
            <a:fld id="{CF587ED6-F173-4D52-BD1A-C3E89AE7D779}" type="slidenum">
              <a:rPr lang="en-IN" smtClean="0"/>
              <a:pPr/>
              <a:t>12</a:t>
            </a:fld>
            <a:endParaRPr lang="en-IN"/>
          </a:p>
        </p:txBody>
      </p:sp>
    </p:spTree>
    <p:extLst>
      <p:ext uri="{BB962C8B-B14F-4D97-AF65-F5344CB8AC3E}">
        <p14:creationId xmlns:p14="http://schemas.microsoft.com/office/powerpoint/2010/main" val="13169934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CS= 12342</a:t>
            </a:r>
          </a:p>
          <a:p>
            <a:r>
              <a:rPr lang="en-IN" dirty="0"/>
              <a:t>DS= 33350</a:t>
            </a:r>
          </a:p>
          <a:p>
            <a:r>
              <a:rPr lang="en-IN" dirty="0"/>
              <a:t>SS= 26360</a:t>
            </a:r>
          </a:p>
        </p:txBody>
      </p:sp>
      <p:sp>
        <p:nvSpPr>
          <p:cNvPr id="4" name="Slide Number Placeholder 3"/>
          <p:cNvSpPr>
            <a:spLocks noGrp="1"/>
          </p:cNvSpPr>
          <p:nvPr>
            <p:ph type="sldNum" sz="quarter" idx="10"/>
          </p:nvPr>
        </p:nvSpPr>
        <p:spPr/>
        <p:txBody>
          <a:bodyPr/>
          <a:lstStyle/>
          <a:p>
            <a:fld id="{CF587ED6-F173-4D52-BD1A-C3E89AE7D779}" type="slidenum">
              <a:rPr lang="en-IN" smtClean="0"/>
              <a:pPr/>
              <a:t>13</a:t>
            </a:fld>
            <a:endParaRPr lang="en-IN"/>
          </a:p>
        </p:txBody>
      </p:sp>
    </p:spTree>
    <p:extLst>
      <p:ext uri="{BB962C8B-B14F-4D97-AF65-F5344CB8AC3E}">
        <p14:creationId xmlns:p14="http://schemas.microsoft.com/office/powerpoint/2010/main" val="1316993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CS= 12342</a:t>
            </a:r>
          </a:p>
          <a:p>
            <a:r>
              <a:rPr lang="en-IN" dirty="0"/>
              <a:t>DS= 33350</a:t>
            </a:r>
          </a:p>
          <a:p>
            <a:r>
              <a:rPr lang="en-IN" dirty="0"/>
              <a:t>SS= 26360</a:t>
            </a:r>
          </a:p>
        </p:txBody>
      </p:sp>
      <p:sp>
        <p:nvSpPr>
          <p:cNvPr id="4" name="Slide Number Placeholder 3"/>
          <p:cNvSpPr>
            <a:spLocks noGrp="1"/>
          </p:cNvSpPr>
          <p:nvPr>
            <p:ph type="sldNum" sz="quarter" idx="10"/>
          </p:nvPr>
        </p:nvSpPr>
        <p:spPr/>
        <p:txBody>
          <a:bodyPr/>
          <a:lstStyle/>
          <a:p>
            <a:fld id="{CF587ED6-F173-4D52-BD1A-C3E89AE7D779}" type="slidenum">
              <a:rPr lang="en-IN" smtClean="0"/>
              <a:pPr/>
              <a:t>3</a:t>
            </a:fld>
            <a:endParaRPr lang="en-IN"/>
          </a:p>
        </p:txBody>
      </p:sp>
    </p:spTree>
    <p:extLst>
      <p:ext uri="{BB962C8B-B14F-4D97-AF65-F5344CB8AC3E}">
        <p14:creationId xmlns:p14="http://schemas.microsoft.com/office/powerpoint/2010/main" val="1316993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CS= 12342</a:t>
            </a:r>
          </a:p>
          <a:p>
            <a:r>
              <a:rPr lang="en-IN" dirty="0"/>
              <a:t>DS= 33350</a:t>
            </a:r>
          </a:p>
          <a:p>
            <a:r>
              <a:rPr lang="en-IN" dirty="0"/>
              <a:t>SS= 26360</a:t>
            </a:r>
          </a:p>
        </p:txBody>
      </p:sp>
      <p:sp>
        <p:nvSpPr>
          <p:cNvPr id="4" name="Slide Number Placeholder 3"/>
          <p:cNvSpPr>
            <a:spLocks noGrp="1"/>
          </p:cNvSpPr>
          <p:nvPr>
            <p:ph type="sldNum" sz="quarter" idx="10"/>
          </p:nvPr>
        </p:nvSpPr>
        <p:spPr/>
        <p:txBody>
          <a:bodyPr/>
          <a:lstStyle/>
          <a:p>
            <a:fld id="{CF587ED6-F173-4D52-BD1A-C3E89AE7D779}" type="slidenum">
              <a:rPr lang="en-IN" smtClean="0"/>
              <a:pPr/>
              <a:t>4</a:t>
            </a:fld>
            <a:endParaRPr lang="en-IN"/>
          </a:p>
        </p:txBody>
      </p:sp>
    </p:spTree>
    <p:extLst>
      <p:ext uri="{BB962C8B-B14F-4D97-AF65-F5344CB8AC3E}">
        <p14:creationId xmlns:p14="http://schemas.microsoft.com/office/powerpoint/2010/main" val="1316993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CS= 12342</a:t>
            </a:r>
          </a:p>
          <a:p>
            <a:r>
              <a:rPr lang="en-IN" dirty="0"/>
              <a:t>DS= 33350</a:t>
            </a:r>
          </a:p>
          <a:p>
            <a:r>
              <a:rPr lang="en-IN" dirty="0"/>
              <a:t>SS= 26360</a:t>
            </a:r>
          </a:p>
        </p:txBody>
      </p:sp>
      <p:sp>
        <p:nvSpPr>
          <p:cNvPr id="4" name="Slide Number Placeholder 3"/>
          <p:cNvSpPr>
            <a:spLocks noGrp="1"/>
          </p:cNvSpPr>
          <p:nvPr>
            <p:ph type="sldNum" sz="quarter" idx="10"/>
          </p:nvPr>
        </p:nvSpPr>
        <p:spPr/>
        <p:txBody>
          <a:bodyPr/>
          <a:lstStyle/>
          <a:p>
            <a:fld id="{CF587ED6-F173-4D52-BD1A-C3E89AE7D779}" type="slidenum">
              <a:rPr lang="en-IN" smtClean="0"/>
              <a:pPr/>
              <a:t>5</a:t>
            </a:fld>
            <a:endParaRPr lang="en-IN"/>
          </a:p>
        </p:txBody>
      </p:sp>
    </p:spTree>
    <p:extLst>
      <p:ext uri="{BB962C8B-B14F-4D97-AF65-F5344CB8AC3E}">
        <p14:creationId xmlns:p14="http://schemas.microsoft.com/office/powerpoint/2010/main" val="1316993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CS= 12342</a:t>
            </a:r>
          </a:p>
          <a:p>
            <a:r>
              <a:rPr lang="en-IN" dirty="0"/>
              <a:t>DS= 33350</a:t>
            </a:r>
          </a:p>
          <a:p>
            <a:r>
              <a:rPr lang="en-IN" dirty="0"/>
              <a:t>SS= 26360</a:t>
            </a:r>
          </a:p>
        </p:txBody>
      </p:sp>
      <p:sp>
        <p:nvSpPr>
          <p:cNvPr id="4" name="Slide Number Placeholder 3"/>
          <p:cNvSpPr>
            <a:spLocks noGrp="1"/>
          </p:cNvSpPr>
          <p:nvPr>
            <p:ph type="sldNum" sz="quarter" idx="10"/>
          </p:nvPr>
        </p:nvSpPr>
        <p:spPr/>
        <p:txBody>
          <a:bodyPr/>
          <a:lstStyle/>
          <a:p>
            <a:fld id="{CF587ED6-F173-4D52-BD1A-C3E89AE7D779}" type="slidenum">
              <a:rPr lang="en-IN" smtClean="0"/>
              <a:pPr/>
              <a:t>6</a:t>
            </a:fld>
            <a:endParaRPr lang="en-IN"/>
          </a:p>
        </p:txBody>
      </p:sp>
    </p:spTree>
    <p:extLst>
      <p:ext uri="{BB962C8B-B14F-4D97-AF65-F5344CB8AC3E}">
        <p14:creationId xmlns:p14="http://schemas.microsoft.com/office/powerpoint/2010/main" val="131699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CS= 12342</a:t>
            </a:r>
          </a:p>
          <a:p>
            <a:r>
              <a:rPr lang="en-IN" dirty="0"/>
              <a:t>DS= 33350</a:t>
            </a:r>
          </a:p>
          <a:p>
            <a:r>
              <a:rPr lang="en-IN" dirty="0"/>
              <a:t>SS= 26360</a:t>
            </a:r>
          </a:p>
        </p:txBody>
      </p:sp>
      <p:sp>
        <p:nvSpPr>
          <p:cNvPr id="4" name="Slide Number Placeholder 3"/>
          <p:cNvSpPr>
            <a:spLocks noGrp="1"/>
          </p:cNvSpPr>
          <p:nvPr>
            <p:ph type="sldNum" sz="quarter" idx="10"/>
          </p:nvPr>
        </p:nvSpPr>
        <p:spPr/>
        <p:txBody>
          <a:bodyPr/>
          <a:lstStyle/>
          <a:p>
            <a:fld id="{CF587ED6-F173-4D52-BD1A-C3E89AE7D779}" type="slidenum">
              <a:rPr lang="en-IN" smtClean="0"/>
              <a:pPr/>
              <a:t>7</a:t>
            </a:fld>
            <a:endParaRPr lang="en-IN"/>
          </a:p>
        </p:txBody>
      </p:sp>
    </p:spTree>
    <p:extLst>
      <p:ext uri="{BB962C8B-B14F-4D97-AF65-F5344CB8AC3E}">
        <p14:creationId xmlns:p14="http://schemas.microsoft.com/office/powerpoint/2010/main" val="1316993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CS= 12342</a:t>
            </a:r>
          </a:p>
          <a:p>
            <a:r>
              <a:rPr lang="en-IN" dirty="0"/>
              <a:t>DS= 33350</a:t>
            </a:r>
          </a:p>
          <a:p>
            <a:r>
              <a:rPr lang="en-IN" dirty="0"/>
              <a:t>SS= 26360</a:t>
            </a:r>
          </a:p>
        </p:txBody>
      </p:sp>
      <p:sp>
        <p:nvSpPr>
          <p:cNvPr id="4" name="Slide Number Placeholder 3"/>
          <p:cNvSpPr>
            <a:spLocks noGrp="1"/>
          </p:cNvSpPr>
          <p:nvPr>
            <p:ph type="sldNum" sz="quarter" idx="10"/>
          </p:nvPr>
        </p:nvSpPr>
        <p:spPr/>
        <p:txBody>
          <a:bodyPr/>
          <a:lstStyle/>
          <a:p>
            <a:fld id="{CF587ED6-F173-4D52-BD1A-C3E89AE7D779}" type="slidenum">
              <a:rPr lang="en-IN" smtClean="0"/>
              <a:pPr/>
              <a:t>8</a:t>
            </a:fld>
            <a:endParaRPr lang="en-IN"/>
          </a:p>
        </p:txBody>
      </p:sp>
    </p:spTree>
    <p:extLst>
      <p:ext uri="{BB962C8B-B14F-4D97-AF65-F5344CB8AC3E}">
        <p14:creationId xmlns:p14="http://schemas.microsoft.com/office/powerpoint/2010/main" val="1316993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CS= 12342</a:t>
            </a:r>
          </a:p>
          <a:p>
            <a:r>
              <a:rPr lang="en-IN" dirty="0"/>
              <a:t>DS= 33350</a:t>
            </a:r>
          </a:p>
          <a:p>
            <a:r>
              <a:rPr lang="en-IN" dirty="0"/>
              <a:t>SS= 26360</a:t>
            </a:r>
          </a:p>
        </p:txBody>
      </p:sp>
      <p:sp>
        <p:nvSpPr>
          <p:cNvPr id="4" name="Slide Number Placeholder 3"/>
          <p:cNvSpPr>
            <a:spLocks noGrp="1"/>
          </p:cNvSpPr>
          <p:nvPr>
            <p:ph type="sldNum" sz="quarter" idx="10"/>
          </p:nvPr>
        </p:nvSpPr>
        <p:spPr/>
        <p:txBody>
          <a:bodyPr/>
          <a:lstStyle/>
          <a:p>
            <a:fld id="{CF587ED6-F173-4D52-BD1A-C3E89AE7D779}" type="slidenum">
              <a:rPr lang="en-IN" smtClean="0"/>
              <a:pPr/>
              <a:t>9</a:t>
            </a:fld>
            <a:endParaRPr lang="en-IN"/>
          </a:p>
        </p:txBody>
      </p:sp>
    </p:spTree>
    <p:extLst>
      <p:ext uri="{BB962C8B-B14F-4D97-AF65-F5344CB8AC3E}">
        <p14:creationId xmlns:p14="http://schemas.microsoft.com/office/powerpoint/2010/main" val="1316993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CS= 12342</a:t>
            </a:r>
          </a:p>
          <a:p>
            <a:r>
              <a:rPr lang="en-IN" dirty="0"/>
              <a:t>DS= 33350</a:t>
            </a:r>
          </a:p>
          <a:p>
            <a:r>
              <a:rPr lang="en-IN" dirty="0"/>
              <a:t>SS= 26360</a:t>
            </a:r>
          </a:p>
        </p:txBody>
      </p:sp>
      <p:sp>
        <p:nvSpPr>
          <p:cNvPr id="4" name="Slide Number Placeholder 3"/>
          <p:cNvSpPr>
            <a:spLocks noGrp="1"/>
          </p:cNvSpPr>
          <p:nvPr>
            <p:ph type="sldNum" sz="quarter" idx="10"/>
          </p:nvPr>
        </p:nvSpPr>
        <p:spPr/>
        <p:txBody>
          <a:bodyPr/>
          <a:lstStyle/>
          <a:p>
            <a:fld id="{CF587ED6-F173-4D52-BD1A-C3E89AE7D779}" type="slidenum">
              <a:rPr lang="en-IN" smtClean="0"/>
              <a:pPr/>
              <a:t>10</a:t>
            </a:fld>
            <a:endParaRPr lang="en-IN"/>
          </a:p>
        </p:txBody>
      </p:sp>
    </p:spTree>
    <p:extLst>
      <p:ext uri="{BB962C8B-B14F-4D97-AF65-F5344CB8AC3E}">
        <p14:creationId xmlns:p14="http://schemas.microsoft.com/office/powerpoint/2010/main" val="1316993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26D5955-2F4A-4AE3-BA05-9279D1550796}" type="datetime1">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429102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27B6246-1A1A-4C00-8A36-F9F668E53135}" type="datetime1">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289900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7F76AB-E801-4C4B-9984-2334EF7E8DD2}" type="datetime1">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3792279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F4723E-C8E5-44ED-95BB-73ED014EB4F1}" type="datetime1">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2370059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AF7E4E-4D48-4400-8F74-0E3289221EAB}" type="datetime1">
              <a:rPr lang="en-IN" smtClean="0"/>
              <a:t>22-02-2025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105447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C41E3F8-9DE1-41E2-BEA4-41B3840FF599}" type="datetime1">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103340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06F8E59-A14C-4FDD-88B8-7C0F300A1362}" type="datetime1">
              <a:rPr lang="en-IN" smtClean="0"/>
              <a:t>22-02-2025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3121348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B548DA7-EB5D-498D-A026-E25FD36BB7A9}" type="datetime1">
              <a:rPr lang="en-IN" smtClean="0"/>
              <a:t>22-02-2025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909896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9680D-5F2D-43A7-BDC5-A1F6C92D4048}" type="datetime1">
              <a:rPr lang="en-IN" smtClean="0"/>
              <a:t>22-02-2025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117014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F7F3599-D512-4A6C-9A33-525582E08701}" type="datetime1">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414859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F246BE7-FF10-47D0-9B65-8D16F461F080}" type="datetime1">
              <a:rPr lang="en-IN" smtClean="0"/>
              <a:t>22-02-2025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94557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ACEC4-3E85-4F45-A3E7-1236FBC64D56}" type="datetime1">
              <a:rPr lang="en-IN" smtClean="0"/>
              <a:t>22-02-2025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07818-5024-4E69-A84B-DFB572A98E75}" type="slidenum">
              <a:rPr lang="en-IN" smtClean="0"/>
              <a:pPr/>
              <a:t>‹#›</a:t>
            </a:fld>
            <a:endParaRPr lang="en-IN"/>
          </a:p>
        </p:txBody>
      </p:sp>
    </p:spTree>
    <p:extLst>
      <p:ext uri="{BB962C8B-B14F-4D97-AF65-F5344CB8AC3E}">
        <p14:creationId xmlns:p14="http://schemas.microsoft.com/office/powerpoint/2010/main" val="3403826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355" y="1198728"/>
            <a:ext cx="9598855" cy="1424559"/>
          </a:xfrm>
          <a:solidFill>
            <a:schemeClr val="accent4">
              <a:lumMod val="20000"/>
              <a:lumOff val="80000"/>
            </a:schemeClr>
          </a:solidFill>
        </p:spPr>
        <p:txBody>
          <a:bodyPr>
            <a:noAutofit/>
          </a:bodyPr>
          <a:lstStyle/>
          <a:p>
            <a:r>
              <a:rPr lang="en-US" sz="4000" b="1" dirty="0">
                <a:latin typeface="Times New Roman" pitchFamily="18" charset="0"/>
                <a:cs typeface="Times New Roman" pitchFamily="18" charset="0"/>
              </a:rPr>
              <a:t>ECE-2002 Computer Organization and Architecture</a:t>
            </a:r>
            <a:endParaRPr lang="en-IN" sz="4000" dirty="0">
              <a:latin typeface="Times New Roman" pitchFamily="18" charset="0"/>
              <a:cs typeface="Times New Roman" pitchFamily="18" charset="0"/>
            </a:endParaRPr>
          </a:p>
        </p:txBody>
      </p:sp>
      <p:pic>
        <p:nvPicPr>
          <p:cNvPr id="5" name="Picture 4" descr="VIT-AP LOGO PNG FORMAT.png"/>
          <p:cNvPicPr>
            <a:picLocks noChangeAspect="1"/>
          </p:cNvPicPr>
          <p:nvPr/>
        </p:nvPicPr>
        <p:blipFill>
          <a:blip r:embed="rId2" cstate="print"/>
          <a:stretch>
            <a:fillRect/>
          </a:stretch>
        </p:blipFill>
        <p:spPr>
          <a:xfrm>
            <a:off x="108399" y="176968"/>
            <a:ext cx="1809301" cy="790817"/>
          </a:xfrm>
          <a:prstGeom prst="rect">
            <a:avLst/>
          </a:prstGeom>
        </p:spPr>
      </p:pic>
      <p:sp>
        <p:nvSpPr>
          <p:cNvPr id="7" name="Subtitle 2"/>
          <p:cNvSpPr>
            <a:spLocks noGrp="1"/>
          </p:cNvSpPr>
          <p:nvPr>
            <p:ph type="subTitle" idx="1"/>
          </p:nvPr>
        </p:nvSpPr>
        <p:spPr>
          <a:xfrm>
            <a:off x="2568648" y="5500663"/>
            <a:ext cx="6743701" cy="862037"/>
          </a:xfrm>
          <a:solidFill>
            <a:schemeClr val="accent6">
              <a:lumMod val="60000"/>
              <a:lumOff val="40000"/>
            </a:schemeClr>
          </a:solidFill>
        </p:spPr>
        <p:txBody>
          <a:bodyPr>
            <a:noAutofit/>
          </a:bodyPr>
          <a:lstStyle/>
          <a:p>
            <a:r>
              <a:rPr lang="en-IN" b="1" dirty="0">
                <a:latin typeface="Times New Roman" pitchFamily="18" charset="0"/>
                <a:cs typeface="Times New Roman" pitchFamily="18" charset="0"/>
              </a:rPr>
              <a:t>Dr. Kritika Bansal</a:t>
            </a:r>
          </a:p>
          <a:p>
            <a:r>
              <a:rPr lang="en-IN" b="1" dirty="0">
                <a:latin typeface="Times New Roman" pitchFamily="18" charset="0"/>
                <a:cs typeface="Times New Roman" pitchFamily="18" charset="0"/>
              </a:rPr>
              <a:t>School of Electronics Engineering, VIT-AP</a:t>
            </a:r>
          </a:p>
        </p:txBody>
      </p:sp>
    </p:spTree>
    <p:extLst>
      <p:ext uri="{BB962C8B-B14F-4D97-AF65-F5344CB8AC3E}">
        <p14:creationId xmlns:p14="http://schemas.microsoft.com/office/powerpoint/2010/main" val="4040111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958" y="418090"/>
            <a:ext cx="11887200" cy="523220"/>
          </a:xfrm>
          <a:prstGeom prst="rect">
            <a:avLst/>
          </a:prstGeom>
          <a:noFill/>
        </p:spPr>
        <p:txBody>
          <a:bodyPr wrap="square" rtlCol="0">
            <a:spAutoFit/>
          </a:bodyPr>
          <a:lstStyle/>
          <a:p>
            <a:pPr lvl="0" algn="ctr"/>
            <a:r>
              <a:rPr lang="en-US" sz="2800" b="1" dirty="0"/>
              <a:t>CMP (Compare)</a:t>
            </a:r>
          </a:p>
        </p:txBody>
      </p:sp>
      <p:sp>
        <p:nvSpPr>
          <p:cNvPr id="3" name="Rectangle 2"/>
          <p:cNvSpPr/>
          <p:nvPr/>
        </p:nvSpPr>
        <p:spPr>
          <a:xfrm>
            <a:off x="423530" y="1049883"/>
            <a:ext cx="11344939" cy="4154984"/>
          </a:xfrm>
          <a:prstGeom prst="rect">
            <a:avLst/>
          </a:prstGeom>
        </p:spPr>
        <p:txBody>
          <a:bodyPr wrap="square">
            <a:spAutoFit/>
          </a:bodyPr>
          <a:lstStyle/>
          <a:p>
            <a:r>
              <a:rPr lang="en-US" sz="2400" dirty="0"/>
              <a:t>CMP 	REG, memory </a:t>
            </a:r>
          </a:p>
          <a:p>
            <a:r>
              <a:rPr lang="en-US" sz="2400" dirty="0"/>
              <a:t>	memory, REG </a:t>
            </a:r>
          </a:p>
          <a:p>
            <a:r>
              <a:rPr lang="en-US" sz="2400" dirty="0"/>
              <a:t>	REG, REG </a:t>
            </a:r>
          </a:p>
          <a:p>
            <a:r>
              <a:rPr lang="en-US" sz="2400" dirty="0"/>
              <a:t>	memory, immediate </a:t>
            </a:r>
          </a:p>
          <a:p>
            <a:r>
              <a:rPr lang="en-US" sz="2400" dirty="0"/>
              <a:t>	REG, immediate </a:t>
            </a:r>
          </a:p>
          <a:p>
            <a:r>
              <a:rPr lang="en-US" sz="2400" dirty="0"/>
              <a:t>Result is not stored anywhere, flags are set (OF, SF, ZF, AF, PF, CF) according to the result.</a:t>
            </a:r>
          </a:p>
          <a:p>
            <a:endParaRPr lang="en-US" sz="2400" dirty="0"/>
          </a:p>
          <a:p>
            <a:r>
              <a:rPr lang="en-US" sz="2400" b="1" dirty="0"/>
              <a:t>CMP CX,BX</a:t>
            </a:r>
          </a:p>
          <a:p>
            <a:r>
              <a:rPr lang="en-US" sz="2400" dirty="0"/>
              <a:t>Compare CX with BX. Depending on the value of CX and BX the below flags will be set</a:t>
            </a:r>
          </a:p>
          <a:p>
            <a:br>
              <a:rPr lang="en-US" sz="2400" dirty="0"/>
            </a:br>
            <a:endParaRPr lang="en-US"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12" y="4739796"/>
            <a:ext cx="11072611" cy="1544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7482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958" y="162908"/>
            <a:ext cx="11887200" cy="1384995"/>
          </a:xfrm>
          <a:prstGeom prst="rect">
            <a:avLst/>
          </a:prstGeom>
          <a:noFill/>
        </p:spPr>
        <p:txBody>
          <a:bodyPr wrap="square" rtlCol="0">
            <a:spAutoFit/>
          </a:bodyPr>
          <a:lstStyle/>
          <a:p>
            <a:pPr lvl="0"/>
            <a:r>
              <a:rPr lang="en-IN" sz="2800" b="1" dirty="0"/>
              <a:t>9. Write a program to find </a:t>
            </a:r>
            <a:r>
              <a:rPr lang="en-US" sz="2800" b="1" dirty="0"/>
              <a:t>out the largest number from an unordered array of sixteen 8-bit numbers stored sequentially in the memory locations starting at offset 0500H in the segment 2000H.</a:t>
            </a:r>
          </a:p>
        </p:txBody>
      </p:sp>
      <p:sp>
        <p:nvSpPr>
          <p:cNvPr id="3" name="Rectangle 2"/>
          <p:cNvSpPr/>
          <p:nvPr/>
        </p:nvSpPr>
        <p:spPr>
          <a:xfrm>
            <a:off x="366823" y="1478892"/>
            <a:ext cx="11387469" cy="5632311"/>
          </a:xfrm>
          <a:prstGeom prst="rect">
            <a:avLst/>
          </a:prstGeom>
        </p:spPr>
        <p:txBody>
          <a:bodyPr wrap="square">
            <a:spAutoFit/>
          </a:bodyPr>
          <a:lstStyle/>
          <a:p>
            <a:r>
              <a:rPr lang="en-IN" sz="2400" dirty="0"/>
              <a:t>	</a:t>
            </a:r>
            <a:r>
              <a:rPr lang="en-IN" sz="2300" dirty="0"/>
              <a:t>MOV  AX, 2000H   		Load segment address</a:t>
            </a:r>
          </a:p>
          <a:p>
            <a:r>
              <a:rPr lang="en-IN" sz="2300" dirty="0"/>
              <a:t>	MOV  DS, AX      		Set DS to 2000H</a:t>
            </a:r>
          </a:p>
          <a:p>
            <a:r>
              <a:rPr lang="en-IN" sz="2300" dirty="0"/>
              <a:t>	MOV  SI, 0500H   		Load offset address of the array</a:t>
            </a:r>
          </a:p>
          <a:p>
            <a:r>
              <a:rPr lang="en-IN" sz="2300" dirty="0"/>
              <a:t>	MOV  CX, 0FH     		Loop counter (16 numbers, but 15 comparisons)</a:t>
            </a:r>
          </a:p>
          <a:p>
            <a:r>
              <a:rPr lang="en-IN" sz="2300" dirty="0"/>
              <a:t>	MOV  AL, [SI]    		Load the first number as the initial maximum</a:t>
            </a:r>
          </a:p>
          <a:p>
            <a:r>
              <a:rPr lang="en-IN" sz="2300" dirty="0"/>
              <a:t>	INC  SI          			Move to the next element</a:t>
            </a:r>
          </a:p>
          <a:p>
            <a:r>
              <a:rPr lang="en-IN" sz="2300" dirty="0"/>
              <a:t>	NEXT_NUM:    </a:t>
            </a:r>
          </a:p>
          <a:p>
            <a:r>
              <a:rPr lang="en-IN" sz="2300" dirty="0"/>
              <a:t>		CMP  AL, [SI]  		Compare AL with the current number    </a:t>
            </a:r>
          </a:p>
          <a:p>
            <a:r>
              <a:rPr lang="en-IN" sz="2300" dirty="0"/>
              <a:t>		JAE  SKIP      		If AL &gt;= [SI], skip update    </a:t>
            </a:r>
          </a:p>
          <a:p>
            <a:r>
              <a:rPr lang="en-IN" sz="2300" dirty="0"/>
              <a:t>		MOV  AL, [SI]  		Update AL with the new maximum</a:t>
            </a:r>
          </a:p>
          <a:p>
            <a:r>
              <a:rPr lang="en-IN" sz="2300" dirty="0"/>
              <a:t>	SKIP:   </a:t>
            </a:r>
          </a:p>
          <a:p>
            <a:r>
              <a:rPr lang="en-IN" sz="2300" dirty="0"/>
              <a:t>		 INC  SI        		Move to the next element    </a:t>
            </a:r>
          </a:p>
          <a:p>
            <a:r>
              <a:rPr lang="en-IN" sz="2300" dirty="0"/>
              <a:t>		LOOP NEXT_NUM  	Repeat for the remaining elements</a:t>
            </a:r>
          </a:p>
          <a:p>
            <a:r>
              <a:rPr lang="en-IN" sz="2300" dirty="0"/>
              <a:t>	MOV  [0600H], AL  		Store the largest number at offset 0600H</a:t>
            </a:r>
          </a:p>
          <a:p>
            <a:r>
              <a:rPr lang="en-IN" sz="2300" dirty="0"/>
              <a:t>	HLT               			Halt execution</a:t>
            </a:r>
          </a:p>
        </p:txBody>
      </p:sp>
    </p:spTree>
    <p:extLst>
      <p:ext uri="{BB962C8B-B14F-4D97-AF65-F5344CB8AC3E}">
        <p14:creationId xmlns:p14="http://schemas.microsoft.com/office/powerpoint/2010/main" val="2367717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079" y="-75425"/>
            <a:ext cx="11887200" cy="769441"/>
          </a:xfrm>
          <a:prstGeom prst="rect">
            <a:avLst/>
          </a:prstGeom>
          <a:noFill/>
        </p:spPr>
        <p:txBody>
          <a:bodyPr wrap="square" rtlCol="0">
            <a:spAutoFit/>
          </a:bodyPr>
          <a:lstStyle/>
          <a:p>
            <a:pPr lvl="0"/>
            <a:r>
              <a:rPr lang="en-US" sz="2200" b="1" dirty="0"/>
              <a:t>10. Write a program to sort a 8 bit data array in ascending order. The array consists of 5 numbers starting from location 3000H:4000H</a:t>
            </a:r>
          </a:p>
        </p:txBody>
      </p:sp>
      <p:sp>
        <p:nvSpPr>
          <p:cNvPr id="3" name="Rectangle 2"/>
          <p:cNvSpPr/>
          <p:nvPr/>
        </p:nvSpPr>
        <p:spPr>
          <a:xfrm>
            <a:off x="959737" y="515202"/>
            <a:ext cx="11141184" cy="6463308"/>
          </a:xfrm>
          <a:prstGeom prst="rect">
            <a:avLst/>
          </a:prstGeom>
        </p:spPr>
        <p:txBody>
          <a:bodyPr wrap="square">
            <a:spAutoFit/>
          </a:bodyPr>
          <a:lstStyle/>
          <a:p>
            <a:pPr eaLnBrk="0" fontAlgn="base" hangingPunct="0">
              <a:spcBef>
                <a:spcPct val="0"/>
              </a:spcBef>
              <a:spcAft>
                <a:spcPct val="0"/>
              </a:spcAft>
            </a:pPr>
            <a:r>
              <a:rPr lang="en-IN" dirty="0"/>
              <a:t>MOV AX, 3000H 		Load segment address </a:t>
            </a:r>
          </a:p>
          <a:p>
            <a:pPr eaLnBrk="0" fontAlgn="base" hangingPunct="0">
              <a:spcBef>
                <a:spcPct val="0"/>
              </a:spcBef>
              <a:spcAft>
                <a:spcPct val="0"/>
              </a:spcAft>
            </a:pPr>
            <a:r>
              <a:rPr lang="en-IN" dirty="0"/>
              <a:t>MOV DS, AX 			Set DS to 3000H </a:t>
            </a:r>
          </a:p>
          <a:p>
            <a:pPr eaLnBrk="0" fontAlgn="base" hangingPunct="0">
              <a:spcBef>
                <a:spcPct val="0"/>
              </a:spcBef>
              <a:spcAft>
                <a:spcPct val="0"/>
              </a:spcAft>
            </a:pPr>
            <a:r>
              <a:rPr lang="en-IN" dirty="0"/>
              <a:t>MOV SI, 4000H			Load offset address of the array</a:t>
            </a:r>
          </a:p>
          <a:p>
            <a:pPr eaLnBrk="0" fontAlgn="base" hangingPunct="0">
              <a:spcBef>
                <a:spcPct val="0"/>
              </a:spcBef>
              <a:spcAft>
                <a:spcPct val="0"/>
              </a:spcAft>
            </a:pPr>
            <a:r>
              <a:rPr lang="en-IN" dirty="0"/>
              <a:t>MOV CX, 5 			Outer loop counter (Number of elements) </a:t>
            </a:r>
          </a:p>
          <a:p>
            <a:pPr eaLnBrk="0" fontAlgn="base" hangingPunct="0">
              <a:spcBef>
                <a:spcPct val="0"/>
              </a:spcBef>
              <a:spcAft>
                <a:spcPct val="0"/>
              </a:spcAft>
            </a:pPr>
            <a:r>
              <a:rPr lang="en-IN" dirty="0"/>
              <a:t>OUTER_LOOP: </a:t>
            </a:r>
          </a:p>
          <a:p>
            <a:pPr eaLnBrk="0" fontAlgn="base" hangingPunct="0">
              <a:spcBef>
                <a:spcPct val="0"/>
              </a:spcBef>
              <a:spcAft>
                <a:spcPct val="0"/>
              </a:spcAft>
            </a:pPr>
            <a:r>
              <a:rPr lang="en-IN" dirty="0"/>
              <a:t>	MOV DI, SI 		Start comparing from the first element </a:t>
            </a:r>
          </a:p>
          <a:p>
            <a:pPr eaLnBrk="0" fontAlgn="base" hangingPunct="0">
              <a:spcBef>
                <a:spcPct val="0"/>
              </a:spcBef>
              <a:spcAft>
                <a:spcPct val="0"/>
              </a:spcAft>
            </a:pPr>
            <a:r>
              <a:rPr lang="en-IN" dirty="0"/>
              <a:t>	MOV BX, CX  		Copy CX to BX </a:t>
            </a:r>
          </a:p>
          <a:p>
            <a:pPr eaLnBrk="0" fontAlgn="base" hangingPunct="0">
              <a:spcBef>
                <a:spcPct val="0"/>
              </a:spcBef>
              <a:spcAft>
                <a:spcPct val="0"/>
              </a:spcAft>
            </a:pPr>
            <a:r>
              <a:rPr lang="en-IN" dirty="0"/>
              <a:t>	DEC BX  		Inner loop runs (N-1) times </a:t>
            </a:r>
          </a:p>
          <a:p>
            <a:pPr eaLnBrk="0" fontAlgn="base" hangingPunct="0">
              <a:spcBef>
                <a:spcPct val="0"/>
              </a:spcBef>
              <a:spcAft>
                <a:spcPct val="0"/>
              </a:spcAft>
            </a:pPr>
            <a:r>
              <a:rPr lang="en-IN" dirty="0"/>
              <a:t>INNER_LOOP: </a:t>
            </a:r>
          </a:p>
          <a:p>
            <a:pPr eaLnBrk="0" fontAlgn="base" hangingPunct="0">
              <a:spcBef>
                <a:spcPct val="0"/>
              </a:spcBef>
              <a:spcAft>
                <a:spcPct val="0"/>
              </a:spcAft>
            </a:pPr>
            <a:r>
              <a:rPr lang="en-IN" dirty="0"/>
              <a:t>	MOV AL, [DI]		Load first number </a:t>
            </a:r>
          </a:p>
          <a:p>
            <a:pPr eaLnBrk="0" fontAlgn="base" hangingPunct="0">
              <a:spcBef>
                <a:spcPct val="0"/>
              </a:spcBef>
              <a:spcAft>
                <a:spcPct val="0"/>
              </a:spcAft>
            </a:pPr>
            <a:r>
              <a:rPr lang="en-IN" dirty="0"/>
              <a:t>	MOV DL, [DI+1]	Load next number </a:t>
            </a:r>
          </a:p>
          <a:p>
            <a:pPr eaLnBrk="0" fontAlgn="base" hangingPunct="0">
              <a:spcBef>
                <a:spcPct val="0"/>
              </a:spcBef>
              <a:spcAft>
                <a:spcPct val="0"/>
              </a:spcAft>
            </a:pPr>
            <a:r>
              <a:rPr lang="en-IN" dirty="0"/>
              <a:t>	CMP AL, DL 		Compare AL and DL </a:t>
            </a:r>
          </a:p>
          <a:p>
            <a:pPr eaLnBrk="0" fontAlgn="base" hangingPunct="0">
              <a:spcBef>
                <a:spcPct val="0"/>
              </a:spcBef>
              <a:spcAft>
                <a:spcPct val="0"/>
              </a:spcAft>
            </a:pPr>
            <a:r>
              <a:rPr lang="en-IN" dirty="0"/>
              <a:t>	JBE SKIP_SWAP 	If AL &lt;= DL, no swap needed ; </a:t>
            </a:r>
          </a:p>
          <a:p>
            <a:pPr eaLnBrk="0" fontAlgn="base" hangingPunct="0">
              <a:spcBef>
                <a:spcPct val="0"/>
              </a:spcBef>
              <a:spcAft>
                <a:spcPct val="0"/>
              </a:spcAft>
            </a:pPr>
            <a:r>
              <a:rPr lang="en-IN" dirty="0"/>
              <a:t>	//Swap AL and DL </a:t>
            </a:r>
          </a:p>
          <a:p>
            <a:pPr eaLnBrk="0" fontAlgn="base" hangingPunct="0">
              <a:spcBef>
                <a:spcPct val="0"/>
              </a:spcBef>
              <a:spcAft>
                <a:spcPct val="0"/>
              </a:spcAft>
            </a:pPr>
            <a:r>
              <a:rPr lang="en-IN" dirty="0"/>
              <a:t>	MOV [DI], DL 			Store DL in [DI] </a:t>
            </a:r>
          </a:p>
          <a:p>
            <a:pPr eaLnBrk="0" fontAlgn="base" hangingPunct="0">
              <a:spcBef>
                <a:spcPct val="0"/>
              </a:spcBef>
              <a:spcAft>
                <a:spcPct val="0"/>
              </a:spcAft>
            </a:pPr>
            <a:r>
              <a:rPr lang="en-IN" dirty="0"/>
              <a:t>	MOV [DI+1], AL			Store AL in [DI+1] </a:t>
            </a:r>
          </a:p>
          <a:p>
            <a:pPr eaLnBrk="0" fontAlgn="base" hangingPunct="0">
              <a:spcBef>
                <a:spcPct val="0"/>
              </a:spcBef>
              <a:spcAft>
                <a:spcPct val="0"/>
              </a:spcAft>
            </a:pPr>
            <a:r>
              <a:rPr lang="en-IN" dirty="0"/>
              <a:t>SKIP_SWAP: </a:t>
            </a:r>
          </a:p>
          <a:p>
            <a:pPr eaLnBrk="0" fontAlgn="base" hangingPunct="0">
              <a:spcBef>
                <a:spcPct val="0"/>
              </a:spcBef>
              <a:spcAft>
                <a:spcPct val="0"/>
              </a:spcAft>
            </a:pPr>
            <a:r>
              <a:rPr lang="en-IN" dirty="0"/>
              <a:t>	INC DI			Move to the next element </a:t>
            </a:r>
          </a:p>
          <a:p>
            <a:pPr eaLnBrk="0" fontAlgn="base" hangingPunct="0">
              <a:spcBef>
                <a:spcPct val="0"/>
              </a:spcBef>
              <a:spcAft>
                <a:spcPct val="0"/>
              </a:spcAft>
            </a:pPr>
            <a:r>
              <a:rPr lang="en-IN" dirty="0"/>
              <a:t>	DEC BX 			Decrease inner loop counter </a:t>
            </a:r>
          </a:p>
          <a:p>
            <a:pPr eaLnBrk="0" fontAlgn="base" hangingPunct="0">
              <a:spcBef>
                <a:spcPct val="0"/>
              </a:spcBef>
              <a:spcAft>
                <a:spcPct val="0"/>
              </a:spcAft>
            </a:pPr>
            <a:r>
              <a:rPr lang="en-IN" dirty="0"/>
              <a:t>	JNZ INNER_LOOP 		Repeat inner loop until BX = 0 </a:t>
            </a:r>
          </a:p>
          <a:p>
            <a:pPr eaLnBrk="0" fontAlgn="base" hangingPunct="0">
              <a:spcBef>
                <a:spcPct val="0"/>
              </a:spcBef>
              <a:spcAft>
                <a:spcPct val="0"/>
              </a:spcAft>
            </a:pPr>
            <a:r>
              <a:rPr lang="en-IN" dirty="0"/>
              <a:t>	DEC CX 			Decrease outer loop counter </a:t>
            </a:r>
          </a:p>
          <a:p>
            <a:pPr eaLnBrk="0" fontAlgn="base" hangingPunct="0">
              <a:spcBef>
                <a:spcPct val="0"/>
              </a:spcBef>
              <a:spcAft>
                <a:spcPct val="0"/>
              </a:spcAft>
            </a:pPr>
            <a:r>
              <a:rPr lang="en-IN" dirty="0"/>
              <a:t>	JNZ OUTER_LOOP		Repeat outer loop until sorted </a:t>
            </a:r>
          </a:p>
          <a:p>
            <a:pPr eaLnBrk="0" fontAlgn="base" hangingPunct="0">
              <a:spcBef>
                <a:spcPct val="0"/>
              </a:spcBef>
              <a:spcAft>
                <a:spcPct val="0"/>
              </a:spcAft>
            </a:pPr>
            <a:r>
              <a:rPr lang="en-IN" dirty="0"/>
              <a:t>HLT 				Halt execution</a:t>
            </a:r>
          </a:p>
        </p:txBody>
      </p:sp>
    </p:spTree>
    <p:extLst>
      <p:ext uri="{BB962C8B-B14F-4D97-AF65-F5344CB8AC3E}">
        <p14:creationId xmlns:p14="http://schemas.microsoft.com/office/powerpoint/2010/main" val="4101040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958" y="854021"/>
            <a:ext cx="11887200" cy="954107"/>
          </a:xfrm>
          <a:prstGeom prst="rect">
            <a:avLst/>
          </a:prstGeom>
          <a:noFill/>
        </p:spPr>
        <p:txBody>
          <a:bodyPr wrap="square" rtlCol="0">
            <a:spAutoFit/>
          </a:bodyPr>
          <a:lstStyle/>
          <a:p>
            <a:pPr lvl="0"/>
            <a:r>
              <a:rPr lang="en-US" sz="2800" b="1" dirty="0"/>
              <a:t>11. Write a program to find the factorial of a number stored in memory offset 500. Store the result at 600 and 601 memory offset.</a:t>
            </a:r>
          </a:p>
        </p:txBody>
      </p:sp>
      <p:sp>
        <p:nvSpPr>
          <p:cNvPr id="3" name="Rectangle 2"/>
          <p:cNvSpPr/>
          <p:nvPr/>
        </p:nvSpPr>
        <p:spPr>
          <a:xfrm>
            <a:off x="3934046" y="2222799"/>
            <a:ext cx="4061637" cy="3046988"/>
          </a:xfrm>
          <a:prstGeom prst="rect">
            <a:avLst/>
          </a:prstGeom>
        </p:spPr>
        <p:txBody>
          <a:bodyPr wrap="square">
            <a:spAutoFit/>
          </a:bodyPr>
          <a:lstStyle/>
          <a:p>
            <a:pPr eaLnBrk="0" fontAlgn="base" hangingPunct="0">
              <a:spcBef>
                <a:spcPct val="0"/>
              </a:spcBef>
              <a:spcAft>
                <a:spcPct val="0"/>
              </a:spcAft>
            </a:pPr>
            <a:r>
              <a:rPr lang="en-IN" sz="2400" dirty="0"/>
              <a:t>	MOV CX, [0500]</a:t>
            </a:r>
          </a:p>
          <a:p>
            <a:pPr eaLnBrk="0" fontAlgn="base" hangingPunct="0">
              <a:spcBef>
                <a:spcPct val="0"/>
              </a:spcBef>
              <a:spcAft>
                <a:spcPct val="0"/>
              </a:spcAft>
            </a:pPr>
            <a:r>
              <a:rPr lang="en-IN" sz="2400" dirty="0"/>
              <a:t>	MOV AX, 0001</a:t>
            </a:r>
          </a:p>
          <a:p>
            <a:pPr eaLnBrk="0" fontAlgn="base" hangingPunct="0">
              <a:spcBef>
                <a:spcPct val="0"/>
              </a:spcBef>
              <a:spcAft>
                <a:spcPct val="0"/>
              </a:spcAft>
            </a:pPr>
            <a:r>
              <a:rPr lang="en-IN" sz="2400" dirty="0"/>
              <a:t>	MOV DX, 0000</a:t>
            </a:r>
          </a:p>
          <a:p>
            <a:pPr eaLnBrk="0" fontAlgn="base" hangingPunct="0">
              <a:spcBef>
                <a:spcPct val="0"/>
              </a:spcBef>
              <a:spcAft>
                <a:spcPct val="0"/>
              </a:spcAft>
            </a:pPr>
            <a:r>
              <a:rPr lang="en-IN" sz="2400" dirty="0"/>
              <a:t>L1: 	MUL CX</a:t>
            </a:r>
          </a:p>
          <a:p>
            <a:pPr eaLnBrk="0" fontAlgn="base" hangingPunct="0">
              <a:spcBef>
                <a:spcPct val="0"/>
              </a:spcBef>
              <a:spcAft>
                <a:spcPct val="0"/>
              </a:spcAft>
            </a:pPr>
            <a:r>
              <a:rPr lang="en-IN" sz="2400" dirty="0"/>
              <a:t>	LOOP L1</a:t>
            </a:r>
          </a:p>
          <a:p>
            <a:pPr eaLnBrk="0" fontAlgn="base" hangingPunct="0">
              <a:spcBef>
                <a:spcPct val="0"/>
              </a:spcBef>
              <a:spcAft>
                <a:spcPct val="0"/>
              </a:spcAft>
            </a:pPr>
            <a:r>
              <a:rPr lang="en-IN" sz="2400" dirty="0"/>
              <a:t>	MOV [0600], AX</a:t>
            </a:r>
          </a:p>
          <a:p>
            <a:pPr eaLnBrk="0" fontAlgn="base" hangingPunct="0">
              <a:spcBef>
                <a:spcPct val="0"/>
              </a:spcBef>
              <a:spcAft>
                <a:spcPct val="0"/>
              </a:spcAft>
            </a:pPr>
            <a:r>
              <a:rPr lang="en-IN" sz="2400" dirty="0"/>
              <a:t>	MOV [0601], DX</a:t>
            </a:r>
          </a:p>
          <a:p>
            <a:pPr eaLnBrk="0" fontAlgn="base" hangingPunct="0">
              <a:spcBef>
                <a:spcPct val="0"/>
              </a:spcBef>
              <a:spcAft>
                <a:spcPct val="0"/>
              </a:spcAft>
            </a:pPr>
            <a:r>
              <a:rPr lang="en-IN" sz="2400" dirty="0"/>
              <a:t>	HLT</a:t>
            </a:r>
          </a:p>
        </p:txBody>
      </p:sp>
    </p:spTree>
    <p:extLst>
      <p:ext uri="{BB962C8B-B14F-4D97-AF65-F5344CB8AC3E}">
        <p14:creationId xmlns:p14="http://schemas.microsoft.com/office/powerpoint/2010/main" val="1454963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4065" y="528583"/>
            <a:ext cx="11481052" cy="2723823"/>
          </a:xfrm>
          <a:prstGeom prst="rect">
            <a:avLst/>
          </a:prstGeom>
          <a:noFill/>
        </p:spPr>
        <p:txBody>
          <a:bodyPr wrap="square" rtlCol="0">
            <a:spAutoFit/>
          </a:bodyPr>
          <a:lstStyle/>
          <a:p>
            <a:pPr lvl="0"/>
            <a:r>
              <a:rPr lang="en-IN" sz="2800" b="1" dirty="0"/>
              <a:t>1. Calculate the effective address for the following register:</a:t>
            </a:r>
          </a:p>
          <a:p>
            <a:r>
              <a:rPr lang="en-IN" sz="2800" b="1" dirty="0"/>
              <a:t>		CS=1111H, BX=2025H, IP=1234H, SP=1010H, </a:t>
            </a:r>
          </a:p>
          <a:p>
            <a:r>
              <a:rPr lang="en-IN" sz="2800" b="1" dirty="0"/>
              <a:t>		DS=3333H, SS=2525H, BP=4500H, DI= 0021H</a:t>
            </a:r>
          </a:p>
          <a:p>
            <a:endParaRPr lang="en-IN" sz="2400" dirty="0"/>
          </a:p>
          <a:p>
            <a:pPr algn="just">
              <a:spcBef>
                <a:spcPts val="600"/>
              </a:spcBef>
              <a:spcAft>
                <a:spcPts val="600"/>
              </a:spcAft>
            </a:pPr>
            <a:endParaRPr lang="en-US" sz="2400" dirty="0">
              <a:latin typeface="Arial" pitchFamily="34" charset="0"/>
              <a:cs typeface="Arial" pitchFamily="34" charset="0"/>
            </a:endParaRPr>
          </a:p>
          <a:p>
            <a:pPr marL="342900" indent="-342900" algn="just">
              <a:spcBef>
                <a:spcPts val="600"/>
              </a:spcBef>
              <a:spcAft>
                <a:spcPts val="600"/>
              </a:spcAft>
              <a:buFont typeface="Wingdings" panose="05000000000000000000" pitchFamily="2" charset="2"/>
              <a:buChar char="Ø"/>
            </a:pPr>
            <a:endParaRPr lang="en-US" sz="2400" dirty="0">
              <a:latin typeface="Arial" pitchFamily="34" charset="0"/>
              <a:cs typeface="Arial" pitchFamily="34"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160" y="3523199"/>
            <a:ext cx="10242862" cy="297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086591" y="2383761"/>
            <a:ext cx="6096000" cy="830997"/>
          </a:xfrm>
          <a:prstGeom prst="rect">
            <a:avLst/>
          </a:prstGeom>
        </p:spPr>
        <p:txBody>
          <a:bodyPr>
            <a:spAutoFit/>
          </a:bodyPr>
          <a:lstStyle/>
          <a:p>
            <a:pPr algn="ctr"/>
            <a:r>
              <a:rPr lang="en-US" sz="2400" b="1" dirty="0">
                <a:solidFill>
                  <a:srgbClr val="FF0000"/>
                </a:solidFill>
                <a:latin typeface="Arial" pitchFamily="34" charset="0"/>
                <a:cs typeface="Arial" pitchFamily="34" charset="0"/>
              </a:rPr>
              <a:t>Physical Address = Segment address X 10 + offset address</a:t>
            </a:r>
          </a:p>
        </p:txBody>
      </p:sp>
    </p:spTree>
    <p:extLst>
      <p:ext uri="{BB962C8B-B14F-4D97-AF65-F5344CB8AC3E}">
        <p14:creationId xmlns:p14="http://schemas.microsoft.com/office/powerpoint/2010/main" val="913202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7739" y="607826"/>
            <a:ext cx="11481052" cy="2785378"/>
          </a:xfrm>
          <a:prstGeom prst="rect">
            <a:avLst/>
          </a:prstGeom>
          <a:noFill/>
        </p:spPr>
        <p:txBody>
          <a:bodyPr wrap="square" rtlCol="0">
            <a:spAutoFit/>
          </a:bodyPr>
          <a:lstStyle/>
          <a:p>
            <a:r>
              <a:rPr lang="en-IN" sz="2800" b="1" dirty="0"/>
              <a:t>2. The value of DS register is 3032H. BX register contains 3032H.  After the following operations calculate the address at which AX will be stored.</a:t>
            </a:r>
          </a:p>
          <a:p>
            <a:pPr lvl="5"/>
            <a:r>
              <a:rPr lang="en-IN" sz="2800" b="1" dirty="0"/>
              <a:t>ADD BX, 0008H</a:t>
            </a:r>
          </a:p>
          <a:p>
            <a:pPr lvl="5"/>
            <a:r>
              <a:rPr lang="en-IN" sz="2800" b="1" dirty="0"/>
              <a:t>MOV [BX], AX</a:t>
            </a:r>
          </a:p>
          <a:p>
            <a:pPr algn="just">
              <a:spcBef>
                <a:spcPts val="600"/>
              </a:spcBef>
              <a:spcAft>
                <a:spcPts val="600"/>
              </a:spcAft>
            </a:pPr>
            <a:endParaRPr lang="en-US" sz="2400" dirty="0">
              <a:latin typeface="Arial" pitchFamily="34" charset="0"/>
              <a:cs typeface="Arial" pitchFamily="34" charset="0"/>
            </a:endParaRPr>
          </a:p>
          <a:p>
            <a:pPr marL="342900" indent="-342900" algn="just">
              <a:spcBef>
                <a:spcPts val="600"/>
              </a:spcBef>
              <a:spcAft>
                <a:spcPts val="600"/>
              </a:spcAft>
              <a:buFont typeface="Wingdings" panose="05000000000000000000" pitchFamily="2" charset="2"/>
              <a:buChar char="Ø"/>
            </a:pPr>
            <a:endParaRPr lang="en-US" sz="2400" dirty="0">
              <a:latin typeface="Arial" pitchFamily="34" charset="0"/>
              <a:cs typeface="Arial" pitchFamily="34"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46" y="2939214"/>
            <a:ext cx="10125489" cy="3322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3202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9004" y="569276"/>
            <a:ext cx="11481052" cy="2292935"/>
          </a:xfrm>
          <a:prstGeom prst="rect">
            <a:avLst/>
          </a:prstGeom>
          <a:noFill/>
        </p:spPr>
        <p:txBody>
          <a:bodyPr wrap="square" rtlCol="0">
            <a:spAutoFit/>
          </a:bodyPr>
          <a:lstStyle/>
          <a:p>
            <a:r>
              <a:rPr lang="en-IN" sz="2800" b="1" dirty="0"/>
              <a:t>3. Write a  program to add two 8-bit numbers and two 16-bit numbers with and without carry. Use subsequent memory locations.</a:t>
            </a:r>
          </a:p>
          <a:p>
            <a:pPr marL="457200" indent="-457200">
              <a:buFont typeface="+mj-lt"/>
              <a:buAutoNum type="arabicPeriod" startAt="2"/>
            </a:pPr>
            <a:endParaRPr lang="en-IN" sz="2400" dirty="0"/>
          </a:p>
          <a:p>
            <a:pPr algn="just">
              <a:spcBef>
                <a:spcPts val="600"/>
              </a:spcBef>
              <a:spcAft>
                <a:spcPts val="600"/>
              </a:spcAft>
            </a:pPr>
            <a:endParaRPr lang="en-US" sz="2400" dirty="0">
              <a:latin typeface="Arial" pitchFamily="34" charset="0"/>
              <a:cs typeface="Arial" pitchFamily="34" charset="0"/>
            </a:endParaRPr>
          </a:p>
          <a:p>
            <a:pPr marL="342900" indent="-342900" algn="just">
              <a:spcBef>
                <a:spcPts val="600"/>
              </a:spcBef>
              <a:spcAft>
                <a:spcPts val="600"/>
              </a:spcAft>
              <a:buFont typeface="Wingdings" panose="05000000000000000000" pitchFamily="2" charset="2"/>
              <a:buChar char="Ø"/>
            </a:pPr>
            <a:endParaRPr lang="en-US" sz="2400" dirty="0">
              <a:latin typeface="Arial" pitchFamily="34" charset="0"/>
              <a:cs typeface="Arial" pitchFamily="34" charset="0"/>
            </a:endParaRPr>
          </a:p>
        </p:txBody>
      </p:sp>
      <p:sp>
        <p:nvSpPr>
          <p:cNvPr id="6" name="Rectangle 5"/>
          <p:cNvSpPr/>
          <p:nvPr/>
        </p:nvSpPr>
        <p:spPr>
          <a:xfrm>
            <a:off x="1132217" y="2311303"/>
            <a:ext cx="4612909" cy="3785652"/>
          </a:xfrm>
          <a:prstGeom prst="rect">
            <a:avLst/>
          </a:prstGeom>
        </p:spPr>
        <p:txBody>
          <a:bodyPr wrap="square">
            <a:spAutoFit/>
          </a:bodyPr>
          <a:lstStyle/>
          <a:p>
            <a:r>
              <a:rPr lang="en-IN" sz="2400" dirty="0"/>
              <a:t>	MOV CL, 00</a:t>
            </a:r>
          </a:p>
          <a:p>
            <a:r>
              <a:rPr lang="en-IN" sz="2400" dirty="0"/>
              <a:t>	MOV AL, [2000]</a:t>
            </a:r>
          </a:p>
          <a:p>
            <a:r>
              <a:rPr lang="en-IN" sz="2400" dirty="0"/>
              <a:t>	MOV BL, [2001]</a:t>
            </a:r>
          </a:p>
          <a:p>
            <a:r>
              <a:rPr lang="en-IN" sz="2400" dirty="0"/>
              <a:t>	ADD AL, BL</a:t>
            </a:r>
          </a:p>
          <a:p>
            <a:pPr lvl="2"/>
            <a:r>
              <a:rPr lang="en-US" sz="2400" dirty="0"/>
              <a:t>JNC LOOP</a:t>
            </a:r>
          </a:p>
          <a:p>
            <a:pPr lvl="2"/>
            <a:r>
              <a:rPr lang="en-US" sz="2400" dirty="0"/>
              <a:t>INC CL</a:t>
            </a:r>
            <a:endParaRPr lang="en-IN" sz="2400" dirty="0"/>
          </a:p>
          <a:p>
            <a:r>
              <a:rPr lang="en-IN" sz="2400" dirty="0"/>
              <a:t>LOOP	MOV [2002], AL</a:t>
            </a:r>
          </a:p>
          <a:p>
            <a:r>
              <a:rPr lang="en-US" sz="2400" dirty="0"/>
              <a:t>	MOV [2003], CL</a:t>
            </a:r>
            <a:endParaRPr lang="en-IN" sz="2400" dirty="0"/>
          </a:p>
          <a:p>
            <a:r>
              <a:rPr lang="en-IN" sz="2400" dirty="0"/>
              <a:t>	</a:t>
            </a:r>
            <a:r>
              <a:rPr lang="en-US" sz="2400" dirty="0">
                <a:solidFill>
                  <a:srgbClr val="000000"/>
                </a:solidFill>
                <a:ea typeface="SimSun"/>
                <a:cs typeface="Times New Roman"/>
              </a:rPr>
              <a:t>HLT</a:t>
            </a:r>
            <a:endParaRPr lang="en-IN" sz="2400" dirty="0"/>
          </a:p>
          <a:p>
            <a:r>
              <a:rPr lang="en-IN" sz="2400" dirty="0"/>
              <a:t>	</a:t>
            </a:r>
          </a:p>
        </p:txBody>
      </p:sp>
      <p:sp>
        <p:nvSpPr>
          <p:cNvPr id="7" name="Rectangle 6"/>
          <p:cNvSpPr/>
          <p:nvPr/>
        </p:nvSpPr>
        <p:spPr>
          <a:xfrm>
            <a:off x="6811927" y="2311303"/>
            <a:ext cx="4612909" cy="3785652"/>
          </a:xfrm>
          <a:prstGeom prst="rect">
            <a:avLst/>
          </a:prstGeom>
        </p:spPr>
        <p:txBody>
          <a:bodyPr wrap="square">
            <a:spAutoFit/>
          </a:bodyPr>
          <a:lstStyle/>
          <a:p>
            <a:r>
              <a:rPr lang="en-IN" sz="2400" dirty="0"/>
              <a:t>	MOV CX, 0000</a:t>
            </a:r>
          </a:p>
          <a:p>
            <a:r>
              <a:rPr lang="en-IN" sz="2400" dirty="0"/>
              <a:t>	MOV AX, [2000]</a:t>
            </a:r>
          </a:p>
          <a:p>
            <a:r>
              <a:rPr lang="en-IN" sz="2400" dirty="0"/>
              <a:t>	MOV BX, [2002]</a:t>
            </a:r>
          </a:p>
          <a:p>
            <a:r>
              <a:rPr lang="en-IN" sz="2400" dirty="0"/>
              <a:t>	ADD AX, BX</a:t>
            </a:r>
          </a:p>
          <a:p>
            <a:pPr lvl="2"/>
            <a:r>
              <a:rPr lang="en-US" sz="2400" dirty="0"/>
              <a:t>JNC LOOP</a:t>
            </a:r>
          </a:p>
          <a:p>
            <a:pPr lvl="2"/>
            <a:r>
              <a:rPr lang="en-US" sz="2400" dirty="0"/>
              <a:t>INC CX</a:t>
            </a:r>
            <a:endParaRPr lang="en-IN" sz="2400" dirty="0"/>
          </a:p>
          <a:p>
            <a:r>
              <a:rPr lang="en-IN" sz="2400" dirty="0"/>
              <a:t>LOOP	MOV [2004], AX</a:t>
            </a:r>
          </a:p>
          <a:p>
            <a:r>
              <a:rPr lang="en-US" sz="2400" dirty="0"/>
              <a:t>	MOV [2006], CX</a:t>
            </a:r>
            <a:endParaRPr lang="en-IN" sz="2400" dirty="0"/>
          </a:p>
          <a:p>
            <a:r>
              <a:rPr lang="en-IN" sz="2400" dirty="0"/>
              <a:t>	</a:t>
            </a:r>
            <a:r>
              <a:rPr lang="en-US" sz="2400" dirty="0">
                <a:solidFill>
                  <a:srgbClr val="000000"/>
                </a:solidFill>
                <a:ea typeface="SimSun"/>
                <a:cs typeface="Times New Roman"/>
              </a:rPr>
              <a:t>HLT</a:t>
            </a:r>
            <a:endParaRPr lang="en-IN" sz="2400" dirty="0"/>
          </a:p>
          <a:p>
            <a:r>
              <a:rPr lang="en-IN" sz="2400" dirty="0"/>
              <a:t>	</a:t>
            </a:r>
          </a:p>
        </p:txBody>
      </p:sp>
    </p:spTree>
    <p:extLst>
      <p:ext uri="{BB962C8B-B14F-4D97-AF65-F5344CB8AC3E}">
        <p14:creationId xmlns:p14="http://schemas.microsoft.com/office/powerpoint/2010/main" val="413945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7107" y="420420"/>
            <a:ext cx="11481052" cy="2292935"/>
          </a:xfrm>
          <a:prstGeom prst="rect">
            <a:avLst/>
          </a:prstGeom>
          <a:noFill/>
        </p:spPr>
        <p:txBody>
          <a:bodyPr wrap="square" rtlCol="0">
            <a:spAutoFit/>
          </a:bodyPr>
          <a:lstStyle/>
          <a:p>
            <a:r>
              <a:rPr lang="en-IN" sz="2800" b="1" dirty="0"/>
              <a:t>4. Write a  program to subtract two 8-bit numbers and two 16-bit numbers with and without carry. Use subsequent memory locations.</a:t>
            </a:r>
          </a:p>
          <a:p>
            <a:pPr marL="457200" indent="-457200">
              <a:buFont typeface="+mj-lt"/>
              <a:buAutoNum type="arabicPeriod" startAt="2"/>
            </a:pPr>
            <a:endParaRPr lang="en-IN" sz="2400" dirty="0"/>
          </a:p>
          <a:p>
            <a:pPr algn="just">
              <a:spcBef>
                <a:spcPts val="600"/>
              </a:spcBef>
              <a:spcAft>
                <a:spcPts val="600"/>
              </a:spcAft>
            </a:pPr>
            <a:endParaRPr lang="en-US" sz="2400" dirty="0">
              <a:latin typeface="Arial" pitchFamily="34" charset="0"/>
              <a:cs typeface="Arial" pitchFamily="34" charset="0"/>
            </a:endParaRPr>
          </a:p>
          <a:p>
            <a:pPr marL="342900" indent="-342900" algn="just">
              <a:spcBef>
                <a:spcPts val="600"/>
              </a:spcBef>
              <a:spcAft>
                <a:spcPts val="600"/>
              </a:spcAft>
              <a:buFont typeface="Wingdings" panose="05000000000000000000" pitchFamily="2" charset="2"/>
              <a:buChar char="Ø"/>
            </a:pPr>
            <a:endParaRPr lang="en-US" sz="2400" dirty="0">
              <a:latin typeface="Arial" pitchFamily="34" charset="0"/>
              <a:cs typeface="Arial" pitchFamily="34" charset="0"/>
            </a:endParaRPr>
          </a:p>
        </p:txBody>
      </p:sp>
      <p:sp>
        <p:nvSpPr>
          <p:cNvPr id="6" name="Rectangle 5"/>
          <p:cNvSpPr/>
          <p:nvPr/>
        </p:nvSpPr>
        <p:spPr>
          <a:xfrm>
            <a:off x="1132217" y="2311303"/>
            <a:ext cx="4612909" cy="3785652"/>
          </a:xfrm>
          <a:prstGeom prst="rect">
            <a:avLst/>
          </a:prstGeom>
        </p:spPr>
        <p:txBody>
          <a:bodyPr wrap="square">
            <a:spAutoFit/>
          </a:bodyPr>
          <a:lstStyle/>
          <a:p>
            <a:r>
              <a:rPr lang="en-IN" sz="2400" dirty="0"/>
              <a:t>	MOV CL, 00</a:t>
            </a:r>
          </a:p>
          <a:p>
            <a:r>
              <a:rPr lang="en-IN" sz="2400" dirty="0"/>
              <a:t>	MOV AL, [2000]</a:t>
            </a:r>
          </a:p>
          <a:p>
            <a:r>
              <a:rPr lang="en-IN" sz="2400" dirty="0"/>
              <a:t>	MOV BL, [2001]</a:t>
            </a:r>
          </a:p>
          <a:p>
            <a:r>
              <a:rPr lang="en-IN" sz="2400" dirty="0"/>
              <a:t>	SUB AL, BL</a:t>
            </a:r>
          </a:p>
          <a:p>
            <a:pPr lvl="2"/>
            <a:r>
              <a:rPr lang="en-US" sz="2400" dirty="0"/>
              <a:t>JNC LOOP</a:t>
            </a:r>
          </a:p>
          <a:p>
            <a:pPr lvl="2"/>
            <a:r>
              <a:rPr lang="en-US" sz="2400" dirty="0"/>
              <a:t>INC CL</a:t>
            </a:r>
            <a:endParaRPr lang="en-IN" sz="2400" dirty="0"/>
          </a:p>
          <a:p>
            <a:r>
              <a:rPr lang="en-IN" sz="2400" dirty="0"/>
              <a:t>LOOP	MOV [2002], AL</a:t>
            </a:r>
          </a:p>
          <a:p>
            <a:r>
              <a:rPr lang="en-US" sz="2400" dirty="0"/>
              <a:t>	MOV [2003], CL</a:t>
            </a:r>
            <a:endParaRPr lang="en-IN" sz="2400" dirty="0"/>
          </a:p>
          <a:p>
            <a:r>
              <a:rPr lang="en-IN" sz="2400" dirty="0"/>
              <a:t>	</a:t>
            </a:r>
            <a:r>
              <a:rPr lang="en-US" sz="2400" dirty="0">
                <a:solidFill>
                  <a:srgbClr val="000000"/>
                </a:solidFill>
                <a:ea typeface="SimSun"/>
                <a:cs typeface="Times New Roman"/>
              </a:rPr>
              <a:t>HLT</a:t>
            </a:r>
            <a:endParaRPr lang="en-IN" sz="2400" dirty="0"/>
          </a:p>
          <a:p>
            <a:r>
              <a:rPr lang="en-IN" sz="2400" dirty="0"/>
              <a:t>	</a:t>
            </a:r>
          </a:p>
        </p:txBody>
      </p:sp>
      <p:sp>
        <p:nvSpPr>
          <p:cNvPr id="7" name="Rectangle 6"/>
          <p:cNvSpPr/>
          <p:nvPr/>
        </p:nvSpPr>
        <p:spPr>
          <a:xfrm>
            <a:off x="6811927" y="2311303"/>
            <a:ext cx="4612909" cy="3785652"/>
          </a:xfrm>
          <a:prstGeom prst="rect">
            <a:avLst/>
          </a:prstGeom>
        </p:spPr>
        <p:txBody>
          <a:bodyPr wrap="square">
            <a:spAutoFit/>
          </a:bodyPr>
          <a:lstStyle/>
          <a:p>
            <a:r>
              <a:rPr lang="en-IN" sz="2400" dirty="0"/>
              <a:t>	MOV CX, 0000</a:t>
            </a:r>
          </a:p>
          <a:p>
            <a:r>
              <a:rPr lang="en-IN" sz="2400" dirty="0"/>
              <a:t>	MOV AX, [2000]</a:t>
            </a:r>
          </a:p>
          <a:p>
            <a:r>
              <a:rPr lang="en-IN" sz="2400" dirty="0"/>
              <a:t>	MOV BX, [2002]</a:t>
            </a:r>
          </a:p>
          <a:p>
            <a:r>
              <a:rPr lang="en-IN" sz="2400" dirty="0"/>
              <a:t>	SUB AX, BX</a:t>
            </a:r>
          </a:p>
          <a:p>
            <a:pPr lvl="2"/>
            <a:r>
              <a:rPr lang="en-US" sz="2400" dirty="0"/>
              <a:t>JNC LOOP</a:t>
            </a:r>
          </a:p>
          <a:p>
            <a:pPr lvl="2"/>
            <a:r>
              <a:rPr lang="en-US" sz="2400" dirty="0"/>
              <a:t>INC CX</a:t>
            </a:r>
            <a:endParaRPr lang="en-IN" sz="2400" dirty="0"/>
          </a:p>
          <a:p>
            <a:r>
              <a:rPr lang="en-IN" sz="2400" dirty="0"/>
              <a:t>LOOP	MOV [2004], AX</a:t>
            </a:r>
          </a:p>
          <a:p>
            <a:r>
              <a:rPr lang="en-US" sz="2400" dirty="0"/>
              <a:t>	MOV [2006], CX</a:t>
            </a:r>
            <a:endParaRPr lang="en-IN" sz="2400" dirty="0"/>
          </a:p>
          <a:p>
            <a:r>
              <a:rPr lang="en-IN" sz="2400" dirty="0"/>
              <a:t>	</a:t>
            </a:r>
            <a:r>
              <a:rPr lang="en-US" sz="2400" dirty="0">
                <a:solidFill>
                  <a:srgbClr val="000000"/>
                </a:solidFill>
                <a:ea typeface="SimSun"/>
                <a:cs typeface="Times New Roman"/>
              </a:rPr>
              <a:t>HLT</a:t>
            </a:r>
            <a:endParaRPr lang="en-IN" sz="2400" dirty="0"/>
          </a:p>
          <a:p>
            <a:r>
              <a:rPr lang="en-IN" sz="2400" dirty="0"/>
              <a:t>	</a:t>
            </a:r>
          </a:p>
        </p:txBody>
      </p:sp>
    </p:spTree>
    <p:extLst>
      <p:ext uri="{BB962C8B-B14F-4D97-AF65-F5344CB8AC3E}">
        <p14:creationId xmlns:p14="http://schemas.microsoft.com/office/powerpoint/2010/main" val="2585163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8493" y="718132"/>
            <a:ext cx="11131628" cy="4970591"/>
          </a:xfrm>
          <a:prstGeom prst="rect">
            <a:avLst/>
          </a:prstGeom>
          <a:noFill/>
        </p:spPr>
        <p:txBody>
          <a:bodyPr wrap="square" rtlCol="0">
            <a:spAutoFit/>
          </a:bodyPr>
          <a:lstStyle/>
          <a:p>
            <a:r>
              <a:rPr lang="en-IN" sz="2800" b="1" dirty="0"/>
              <a:t>5. Write a  program to add a data byte located at offset 0500H </a:t>
            </a:r>
            <a:r>
              <a:rPr lang="en-US" sz="2800" b="1" dirty="0"/>
              <a:t>in 2000H segment to another data byte available at 0600H in the same segment and store the result at 0700H in the same segment.</a:t>
            </a:r>
            <a:endParaRPr lang="en-US" sz="2800" dirty="0">
              <a:cs typeface="Arial" pitchFamily="34" charset="0"/>
            </a:endParaRPr>
          </a:p>
          <a:p>
            <a:pPr lvl="3" algn="just">
              <a:spcBef>
                <a:spcPts val="600"/>
              </a:spcBef>
              <a:spcAft>
                <a:spcPts val="600"/>
              </a:spcAft>
            </a:pPr>
            <a:endParaRPr lang="en-US" sz="2400" dirty="0">
              <a:latin typeface="Arial" pitchFamily="34" charset="0"/>
              <a:cs typeface="Arial" pitchFamily="34" charset="0"/>
            </a:endParaRPr>
          </a:p>
          <a:p>
            <a:pPr lvl="3" algn="just">
              <a:spcBef>
                <a:spcPts val="600"/>
              </a:spcBef>
              <a:spcAft>
                <a:spcPts val="600"/>
              </a:spcAft>
            </a:pPr>
            <a:r>
              <a:rPr lang="en-US" sz="2400" dirty="0">
                <a:cs typeface="Arial" pitchFamily="34" charset="0"/>
              </a:rPr>
              <a:t>MOV AX, 2OOOH 		; </a:t>
            </a:r>
            <a:r>
              <a:rPr lang="en-US" sz="2400" dirty="0" err="1">
                <a:cs typeface="Arial" pitchFamily="34" charset="0"/>
              </a:rPr>
              <a:t>Initialising</a:t>
            </a:r>
            <a:r>
              <a:rPr lang="en-US" sz="2400" dirty="0">
                <a:cs typeface="Arial" pitchFamily="34" charset="0"/>
              </a:rPr>
              <a:t> DS with value</a:t>
            </a:r>
          </a:p>
          <a:p>
            <a:pPr lvl="3" algn="just">
              <a:spcBef>
                <a:spcPts val="600"/>
              </a:spcBef>
              <a:spcAft>
                <a:spcPts val="600"/>
              </a:spcAft>
            </a:pPr>
            <a:r>
              <a:rPr lang="en-US" sz="2400" dirty="0">
                <a:cs typeface="Arial" pitchFamily="34" charset="0"/>
              </a:rPr>
              <a:t>MOV DS, AX 		; 2OOOH</a:t>
            </a:r>
          </a:p>
          <a:p>
            <a:pPr lvl="3" algn="just">
              <a:spcBef>
                <a:spcPts val="600"/>
              </a:spcBef>
              <a:spcAft>
                <a:spcPts val="600"/>
              </a:spcAft>
            </a:pPr>
            <a:r>
              <a:rPr lang="en-US" sz="2400" dirty="0">
                <a:cs typeface="Arial" pitchFamily="34" charset="0"/>
              </a:rPr>
              <a:t>MOV AX, [05OOH] 	; Get first data byte from O5OOH offset</a:t>
            </a:r>
          </a:p>
          <a:p>
            <a:pPr lvl="3" algn="just">
              <a:spcBef>
                <a:spcPts val="600"/>
              </a:spcBef>
              <a:spcAft>
                <a:spcPts val="600"/>
              </a:spcAft>
            </a:pPr>
            <a:r>
              <a:rPr lang="en-US" sz="2400" dirty="0">
                <a:cs typeface="Arial" pitchFamily="34" charset="0"/>
              </a:rPr>
              <a:t>ADD AX, [06OOH] 		; Add this to the second byte from O6OOH</a:t>
            </a:r>
          </a:p>
          <a:p>
            <a:pPr lvl="3" algn="just">
              <a:spcBef>
                <a:spcPts val="600"/>
              </a:spcBef>
              <a:spcAft>
                <a:spcPts val="600"/>
              </a:spcAft>
            </a:pPr>
            <a:r>
              <a:rPr lang="en-US" sz="2400" dirty="0">
                <a:cs typeface="Arial" pitchFamily="34" charset="0"/>
              </a:rPr>
              <a:t>MOV [07OOH], AX		; Store AX in O7OOH (result).</a:t>
            </a:r>
          </a:p>
          <a:p>
            <a:pPr lvl="3" algn="just">
              <a:spcBef>
                <a:spcPts val="600"/>
              </a:spcBef>
              <a:spcAft>
                <a:spcPts val="600"/>
              </a:spcAft>
            </a:pPr>
            <a:r>
              <a:rPr lang="en-US" sz="2400" dirty="0">
                <a:cs typeface="Arial" pitchFamily="34" charset="0"/>
              </a:rPr>
              <a:t>HLT 			; Stop </a:t>
            </a:r>
          </a:p>
        </p:txBody>
      </p:sp>
    </p:spTree>
    <p:extLst>
      <p:ext uri="{BB962C8B-B14F-4D97-AF65-F5344CB8AC3E}">
        <p14:creationId xmlns:p14="http://schemas.microsoft.com/office/powerpoint/2010/main" val="266966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958" y="162908"/>
            <a:ext cx="11887200" cy="2246769"/>
          </a:xfrm>
          <a:prstGeom prst="rect">
            <a:avLst/>
          </a:prstGeom>
          <a:noFill/>
        </p:spPr>
        <p:txBody>
          <a:bodyPr wrap="square" rtlCol="0">
            <a:spAutoFit/>
          </a:bodyPr>
          <a:lstStyle/>
          <a:p>
            <a:pPr lvl="0"/>
            <a:r>
              <a:rPr lang="en-IN" sz="2800" b="1" dirty="0"/>
              <a:t>6. Write a  program </a:t>
            </a:r>
            <a:r>
              <a:rPr lang="en-US" sz="2800" b="1" dirty="0"/>
              <a:t>to move the contents of the memory location 0500H to register BX and to CX. Add immediate byte 05H to the data residing in memory location, whose address is computed using DS = 2000H and offset= 0600H. Store the result of the addition in 0700H. Assume that the data is located in the segment specified by the data segment register DS which contain 2000H. </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334" y="3303901"/>
            <a:ext cx="7629525"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8097" y="2544005"/>
            <a:ext cx="3566680" cy="4154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821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958" y="162908"/>
            <a:ext cx="11887200" cy="954107"/>
          </a:xfrm>
          <a:prstGeom prst="rect">
            <a:avLst/>
          </a:prstGeom>
          <a:noFill/>
        </p:spPr>
        <p:txBody>
          <a:bodyPr wrap="square" rtlCol="0">
            <a:spAutoFit/>
          </a:bodyPr>
          <a:lstStyle/>
          <a:p>
            <a:pPr lvl="0"/>
            <a:r>
              <a:rPr lang="en-IN" sz="2800" b="1" dirty="0"/>
              <a:t>7. Write a  program to a</a:t>
            </a:r>
            <a:r>
              <a:rPr lang="en-US" sz="2800" b="1" dirty="0" err="1"/>
              <a:t>dd</a:t>
            </a:r>
            <a:r>
              <a:rPr lang="en-US" sz="2800" b="1" dirty="0"/>
              <a:t> the contents of the memory location 2000H:0500H to contents of 3000H:0600H and store the result in 5000H:0700H.</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9388" y="1297947"/>
            <a:ext cx="2505075"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4983125" y="1602776"/>
            <a:ext cx="6776484" cy="4154984"/>
          </a:xfrm>
          <a:prstGeom prst="rect">
            <a:avLst/>
          </a:prstGeom>
        </p:spPr>
        <p:txBody>
          <a:bodyPr wrap="square">
            <a:spAutoFit/>
          </a:bodyPr>
          <a:lstStyle/>
          <a:p>
            <a:r>
              <a:rPr lang="en-IN" sz="2400" dirty="0"/>
              <a:t>MOV DX, 2000H	; Initialize DS at 2000H</a:t>
            </a:r>
          </a:p>
          <a:p>
            <a:r>
              <a:rPr lang="en-IN" sz="2400" dirty="0"/>
              <a:t>MOV DS, DX </a:t>
            </a:r>
          </a:p>
          <a:p>
            <a:r>
              <a:rPr lang="en-IN" sz="2400" dirty="0"/>
              <a:t>MOV AX, [500H] 	;Get first operand in AX</a:t>
            </a:r>
          </a:p>
          <a:p>
            <a:r>
              <a:rPr lang="en-IN" sz="2400" dirty="0"/>
              <a:t>MOV DX, 3000H 	;Initialize DS at 3000H</a:t>
            </a:r>
          </a:p>
          <a:p>
            <a:r>
              <a:rPr lang="en-IN" sz="2400" dirty="0"/>
              <a:t>MOV DS, DX</a:t>
            </a:r>
          </a:p>
          <a:p>
            <a:r>
              <a:rPr lang="en-IN" sz="2400" dirty="0"/>
              <a:t>MOV BX, [0600H] 	;Get second operand in BX.</a:t>
            </a:r>
          </a:p>
          <a:p>
            <a:r>
              <a:rPr lang="en-IN" sz="2400" dirty="0"/>
              <a:t>ADD AX, BX 		;Perform addition</a:t>
            </a:r>
          </a:p>
          <a:p>
            <a:r>
              <a:rPr lang="en-IN" sz="2400" dirty="0"/>
              <a:t>MOV DX, 5000H 	;Initialize DS at 5000H</a:t>
            </a:r>
          </a:p>
          <a:p>
            <a:r>
              <a:rPr lang="en-IN" sz="2400" dirty="0"/>
              <a:t>MOV DS, DX</a:t>
            </a:r>
          </a:p>
          <a:p>
            <a:r>
              <a:rPr lang="en-IN" sz="2400" dirty="0"/>
              <a:t>MOV [0700H],AX	;  Store the result </a:t>
            </a:r>
          </a:p>
          <a:p>
            <a:r>
              <a:rPr lang="en-IN" sz="2400" dirty="0"/>
              <a:t>HLT			; Stop </a:t>
            </a:r>
          </a:p>
        </p:txBody>
      </p:sp>
    </p:spTree>
    <p:extLst>
      <p:ext uri="{BB962C8B-B14F-4D97-AF65-F5344CB8AC3E}">
        <p14:creationId xmlns:p14="http://schemas.microsoft.com/office/powerpoint/2010/main" val="1030681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6958" y="162908"/>
            <a:ext cx="11887200" cy="954107"/>
          </a:xfrm>
          <a:prstGeom prst="rect">
            <a:avLst/>
          </a:prstGeom>
          <a:noFill/>
        </p:spPr>
        <p:txBody>
          <a:bodyPr wrap="square" rtlCol="0">
            <a:spAutoFit/>
          </a:bodyPr>
          <a:lstStyle/>
          <a:p>
            <a:pPr lvl="0"/>
            <a:r>
              <a:rPr lang="en-US" sz="2800" b="1" dirty="0"/>
              <a:t>8. </a:t>
            </a:r>
            <a:r>
              <a:rPr lang="en-IN" sz="2800" b="1" dirty="0"/>
              <a:t>Write a  program to move </a:t>
            </a:r>
            <a:r>
              <a:rPr lang="en-US" sz="2800" b="1" dirty="0"/>
              <a:t>10 bytes of data from the offset 0300H to 0400H in the segment 5000H.</a:t>
            </a:r>
          </a:p>
        </p:txBody>
      </p:sp>
      <p:sp>
        <p:nvSpPr>
          <p:cNvPr id="3" name="Rectangle 2"/>
          <p:cNvSpPr/>
          <p:nvPr/>
        </p:nvSpPr>
        <p:spPr>
          <a:xfrm>
            <a:off x="372140" y="1740999"/>
            <a:ext cx="11387469" cy="2677656"/>
          </a:xfrm>
          <a:prstGeom prst="rect">
            <a:avLst/>
          </a:prstGeom>
        </p:spPr>
        <p:txBody>
          <a:bodyPr wrap="square">
            <a:spAutoFit/>
          </a:bodyPr>
          <a:lstStyle/>
          <a:p>
            <a:r>
              <a:rPr lang="en-IN" sz="2400" dirty="0"/>
              <a:t>	MOV  DS, 5000H   		Set DS to segment 5000H</a:t>
            </a:r>
          </a:p>
          <a:p>
            <a:r>
              <a:rPr lang="en-IN" sz="2400" dirty="0"/>
              <a:t>	MOV  SI, 0300H   		Source offset</a:t>
            </a:r>
          </a:p>
          <a:p>
            <a:r>
              <a:rPr lang="en-IN" sz="2400" dirty="0"/>
              <a:t>	MOV  DI, 0400H   		Destination offset</a:t>
            </a:r>
          </a:p>
          <a:p>
            <a:r>
              <a:rPr lang="en-IN" sz="2400" dirty="0"/>
              <a:t>	MOV  CX, 000AH   		Number of bytes to move (10)</a:t>
            </a:r>
          </a:p>
          <a:p>
            <a:r>
              <a:rPr lang="en-IN" sz="2400" dirty="0"/>
              <a:t>	CLD              			Clear direction flag (forward movement)</a:t>
            </a:r>
          </a:p>
          <a:p>
            <a:r>
              <a:rPr lang="en-IN" sz="2400" dirty="0"/>
              <a:t>	REP  MOVSB       		Move CX bytes from DS:SI to ES:DI</a:t>
            </a:r>
          </a:p>
          <a:p>
            <a:r>
              <a:rPr lang="en-IN" sz="2400" dirty="0"/>
              <a:t>	HLT              			Halt execution</a:t>
            </a:r>
          </a:p>
        </p:txBody>
      </p:sp>
    </p:spTree>
    <p:extLst>
      <p:ext uri="{BB962C8B-B14F-4D97-AF65-F5344CB8AC3E}">
        <p14:creationId xmlns:p14="http://schemas.microsoft.com/office/powerpoint/2010/main" val="467972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5279</TotalTime>
  <Words>1502</Words>
  <Application>Microsoft Office PowerPoint</Application>
  <PresentationFormat>Widescreen</PresentationFormat>
  <Paragraphs>192</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SimSun</vt:lpstr>
      <vt:lpstr>Arial</vt:lpstr>
      <vt:lpstr>Calibri</vt:lpstr>
      <vt:lpstr>Calibri Light</vt:lpstr>
      <vt:lpstr>Times New Roman</vt:lpstr>
      <vt:lpstr>Wingdings</vt:lpstr>
      <vt:lpstr>Office Theme</vt:lpstr>
      <vt:lpstr>ECE-2002 Computer Organization and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Evolution</dc:title>
  <dc:creator>Windows User</dc:creator>
  <cp:lastModifiedBy>Kritika Bansal</cp:lastModifiedBy>
  <cp:revision>180</cp:revision>
  <dcterms:created xsi:type="dcterms:W3CDTF">2018-07-21T07:11:27Z</dcterms:created>
  <dcterms:modified xsi:type="dcterms:W3CDTF">2025-02-22T08:32:31Z</dcterms:modified>
</cp:coreProperties>
</file>