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63" r:id="rId3"/>
    <p:sldId id="318" r:id="rId4"/>
    <p:sldId id="317" r:id="rId5"/>
    <p:sldId id="319" r:id="rId6"/>
    <p:sldId id="320" r:id="rId7"/>
    <p:sldId id="292" r:id="rId8"/>
    <p:sldId id="295" r:id="rId9"/>
    <p:sldId id="296" r:id="rId10"/>
    <p:sldId id="300" r:id="rId11"/>
    <p:sldId id="288" r:id="rId12"/>
    <p:sldId id="304" r:id="rId13"/>
    <p:sldId id="307" r:id="rId14"/>
    <p:sldId id="308" r:id="rId15"/>
    <p:sldId id="309" r:id="rId16"/>
    <p:sldId id="302" r:id="rId17"/>
    <p:sldId id="298" r:id="rId18"/>
    <p:sldId id="297" r:id="rId19"/>
    <p:sldId id="310" r:id="rId20"/>
    <p:sldId id="315" r:id="rId21"/>
    <p:sldId id="314" r:id="rId22"/>
    <p:sldId id="285" r:id="rId23"/>
    <p:sldId id="284" r:id="rId24"/>
    <p:sldId id="259" r:id="rId25"/>
    <p:sldId id="270" r:id="rId26"/>
    <p:sldId id="266" r:id="rId27"/>
    <p:sldId id="265" r:id="rId28"/>
    <p:sldId id="282" r:id="rId29"/>
    <p:sldId id="267" r:id="rId30"/>
    <p:sldId id="260" r:id="rId31"/>
    <p:sldId id="278" r:id="rId32"/>
    <p:sldId id="275" r:id="rId33"/>
    <p:sldId id="277" r:id="rId34"/>
    <p:sldId id="279" r:id="rId35"/>
    <p:sldId id="280" r:id="rId36"/>
    <p:sldId id="281" r:id="rId37"/>
    <p:sldId id="268" r:id="rId38"/>
    <p:sldId id="283" r:id="rId39"/>
    <p:sldId id="31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68992" autoAdjust="0"/>
  </p:normalViewPr>
  <p:slideViewPr>
    <p:cSldViewPr>
      <p:cViewPr>
        <p:scale>
          <a:sx n="50" d="100"/>
          <a:sy n="50" d="100"/>
        </p:scale>
        <p:origin x="-1267" y="2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AC3E3-56B2-4F96-8FC1-D5B88769D17E}" type="datetimeFigureOut">
              <a:rPr lang="en-US" smtClean="0"/>
              <a:pPr/>
              <a:t>12/16/2019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DA83A-E0C5-44B3-8B5B-3CD72C2B03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Movies and TV shows usually begin with an exciting scene that captures our attention. Starting a presentation with a strong opening is just as useful. A good opening will get, and keep, the audience's attention. More than that, it will also prepare the audience to understand your topic. Here are four great ways to open a speech with power.</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Start your speech with a question.</a:t>
            </a:r>
          </a:p>
          <a:p>
            <a:r>
              <a:rPr lang="en-US" sz="1200" b="0" i="0" kern="1200" dirty="0" smtClean="0">
                <a:solidFill>
                  <a:schemeClr val="tx1"/>
                </a:solidFill>
                <a:latin typeface="+mn-lt"/>
                <a:ea typeface="+mn-ea"/>
                <a:cs typeface="+mn-cs"/>
              </a:rPr>
              <a:t>A question automatically gets the audience thinking of an answer. It is important to choose an interesting question that also leads in to your topic effectively. If your topic has something to do with music, a question such as "do you like music?" is not very effective. Most listeners will answer "Of course I love music". They may also think "Why are you asking such a stupid question?". Instead, you could ask something that challenges the audience: "What would you give to become a famous singer?" or "If you had the talent to be a professional musician, would you give up your present life?". Or, if your topic has to do with job interviewing techniques, you might not ask "Are you satisfied with your job?". Instead, a question such as "What would you do if you lost your job tomorrow?". That really gets the audience thinking!</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Start your speech with an interesting fact or surprising statistic.</a:t>
            </a:r>
          </a:p>
          <a:p>
            <a:r>
              <a:rPr lang="en-US" sz="1200" b="0" i="0" kern="1200" dirty="0" smtClean="0">
                <a:solidFill>
                  <a:schemeClr val="tx1"/>
                </a:solidFill>
                <a:latin typeface="+mn-lt"/>
                <a:ea typeface="+mn-ea"/>
                <a:cs typeface="+mn-cs"/>
              </a:rPr>
              <a:t>Today it's easy to cite an interesting fact or statistic. Do a little research on your topic and you will uncover some fascinating information that you can use in your speech. For example, you could begin by telling your audience that "the average person changes career five times during their lifetime". That will get the audience thinking about their own experiences - when did they last change jobs, when might they change jobs again, etc. After mentioning this fact, the audience will be more open to your presentation on job interviewing techniques.</a:t>
            </a: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Start your speech by describing a problem.</a:t>
            </a:r>
          </a:p>
          <a:p>
            <a:r>
              <a:rPr lang="en-US" sz="1200" b="0" i="0" kern="1200" dirty="0" smtClean="0">
                <a:solidFill>
                  <a:schemeClr val="tx1"/>
                </a:solidFill>
                <a:latin typeface="+mn-lt"/>
                <a:ea typeface="+mn-ea"/>
                <a:cs typeface="+mn-cs"/>
              </a:rPr>
              <a:t>You should clearly and forcefully describe the problem. Everyone has problems and our first instinct when hearing about a problem is to start thinking about possible solutions. When you start with the problem, the audience is right there with you as you explain your favorite solution.</a:t>
            </a:r>
          </a:p>
          <a:p>
            <a:r>
              <a:rPr lang="en-US" sz="1200" b="1" i="0" kern="1200" dirty="0" smtClean="0">
                <a:solidFill>
                  <a:schemeClr val="tx1"/>
                </a:solidFill>
                <a:latin typeface="+mn-lt"/>
                <a:ea typeface="+mn-ea"/>
                <a:cs typeface="+mn-cs"/>
              </a:rPr>
              <a:t>Or you could start your speech with a story.</a:t>
            </a:r>
          </a:p>
          <a:p>
            <a:r>
              <a:rPr lang="en-US" sz="1200" b="0" i="0" kern="1200" dirty="0" smtClean="0">
                <a:solidFill>
                  <a:schemeClr val="tx1"/>
                </a:solidFill>
                <a:latin typeface="+mn-lt"/>
                <a:ea typeface="+mn-ea"/>
                <a:cs typeface="+mn-cs"/>
              </a:rPr>
              <a:t>A fourth powerful opening to your speech is to start with a story. When you describe something that happened to another person, in a situation that everyone can understand, the audience will experience some of the same thoughts and feelings of those people in those situations. There is one thing you have to be careful about however. Make sure that your story is short and to the point. Be brief - tell just enough to get the audience in the mood to hear your presentation.</a:t>
            </a:r>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Try starting some speeches with humor.</a:t>
            </a:r>
          </a:p>
          <a:p>
            <a:r>
              <a:rPr lang="en-US" sz="1200" b="0" i="0" kern="1200" dirty="0" smtClean="0">
                <a:solidFill>
                  <a:schemeClr val="tx1"/>
                </a:solidFill>
                <a:latin typeface="+mn-lt"/>
                <a:ea typeface="+mn-ea"/>
                <a:cs typeface="+mn-cs"/>
              </a:rPr>
              <a:t>Using humor can be a bit dangerous for two reasons. First, what if you say something funny but nobody laughs? Don't let that stop you from trying! If you succeed with humor it will be a wonderful way to connect with the audience. If the audience does not laugh, often they don't even know you were joking -they often think it is just a story. All you have to do is move forward with the rest of your speech. The second reason it can be dangerous is because some speakers take too much time on an opening joke. As with stories, keep humor brief. It should be just enough to get the audience focused, then you can jump into your </a:t>
            </a:r>
            <a:r>
              <a:rPr lang="en-US" sz="1200" b="0" i="0" kern="1200" dirty="0" err="1" smtClean="0">
                <a:solidFill>
                  <a:schemeClr val="tx1"/>
                </a:solidFill>
                <a:latin typeface="+mn-lt"/>
                <a:ea typeface="+mn-ea"/>
                <a:cs typeface="+mn-cs"/>
              </a:rPr>
              <a:t>topic.These</a:t>
            </a:r>
            <a:r>
              <a:rPr lang="en-US" sz="1200" b="0" i="0" kern="1200" dirty="0" smtClean="0">
                <a:solidFill>
                  <a:schemeClr val="tx1"/>
                </a:solidFill>
                <a:latin typeface="+mn-lt"/>
                <a:ea typeface="+mn-ea"/>
                <a:cs typeface="+mn-cs"/>
              </a:rPr>
              <a:t> techniques will make the openings of your presentations stronger and will guarantee that your audience listens carefully to your speech. </a:t>
            </a:r>
          </a:p>
          <a:p>
            <a:r>
              <a:rPr lang="en-US" sz="1200" b="0" i="0" kern="1200" dirty="0" smtClean="0">
                <a:solidFill>
                  <a:schemeClr val="tx1"/>
                </a:solidFill>
                <a:latin typeface="+mn-lt"/>
                <a:ea typeface="+mn-ea"/>
                <a:cs typeface="+mn-cs"/>
              </a:rPr>
              <a:t>Movies and TV shows usually begin with an exciting scene that captures our attention. Starting a presentation with a strong opening is just as useful. A good opening will get, and keep, the audience's attention. More than that, it will also prepare the audience to understand your topic. Here are five great ways to open a speech with power.</a:t>
            </a:r>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As mentioned your speech often will include three main ideas or three examples. Having three points helps the human brain remember better than only one or two main points. This article will show you how you can put these main points into various organizational structures. If your speech is well organized, the listener can use that organization as a framework to aid in remembering your message</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A very common approach is to end your speech with a "call to action". A simple example would be to say something like, "Consider my suggestion to learn more about alternative energies and how we can harness them in our daily lives". You could also do this as a challenge. For example, "Do you have the courage to try different ideas such as this?", would get the audience to really think about, and therefore remember, your message.</a:t>
            </a:r>
          </a:p>
          <a:p>
            <a:r>
              <a:rPr lang="en-US" sz="1200" b="0" i="0" kern="1200" dirty="0" smtClean="0">
                <a:solidFill>
                  <a:schemeClr val="tx1"/>
                </a:solidFill>
                <a:latin typeface="+mn-lt"/>
                <a:ea typeface="+mn-ea"/>
                <a:cs typeface="+mn-cs"/>
              </a:rPr>
              <a:t>Here are some "quick conclusions" you can try:</a:t>
            </a:r>
          </a:p>
          <a:p>
            <a:r>
              <a:rPr lang="en-US" sz="1200" b="0" i="0" kern="1200" dirty="0" smtClean="0">
                <a:solidFill>
                  <a:schemeClr val="tx1"/>
                </a:solidFill>
                <a:latin typeface="+mn-lt"/>
                <a:ea typeface="+mn-ea"/>
                <a:cs typeface="+mn-cs"/>
              </a:rPr>
              <a:t>* As with openings, you can end with a question that challenges the audience to think.* Another good idea is to end with a quotation. It's easy to find good inspirational quotes on quotes.com or brianyquotes.com. Alternatively, you can search for a topic plus the word "quotes".</a:t>
            </a:r>
          </a:p>
          <a:p>
            <a:r>
              <a:rPr lang="en-US" sz="1200" b="0" i="0" kern="1200" dirty="0" smtClean="0">
                <a:solidFill>
                  <a:schemeClr val="tx1"/>
                </a:solidFill>
                <a:latin typeface="+mn-lt"/>
                <a:ea typeface="+mn-ea"/>
                <a:cs typeface="+mn-cs"/>
              </a:rPr>
              <a:t>* Describe your vision or hope for the future and, of course, suggest that the audience takes action to bring that future about.</a:t>
            </a:r>
          </a:p>
          <a:p>
            <a:r>
              <a:rPr lang="en-US" sz="1200" b="0" i="0" kern="1200" dirty="0" smtClean="0">
                <a:solidFill>
                  <a:schemeClr val="tx1"/>
                </a:solidFill>
                <a:latin typeface="+mn-lt"/>
                <a:ea typeface="+mn-ea"/>
                <a:cs typeface="+mn-cs"/>
              </a:rPr>
              <a:t>* Sometimes a negative approach can work - remind the audience of the negative consequences if they do not take action.</a:t>
            </a:r>
          </a:p>
          <a:p>
            <a:r>
              <a:rPr lang="en-US" sz="1200" b="0" i="0" kern="1200" dirty="0" smtClean="0">
                <a:solidFill>
                  <a:schemeClr val="tx1"/>
                </a:solidFill>
                <a:latin typeface="+mn-lt"/>
                <a:ea typeface="+mn-ea"/>
                <a:cs typeface="+mn-cs"/>
              </a:rPr>
              <a:t>* Or you can take the balanced approach - remind the audience of the choice between failure and success.</a:t>
            </a:r>
          </a:p>
          <a:p>
            <a:r>
              <a:rPr lang="en-US" sz="1200" b="0" i="0" kern="1200" dirty="0" smtClean="0">
                <a:solidFill>
                  <a:schemeClr val="tx1"/>
                </a:solidFill>
                <a:latin typeface="+mn-lt"/>
                <a:ea typeface="+mn-ea"/>
                <a:cs typeface="+mn-cs"/>
              </a:rPr>
              <a:t>The conclusion should be the strongest part of your speech. Use these tips to plan well and your audience will be much more likely to remember your message.</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These are sub titles.</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b="1" dirty="0" smtClean="0">
                <a:latin typeface="Nunito Sans" panose="00000500000000000000" pitchFamily="2" charset="0"/>
              </a:rPr>
              <a:t>Start asking students</a:t>
            </a:r>
            <a:r>
              <a:rPr lang="en-IN" b="1" baseline="0" dirty="0" smtClean="0">
                <a:latin typeface="Nunito Sans" panose="00000500000000000000" pitchFamily="2" charset="0"/>
              </a:rPr>
              <a:t> to justify and express opinions for these </a:t>
            </a:r>
            <a:r>
              <a:rPr lang="en-IN" b="1" baseline="0" dirty="0" err="1" smtClean="0">
                <a:latin typeface="Nunito Sans" panose="00000500000000000000" pitchFamily="2" charset="0"/>
              </a:rPr>
              <a:t>pics</a:t>
            </a:r>
            <a:r>
              <a:rPr lang="en-IN" b="1" baseline="0" dirty="0" smtClean="0">
                <a:latin typeface="Nunito Sans" panose="00000500000000000000" pitchFamily="2" charset="0"/>
              </a:rPr>
              <a:t>, later ask them. Students will express without a proper template, just collect the answers and keep those to clarify later.</a:t>
            </a:r>
            <a:endParaRPr lang="en-US" b="1"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smtClean="0">
                <a:latin typeface="Nunito Sans" panose="00000500000000000000" pitchFamily="2" charset="0"/>
              </a:rPr>
              <a:t>Start asking the answers for this question.</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smtClean="0">
                <a:latin typeface="Nunito Sans" panose="00000500000000000000" pitchFamily="2" charset="0"/>
              </a:rPr>
              <a:t>Then state these points to justify it.</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smtClean="0">
                <a:latin typeface="Nunito Sans" panose="00000500000000000000" pitchFamily="2" charset="0"/>
              </a:rPr>
              <a:t>Let us discuss some</a:t>
            </a:r>
            <a:r>
              <a:rPr lang="en-IN" baseline="0" dirty="0" smtClean="0">
                <a:latin typeface="Nunito Sans" panose="00000500000000000000" pitchFamily="2" charset="0"/>
              </a:rPr>
              <a:t> phrases for better understanding. Ask students to take note of these templates.</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It is very important to know for very</a:t>
            </a:r>
            <a:r>
              <a:rPr lang="en-US" baseline="0" dirty="0" smtClean="0">
                <a:latin typeface="Nunito Sans" panose="00000500000000000000" pitchFamily="2" charset="0"/>
              </a:rPr>
              <a:t> good oral communication</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3ps are important.</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Plan:</a:t>
            </a:r>
          </a:p>
          <a:p>
            <a:r>
              <a:rPr lang="en-US" baseline="0" dirty="0" smtClean="0">
                <a:latin typeface="Nunito Sans" panose="00000500000000000000" pitchFamily="2" charset="0"/>
              </a:rPr>
              <a:t>Planning is the first process for oral communication.</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Prepare:</a:t>
            </a:r>
          </a:p>
          <a:p>
            <a:r>
              <a:rPr lang="en-US" baseline="0" dirty="0" smtClean="0">
                <a:latin typeface="Nunito Sans" panose="00000500000000000000" pitchFamily="2" charset="0"/>
              </a:rPr>
              <a:t>Prepare thoroughly for the speaking</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Practice:</a:t>
            </a:r>
          </a:p>
          <a:p>
            <a:r>
              <a:rPr lang="en-US" baseline="0" dirty="0" smtClean="0">
                <a:latin typeface="Nunito Sans" panose="00000500000000000000" pitchFamily="2" charset="0"/>
              </a:rPr>
              <a:t>Practice again and again </a:t>
            </a:r>
            <a:r>
              <a:rPr lang="en-US" baseline="0" smtClean="0">
                <a:latin typeface="Nunito Sans" panose="00000500000000000000" pitchFamily="2" charset="0"/>
              </a:rPr>
              <a:t>to excel</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30</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Nunito Sans" panose="00000500000000000000" pitchFamily="2" charset="0"/>
              </a:rPr>
              <a:t>Answer : Being</a:t>
            </a:r>
            <a:r>
              <a:rPr lang="en-IN" baseline="0" dirty="0" smtClean="0">
                <a:latin typeface="Nunito Sans" panose="00000500000000000000" pitchFamily="2" charset="0"/>
              </a:rPr>
              <a:t> direct and sharp </a:t>
            </a:r>
            <a:endParaRPr lang="en-US" dirty="0" smtClean="0">
              <a:latin typeface="Nunito Sans" panose="00000500000000000000" pitchFamily="2" charset="0"/>
            </a:endParaRP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31</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smtClean="0">
                <a:latin typeface="Nunito Sans" panose="00000500000000000000" pitchFamily="2" charset="0"/>
              </a:rPr>
              <a:t>You</a:t>
            </a:r>
            <a:r>
              <a:rPr lang="en-IN" baseline="0" dirty="0" smtClean="0">
                <a:latin typeface="Nunito Sans" panose="00000500000000000000" pitchFamily="2" charset="0"/>
              </a:rPr>
              <a:t> justify ideas because you have a reason, solution and speculation for it.</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smtClean="0">
                <a:latin typeface="Nunito Sans" panose="00000500000000000000" pitchFamily="2" charset="0"/>
              </a:rPr>
              <a:t>Ask students is this the proper way to justify the an idea,</a:t>
            </a:r>
            <a:r>
              <a:rPr lang="en-IN" baseline="0" dirty="0" smtClean="0">
                <a:latin typeface="Nunito Sans" panose="00000500000000000000" pitchFamily="2" charset="0"/>
              </a:rPr>
              <a:t> wait for the response and move on to the next slide.</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smtClean="0">
                <a:latin typeface="Nunito Sans" panose="00000500000000000000" pitchFamily="2" charset="0"/>
              </a:rPr>
              <a:t>To make</a:t>
            </a:r>
            <a:r>
              <a:rPr lang="en-IN" baseline="0" dirty="0" smtClean="0">
                <a:latin typeface="Nunito Sans" panose="00000500000000000000" pitchFamily="2" charset="0"/>
              </a:rPr>
              <a:t> </a:t>
            </a:r>
            <a:r>
              <a:rPr lang="en-IN" dirty="0" smtClean="0">
                <a:latin typeface="Nunito Sans" panose="00000500000000000000" pitchFamily="2" charset="0"/>
              </a:rPr>
              <a:t>stronger words you can write down the following templates. </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smtClean="0">
                <a:latin typeface="Nunito Sans" panose="00000500000000000000" pitchFamily="2" charset="0"/>
              </a:rPr>
              <a:t>Now let me give you some scenarios to check how good</a:t>
            </a:r>
            <a:r>
              <a:rPr lang="en-IN" baseline="0" dirty="0" smtClean="0">
                <a:latin typeface="Nunito Sans" panose="00000500000000000000" pitchFamily="2" charset="0"/>
              </a:rPr>
              <a:t> are you in justifying. Then display the next slide. Try making students to give the correct answer sets.  </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smtClean="0">
                <a:latin typeface="Nunito Sans" panose="00000500000000000000" pitchFamily="2" charset="0"/>
              </a:rPr>
              <a:t>Now let me give you some scenarios to check how good</a:t>
            </a:r>
            <a:r>
              <a:rPr lang="en-IN" baseline="0" dirty="0" smtClean="0">
                <a:latin typeface="Nunito Sans" panose="00000500000000000000" pitchFamily="2" charset="0"/>
              </a:rPr>
              <a:t> are you in justifying. Then display the next slide. Try making students to give the correct answer sets.  </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39</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Before getting ready</a:t>
            </a:r>
            <a:r>
              <a:rPr lang="en-US" baseline="0" dirty="0" smtClean="0">
                <a:latin typeface="Nunito Sans" panose="00000500000000000000" pitchFamily="2" charset="0"/>
              </a:rPr>
              <a:t> for the speech, the speaker should know about the audience. That includes their educational background, socio cultural customs, economical , political and legal environments. In addition to that, the do’s and </a:t>
            </a:r>
            <a:r>
              <a:rPr lang="en-US" baseline="0" dirty="0" err="1" smtClean="0">
                <a:latin typeface="Nunito Sans" panose="00000500000000000000" pitchFamily="2" charset="0"/>
              </a:rPr>
              <a:t>dont’s</a:t>
            </a:r>
            <a:r>
              <a:rPr lang="en-US" baseline="0" dirty="0" smtClean="0">
                <a:latin typeface="Nunito Sans" panose="00000500000000000000" pitchFamily="2" charset="0"/>
              </a:rPr>
              <a:t> for the particular group of people.</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A well prepared content is half spoken. The speaker should have the knowledge and perception of what he is going  deliver. </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Even for a mind blowing speech timing is important. The speaker should not be too short as well as too long so that he can attract the audience for the good quality of time spending</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For speaker,  expect the unexpected is always good. Audience may change, audio or visuals may fail, sometimes the content which you prepared for the audience may need to be changed as it is not suitable. The speaker should be ready with such situations and should have a plan B to manage the situation</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Preparation is half spoken.</a:t>
            </a:r>
          </a:p>
          <a:p>
            <a:endParaRPr lang="en-US" dirty="0" smtClean="0">
              <a:latin typeface="Nunito Sans" panose="00000500000000000000" pitchFamily="2" charset="0"/>
            </a:endParaRPr>
          </a:p>
          <a:p>
            <a:r>
              <a:rPr lang="en-US" dirty="0" smtClean="0">
                <a:latin typeface="Nunito Sans" panose="00000500000000000000" pitchFamily="2" charset="0"/>
              </a:rPr>
              <a:t>The speaker should intensively prepare the content according  to the requirement.</a:t>
            </a:r>
          </a:p>
          <a:p>
            <a:endParaRPr lang="en-US" dirty="0" smtClean="0">
              <a:latin typeface="Nunito Sans" panose="00000500000000000000" pitchFamily="2" charset="0"/>
            </a:endParaRPr>
          </a:p>
          <a:p>
            <a:r>
              <a:rPr lang="en-US" dirty="0" smtClean="0">
                <a:latin typeface="Nunito Sans" panose="00000500000000000000" pitchFamily="2" charset="0"/>
              </a:rPr>
              <a:t>The speaker should</a:t>
            </a:r>
            <a:r>
              <a:rPr lang="en-US" baseline="0" dirty="0" smtClean="0">
                <a:latin typeface="Nunito Sans" panose="00000500000000000000" pitchFamily="2" charset="0"/>
              </a:rPr>
              <a:t> visualize the content. Collect all the information regarding the message to be delivered </a:t>
            </a:r>
          </a:p>
          <a:p>
            <a:r>
              <a:rPr lang="en-US" baseline="0" dirty="0" smtClean="0">
                <a:latin typeface="Nunito Sans" panose="00000500000000000000" pitchFamily="2" charset="0"/>
              </a:rPr>
              <a:t>and think in the shoes of audience </a:t>
            </a:r>
            <a:endParaRPr lang="en-US" dirty="0" smtClean="0">
              <a:latin typeface="Nunito Sans" panose="00000500000000000000" pitchFamily="2" charset="0"/>
            </a:endParaRPr>
          </a:p>
          <a:p>
            <a:endParaRPr lang="en-US" dirty="0" smtClean="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Practice, practice </a:t>
            </a:r>
            <a:r>
              <a:rPr lang="en-US" smtClean="0">
                <a:latin typeface="Nunito Sans" panose="00000500000000000000" pitchFamily="2" charset="0"/>
              </a:rPr>
              <a:t>and practice</a:t>
            </a:r>
            <a:endParaRPr lang="en-US" dirty="0" smtClean="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b="1" dirty="0" smtClean="0">
                <a:latin typeface="Nunito Sans" pitchFamily="2" charset="0"/>
              </a:rPr>
              <a:t>Communication of thought by </a:t>
            </a:r>
            <a:r>
              <a:rPr lang="en-US" sz="1200" b="1" u="sng" dirty="0" smtClean="0">
                <a:latin typeface="Nunito Sans" pitchFamily="2" charset="0"/>
              </a:rPr>
              <a:t>words, talk and conversation. </a:t>
            </a:r>
            <a:r>
              <a:rPr lang="en-US" sz="1200" b="1" dirty="0" smtClean="0">
                <a:latin typeface="Nunito Sans" pitchFamily="2" charset="0"/>
              </a:rPr>
              <a:t>Also the way to </a:t>
            </a:r>
            <a:r>
              <a:rPr lang="en-US" sz="1200" b="1" u="sng" dirty="0" smtClean="0">
                <a:latin typeface="Nunito Sans" pitchFamily="2" charset="0"/>
              </a:rPr>
              <a:t>Comprehend and Remember</a:t>
            </a:r>
            <a:r>
              <a:rPr lang="en-US" sz="1200" b="1" dirty="0" smtClean="0">
                <a:latin typeface="Nunito Sans" pitchFamily="2" charset="0"/>
              </a:rPr>
              <a:t> units of language larger than a sentence .</a:t>
            </a:r>
          </a:p>
          <a:p>
            <a:pPr>
              <a:lnSpc>
                <a:spcPct val="150000"/>
              </a:lnSpc>
            </a:pPr>
            <a:endParaRPr lang="en-US" sz="1200" b="1" u="sng" dirty="0" smtClean="0">
              <a:latin typeface="Nunito Sans"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Why organize a speech? After an average speech, most listeners remember very little of what they heard! </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327744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E274E-4B20-4C32-95B3-057A732D531C}" type="datetimeFigureOut">
              <a:rPr lang="en-US" smtClean="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8BD14-1C98-409C-8CB3-6294177722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E274E-4B20-4C32-95B3-057A732D531C}" type="datetimeFigureOut">
              <a:rPr lang="en-US" smtClean="0"/>
              <a:pPr/>
              <a:t>12/16/2019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8BD14-1C98-409C-8CB3-6294177722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43174" y="2708920"/>
            <a:ext cx="3500462"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428596" y="0"/>
            <a:ext cx="8358246" cy="12926616"/>
          </a:xfrm>
          <a:prstGeom prst="rect">
            <a:avLst/>
          </a:prstGeom>
          <a:noFill/>
        </p:spPr>
        <p:txBody>
          <a:bodyPr wrap="square" rtlCol="0">
            <a:spAutoFit/>
          </a:bodyPr>
          <a:lstStyle/>
          <a:p>
            <a:pPr>
              <a:lnSpc>
                <a:spcPct val="150000"/>
              </a:lnSpc>
            </a:pPr>
            <a:r>
              <a:rPr lang="en-US" sz="3200" dirty="0" smtClean="0">
                <a:latin typeface="Nunito Sans" pitchFamily="2" charset="0"/>
              </a:rPr>
              <a:t>  </a:t>
            </a:r>
            <a:r>
              <a:rPr lang="en-US" sz="3200" u="sng" dirty="0" smtClean="0">
                <a:latin typeface="Nunito Sans" pitchFamily="2" charset="0"/>
              </a:rPr>
              <a:t>Let Us Make Things Easy To Remember</a:t>
            </a:r>
          </a:p>
          <a:p>
            <a:pPr>
              <a:lnSpc>
                <a:spcPct val="150000"/>
              </a:lnSpc>
            </a:pPr>
            <a:endParaRPr lang="en-US" sz="3200" u="sng" dirty="0" smtClean="0">
              <a:latin typeface="Nunito Sans" pitchFamily="2" charset="0"/>
            </a:endParaRPr>
          </a:p>
          <a:p>
            <a:pPr>
              <a:lnSpc>
                <a:spcPct val="150000"/>
              </a:lnSpc>
              <a:buFont typeface="Arial" pitchFamily="34" charset="0"/>
              <a:buChar char="•"/>
            </a:pPr>
            <a:r>
              <a:rPr lang="en-US" sz="3200" dirty="0" smtClean="0">
                <a:latin typeface="Nunito Sans" pitchFamily="2" charset="0"/>
              </a:rPr>
              <a:t> </a:t>
            </a:r>
            <a:r>
              <a:rPr lang="en-US" sz="3200" b="1" dirty="0" smtClean="0">
                <a:latin typeface="Nunito Sans" pitchFamily="2" charset="0"/>
              </a:rPr>
              <a:t>Grab Your Audience's Attention</a:t>
            </a:r>
            <a:endParaRPr lang="en-US" sz="3200" dirty="0" smtClean="0">
              <a:latin typeface="Nunito Sans" pitchFamily="2" charset="0"/>
            </a:endParaRPr>
          </a:p>
          <a:p>
            <a:pPr>
              <a:lnSpc>
                <a:spcPct val="150000"/>
              </a:lnSpc>
            </a:pPr>
            <a:endParaRPr lang="en-US" sz="3200" u="sng" dirty="0" smtClean="0">
              <a:latin typeface="Nunito Sans" pitchFamily="2" charset="0"/>
            </a:endParaRPr>
          </a:p>
          <a:p>
            <a:pPr>
              <a:lnSpc>
                <a:spcPct val="150000"/>
              </a:lnSpc>
              <a:buFont typeface="Arial" pitchFamily="34" charset="0"/>
              <a:buChar char="•"/>
            </a:pPr>
            <a:r>
              <a:rPr lang="en-US" sz="3200" dirty="0" smtClean="0">
                <a:latin typeface="Nunito Sans" pitchFamily="2" charset="0"/>
              </a:rPr>
              <a:t> Power Of Three “3”</a:t>
            </a:r>
          </a:p>
          <a:p>
            <a:pPr>
              <a:lnSpc>
                <a:spcPct val="150000"/>
              </a:lnSpc>
            </a:pPr>
            <a:endParaRPr lang="en-US" sz="3200" dirty="0" smtClean="0">
              <a:latin typeface="Nunito Sans" pitchFamily="2" charset="0"/>
            </a:endParaRPr>
          </a:p>
          <a:p>
            <a:pPr>
              <a:lnSpc>
                <a:spcPct val="150000"/>
              </a:lnSpc>
              <a:buFont typeface="Arial" pitchFamily="34" charset="0"/>
              <a:buChar char="•"/>
            </a:pPr>
            <a:r>
              <a:rPr lang="en-US" sz="3200" dirty="0" smtClean="0">
                <a:latin typeface="Nunito Sans" pitchFamily="2" charset="0"/>
              </a:rPr>
              <a:t> Call for Action </a:t>
            </a:r>
          </a:p>
          <a:p>
            <a:pPr>
              <a:lnSpc>
                <a:spcPct val="150000"/>
              </a:lnSpc>
            </a:pPr>
            <a:r>
              <a:rPr lang="en-US" sz="3200" dirty="0" smtClean="0">
                <a:latin typeface="Nunito Sans" pitchFamily="2" charset="0"/>
              </a:rPr>
              <a:t> </a:t>
            </a:r>
            <a:endParaRPr lang="en-US" sz="3200" dirty="0">
              <a:latin typeface="Nunito Sans"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357158" y="285728"/>
            <a:ext cx="8501122" cy="11203067"/>
          </a:xfrm>
          <a:prstGeom prst="rect">
            <a:avLst/>
          </a:prstGeom>
          <a:noFill/>
        </p:spPr>
        <p:txBody>
          <a:bodyPr wrap="square" rtlCol="0">
            <a:spAutoFit/>
          </a:bodyPr>
          <a:lstStyle/>
          <a:p>
            <a:r>
              <a:rPr lang="en-US" sz="3200" b="1" dirty="0" smtClean="0"/>
              <a:t>	</a:t>
            </a:r>
            <a:r>
              <a:rPr lang="en-US" sz="3200" b="1" dirty="0" smtClean="0">
                <a:latin typeface="Nunito Sans" pitchFamily="2" charset="0"/>
              </a:rPr>
              <a:t>   Grab Your Audience's Attention!!!</a:t>
            </a:r>
          </a:p>
          <a:p>
            <a:endParaRPr lang="en-US" sz="3200" b="1" dirty="0" smtClean="0"/>
          </a:p>
          <a:p>
            <a:pPr algn="just"/>
            <a:r>
              <a:rPr lang="en-US" sz="3200" dirty="0" smtClean="0"/>
              <a:t>Movies and TV shows usually begin with an exciting scene that captures our attention. A good opening will keep the audience's attention More than that, it will also prepare the audience to understand your topic</a:t>
            </a:r>
          </a:p>
          <a:p>
            <a:pPr>
              <a:lnSpc>
                <a:spcPct val="150000"/>
              </a:lnSpc>
            </a:pP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49156" name="AutoShape 4"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8" name="AutoShape 6"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0" name="AutoShape 8"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2" name="AutoShape 10"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9163" name="Picture 11" descr="C:\Users\vigne\Desktop\download (2).png"/>
          <p:cNvPicPr>
            <a:picLocks noChangeAspect="1" noChangeArrowheads="1"/>
          </p:cNvPicPr>
          <p:nvPr/>
        </p:nvPicPr>
        <p:blipFill>
          <a:blip r:embed="rId4"/>
          <a:srcRect/>
          <a:stretch>
            <a:fillRect/>
          </a:stretch>
        </p:blipFill>
        <p:spPr bwMode="auto">
          <a:xfrm>
            <a:off x="2143108" y="4429132"/>
            <a:ext cx="4143404" cy="1964545"/>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357158" y="285728"/>
            <a:ext cx="8501122" cy="11203067"/>
          </a:xfrm>
          <a:prstGeom prst="rect">
            <a:avLst/>
          </a:prstGeom>
          <a:noFill/>
        </p:spPr>
        <p:txBody>
          <a:bodyPr wrap="square" rtlCol="0">
            <a:spAutoFit/>
          </a:bodyPr>
          <a:lstStyle/>
          <a:p>
            <a:pPr marL="514350" indent="-514350"/>
            <a:r>
              <a:rPr lang="en-US" sz="3200" b="1" dirty="0" smtClean="0"/>
              <a:t>1. Start your speech with an Interesting question</a:t>
            </a:r>
          </a:p>
          <a:p>
            <a:pPr marL="514350" indent="-514350"/>
            <a:endParaRPr lang="en-US" sz="3200" b="1" dirty="0" smtClean="0"/>
          </a:p>
          <a:p>
            <a:pPr marL="514350" indent="-514350"/>
            <a:r>
              <a:rPr lang="en-US" sz="3200" dirty="0" smtClean="0"/>
              <a:t>      A question automatically gets the audience thinking of an answer. It is important to choose an interesting question that also leads in to your topic effectively.</a:t>
            </a:r>
            <a:endParaRPr lang="en-US" sz="3200" b="1" dirty="0" smtClean="0"/>
          </a:p>
          <a:p>
            <a:pPr algn="just"/>
            <a:endParaRPr lang="en-US" sz="3200" dirty="0" smtClean="0"/>
          </a:p>
          <a:p>
            <a:pPr>
              <a:lnSpc>
                <a:spcPct val="150000"/>
              </a:lnSpc>
            </a:pP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49156" name="AutoShape 4"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8" name="AutoShape 6"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0" name="AutoShape 8"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2" name="AutoShape 10"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0898" name="Picture 2" descr="Image result for interesting question"/>
          <p:cNvPicPr>
            <a:picLocks noChangeAspect="1" noChangeArrowheads="1"/>
          </p:cNvPicPr>
          <p:nvPr/>
        </p:nvPicPr>
        <p:blipFill>
          <a:blip r:embed="rId4"/>
          <a:srcRect b="6061"/>
          <a:stretch>
            <a:fillRect/>
          </a:stretch>
        </p:blipFill>
        <p:spPr bwMode="auto">
          <a:xfrm>
            <a:off x="1643042" y="4143380"/>
            <a:ext cx="4557776" cy="2214578"/>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357158" y="285728"/>
            <a:ext cx="8501122" cy="11695509"/>
          </a:xfrm>
          <a:prstGeom prst="rect">
            <a:avLst/>
          </a:prstGeom>
          <a:noFill/>
        </p:spPr>
        <p:txBody>
          <a:bodyPr wrap="square" rtlCol="0">
            <a:spAutoFit/>
          </a:bodyPr>
          <a:lstStyle/>
          <a:p>
            <a:r>
              <a:rPr lang="en-US" sz="3200" b="1" dirty="0" smtClean="0"/>
              <a:t>2. Start your speech with an Interesting Fact or Surprising Statistic</a:t>
            </a:r>
          </a:p>
          <a:p>
            <a:r>
              <a:rPr lang="en-US" sz="3200" dirty="0" smtClean="0"/>
              <a:t/>
            </a:r>
            <a:br>
              <a:rPr lang="en-US" sz="3200" dirty="0" smtClean="0"/>
            </a:br>
            <a:endParaRPr lang="en-US" sz="3200" b="1" dirty="0" smtClean="0"/>
          </a:p>
          <a:p>
            <a:pPr marL="514350" indent="-514350"/>
            <a:r>
              <a:rPr lang="en-US" sz="3200" dirty="0" smtClean="0"/>
              <a:t>      Do a little research on your topic and you will uncover some fascinating information that you can use in your speech</a:t>
            </a:r>
            <a:endParaRPr lang="en-US" sz="3200" b="1" dirty="0" smtClean="0"/>
          </a:p>
          <a:p>
            <a:pPr algn="just"/>
            <a:endParaRPr lang="en-US" sz="3200" dirty="0" smtClean="0"/>
          </a:p>
          <a:p>
            <a:pPr>
              <a:lnSpc>
                <a:spcPct val="150000"/>
              </a:lnSpc>
            </a:pP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49156" name="AutoShape 4"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8" name="AutoShape 6"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0" name="AutoShape 8"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2" name="AutoShape 10"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4994" name="Picture 2" descr="Image result for interesting fact"/>
          <p:cNvPicPr>
            <a:picLocks noChangeAspect="1" noChangeArrowheads="1"/>
          </p:cNvPicPr>
          <p:nvPr/>
        </p:nvPicPr>
        <p:blipFill>
          <a:blip r:embed="rId4"/>
          <a:srcRect b="32330"/>
          <a:stretch>
            <a:fillRect/>
          </a:stretch>
        </p:blipFill>
        <p:spPr bwMode="auto">
          <a:xfrm>
            <a:off x="1785918" y="4286256"/>
            <a:ext cx="5643602" cy="1214446"/>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357158" y="285728"/>
            <a:ext cx="8501122" cy="12187952"/>
          </a:xfrm>
          <a:prstGeom prst="rect">
            <a:avLst/>
          </a:prstGeom>
          <a:noFill/>
        </p:spPr>
        <p:txBody>
          <a:bodyPr wrap="square" rtlCol="0">
            <a:spAutoFit/>
          </a:bodyPr>
          <a:lstStyle/>
          <a:p>
            <a:r>
              <a:rPr lang="en-US" sz="3200" b="1" dirty="0" smtClean="0"/>
              <a:t>3. Start your speech with a Story</a:t>
            </a:r>
          </a:p>
          <a:p>
            <a:endParaRPr lang="en-US" sz="3200" b="1" dirty="0" smtClean="0"/>
          </a:p>
          <a:p>
            <a:r>
              <a:rPr lang="en-US" sz="3200" dirty="0" smtClean="0"/>
              <a:t>Make sure that your story is short and to the point </a:t>
            </a:r>
          </a:p>
          <a:p>
            <a:endParaRPr lang="en-US" sz="3200" b="1" dirty="0" smtClean="0"/>
          </a:p>
          <a:p>
            <a:endParaRPr lang="en-US" sz="3200" b="1" dirty="0" smtClean="0"/>
          </a:p>
          <a:p>
            <a:endParaRPr lang="en-US" sz="3200" b="1" dirty="0" smtClean="0"/>
          </a:p>
          <a:p>
            <a:pPr marL="514350" indent="-514350"/>
            <a:r>
              <a:rPr lang="en-US" sz="3200" dirty="0" smtClean="0"/>
              <a:t>      </a:t>
            </a:r>
            <a:endParaRPr lang="en-US" sz="3200" b="1" dirty="0" smtClean="0"/>
          </a:p>
          <a:p>
            <a:pPr algn="just"/>
            <a:endParaRPr lang="en-US" sz="3200" dirty="0" smtClean="0"/>
          </a:p>
          <a:p>
            <a:pPr>
              <a:lnSpc>
                <a:spcPct val="150000"/>
              </a:lnSpc>
            </a:pP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49156" name="AutoShape 4"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8" name="AutoShape 6"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0" name="AutoShape 8"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2" name="AutoShape 10"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0" name="AutoShape 2" descr="Image result for 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2" name="AutoShape 4" descr="Image result for 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4" name="AutoShape 6" descr="Image result for 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9095" name="Picture 7" descr="C:\Users\vigne\Desktop\download (1).jpg"/>
          <p:cNvPicPr>
            <a:picLocks noChangeAspect="1" noChangeArrowheads="1"/>
          </p:cNvPicPr>
          <p:nvPr/>
        </p:nvPicPr>
        <p:blipFill>
          <a:blip r:embed="rId4"/>
          <a:srcRect/>
          <a:stretch>
            <a:fillRect/>
          </a:stretch>
        </p:blipFill>
        <p:spPr bwMode="auto">
          <a:xfrm>
            <a:off x="2071670" y="3071810"/>
            <a:ext cx="4071966" cy="2214578"/>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357158" y="285728"/>
            <a:ext cx="8501122" cy="13172837"/>
          </a:xfrm>
          <a:prstGeom prst="rect">
            <a:avLst/>
          </a:prstGeom>
          <a:noFill/>
        </p:spPr>
        <p:txBody>
          <a:bodyPr wrap="square" rtlCol="0">
            <a:spAutoFit/>
          </a:bodyPr>
          <a:lstStyle/>
          <a:p>
            <a:r>
              <a:rPr lang="en-US" sz="3200" b="1" dirty="0" smtClean="0"/>
              <a:t>4. Start some speeches with Humor</a:t>
            </a:r>
          </a:p>
          <a:p>
            <a:endParaRPr lang="en-US" sz="3200" b="1" dirty="0" smtClean="0"/>
          </a:p>
          <a:p>
            <a:r>
              <a:rPr lang="en-US" sz="3200" dirty="0" smtClean="0"/>
              <a:t>As with stories, keep humor brief. It should be just enough to get the audience focused, then you can jump into your topic.</a:t>
            </a:r>
          </a:p>
          <a:p>
            <a:endParaRPr lang="en-US" sz="3200" b="1" dirty="0" smtClean="0"/>
          </a:p>
          <a:p>
            <a:endParaRPr lang="en-US" sz="3200" b="1" dirty="0" smtClean="0"/>
          </a:p>
          <a:p>
            <a:endParaRPr lang="en-US" sz="3200" b="1" dirty="0" smtClean="0"/>
          </a:p>
          <a:p>
            <a:pPr marL="514350" indent="-514350"/>
            <a:r>
              <a:rPr lang="en-US" sz="3200" dirty="0" smtClean="0"/>
              <a:t>      </a:t>
            </a:r>
            <a:endParaRPr lang="en-US" sz="3200" b="1" dirty="0" smtClean="0"/>
          </a:p>
          <a:p>
            <a:pPr algn="just"/>
            <a:endParaRPr lang="en-US" sz="3200" dirty="0" smtClean="0"/>
          </a:p>
          <a:p>
            <a:pPr>
              <a:lnSpc>
                <a:spcPct val="150000"/>
              </a:lnSpc>
            </a:pP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49156" name="AutoShape 4"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8" name="AutoShape 6"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0" name="AutoShape 8"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2" name="AutoShape 10"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0" name="AutoShape 2" descr="Image result for 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2" name="AutoShape 4" descr="Image result for 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4" name="AutoShape 6" descr="Image result for 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1138" name="AutoShape 2" descr="Image result for hum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1139" name="Picture 3" descr="C:\Users\vigne\Desktop\download (3).png"/>
          <p:cNvPicPr>
            <a:picLocks noChangeAspect="1" noChangeArrowheads="1"/>
          </p:cNvPicPr>
          <p:nvPr/>
        </p:nvPicPr>
        <p:blipFill>
          <a:blip r:embed="rId4"/>
          <a:srcRect/>
          <a:stretch>
            <a:fillRect/>
          </a:stretch>
        </p:blipFill>
        <p:spPr bwMode="auto">
          <a:xfrm>
            <a:off x="2643174" y="3714752"/>
            <a:ext cx="2786082" cy="2071702"/>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285720" y="214290"/>
            <a:ext cx="8643998" cy="12187952"/>
          </a:xfrm>
          <a:prstGeom prst="rect">
            <a:avLst/>
          </a:prstGeom>
          <a:noFill/>
        </p:spPr>
        <p:txBody>
          <a:bodyPr wrap="square" rtlCol="0">
            <a:spAutoFit/>
          </a:bodyPr>
          <a:lstStyle/>
          <a:p>
            <a:pPr>
              <a:lnSpc>
                <a:spcPct val="150000"/>
              </a:lnSpc>
            </a:pPr>
            <a:r>
              <a:rPr lang="en-US" sz="3200" dirty="0" smtClean="0">
                <a:latin typeface="Nunito Sans" pitchFamily="2" charset="0"/>
              </a:rPr>
              <a:t>			Power Of Three</a:t>
            </a:r>
          </a:p>
          <a:p>
            <a:pPr>
              <a:lnSpc>
                <a:spcPct val="150000"/>
              </a:lnSpc>
            </a:pPr>
            <a:endParaRPr lang="en-US" sz="3200" dirty="0" smtClean="0"/>
          </a:p>
          <a:p>
            <a:pPr>
              <a:lnSpc>
                <a:spcPct val="150000"/>
              </a:lnSpc>
            </a:pPr>
            <a:endParaRPr lang="en-US" sz="3200" dirty="0" smtClean="0"/>
          </a:p>
          <a:p>
            <a:pPr>
              <a:lnSpc>
                <a:spcPct val="150000"/>
              </a:lnSpc>
            </a:pPr>
            <a:endParaRPr lang="en-US" sz="3200" dirty="0" smtClean="0"/>
          </a:p>
          <a:p>
            <a:pPr>
              <a:lnSpc>
                <a:spcPct val="150000"/>
              </a:lnSpc>
            </a:pPr>
            <a:endParaRPr lang="en-US" sz="3200" dirty="0" smtClean="0"/>
          </a:p>
          <a:p>
            <a:pPr>
              <a:lnSpc>
                <a:spcPct val="150000"/>
              </a:lnSpc>
            </a:pPr>
            <a:r>
              <a:rPr lang="en-US" sz="3200" dirty="0" smtClean="0"/>
              <a:t>Having </a:t>
            </a:r>
            <a:r>
              <a:rPr lang="en-US" sz="3200" b="1" u="sng" dirty="0" smtClean="0"/>
              <a:t>Three points</a:t>
            </a:r>
            <a:r>
              <a:rPr lang="en-US" sz="3200" dirty="0" smtClean="0"/>
              <a:t> helps the human brain remember better than only one or two main points</a:t>
            </a: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47106" name="AutoShape 2" descr="Image result for th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08" name="AutoShape 4" descr="Image result for th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10" name="AutoShape 6" descr="Image result for th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11" name="Picture 7" descr="C:\Users\vigne\Desktop\download.jpg"/>
          <p:cNvPicPr>
            <a:picLocks noChangeAspect="1" noChangeArrowheads="1"/>
          </p:cNvPicPr>
          <p:nvPr/>
        </p:nvPicPr>
        <p:blipFill>
          <a:blip r:embed="rId4"/>
          <a:srcRect/>
          <a:stretch>
            <a:fillRect/>
          </a:stretch>
        </p:blipFill>
        <p:spPr bwMode="auto">
          <a:xfrm>
            <a:off x="2285964" y="1357298"/>
            <a:ext cx="4429176" cy="2214578"/>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285720" y="214290"/>
            <a:ext cx="8643998" cy="13203615"/>
          </a:xfrm>
          <a:prstGeom prst="rect">
            <a:avLst/>
          </a:prstGeom>
          <a:noFill/>
        </p:spPr>
        <p:txBody>
          <a:bodyPr wrap="square" rtlCol="0">
            <a:spAutoFit/>
          </a:bodyPr>
          <a:lstStyle/>
          <a:p>
            <a:pPr>
              <a:lnSpc>
                <a:spcPct val="150000"/>
              </a:lnSpc>
            </a:pPr>
            <a:r>
              <a:rPr lang="en-US" sz="3200" dirty="0" smtClean="0">
                <a:latin typeface="Nunito Sans" pitchFamily="2" charset="0"/>
              </a:rPr>
              <a:t>			BEST WAY……</a:t>
            </a:r>
          </a:p>
          <a:p>
            <a:pPr>
              <a:lnSpc>
                <a:spcPct val="150000"/>
              </a:lnSpc>
            </a:pPr>
            <a:endParaRPr lang="en-US" sz="3200" dirty="0" smtClean="0"/>
          </a:p>
          <a:p>
            <a:pPr>
              <a:lnSpc>
                <a:spcPct val="150000"/>
              </a:lnSpc>
            </a:pPr>
            <a:r>
              <a:rPr lang="en-US" sz="3600" dirty="0" smtClean="0"/>
              <a:t>To begin, list the </a:t>
            </a:r>
            <a:r>
              <a:rPr lang="en-US" sz="3600" b="1" dirty="0" smtClean="0"/>
              <a:t>Three main points</a:t>
            </a:r>
            <a:r>
              <a:rPr lang="en-US" sz="3600" dirty="0" smtClean="0"/>
              <a:t> you want to make or the </a:t>
            </a:r>
            <a:r>
              <a:rPr lang="en-US" sz="3600" b="1" dirty="0" smtClean="0"/>
              <a:t>Three main examples </a:t>
            </a:r>
            <a:r>
              <a:rPr lang="en-US" sz="3600" dirty="0" smtClean="0"/>
              <a:t>to use to make your main point</a:t>
            </a:r>
          </a:p>
          <a:p>
            <a:pPr>
              <a:lnSpc>
                <a:spcPct val="150000"/>
              </a:lnSpc>
            </a:pPr>
            <a:endParaRPr lang="en-US" sz="3200" dirty="0" smtClean="0"/>
          </a:p>
          <a:p>
            <a:pPr>
              <a:lnSpc>
                <a:spcPct val="150000"/>
              </a:lnSpc>
            </a:pPr>
            <a:endParaRPr lang="en-US" sz="3200" dirty="0" smtClean="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47106" name="AutoShape 2" descr="Image result for th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08" name="AutoShape 4" descr="Image result for th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10" name="AutoShape 6" descr="Image result for th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428596" y="214290"/>
            <a:ext cx="8501122" cy="14450110"/>
          </a:xfrm>
          <a:prstGeom prst="rect">
            <a:avLst/>
          </a:prstGeom>
          <a:noFill/>
        </p:spPr>
        <p:txBody>
          <a:bodyPr wrap="square" rtlCol="0">
            <a:spAutoFit/>
          </a:bodyPr>
          <a:lstStyle/>
          <a:p>
            <a:pPr>
              <a:lnSpc>
                <a:spcPct val="150000"/>
              </a:lnSpc>
            </a:pPr>
            <a:r>
              <a:rPr lang="en-US" dirty="0" smtClean="0"/>
              <a:t>If you give </a:t>
            </a:r>
            <a:r>
              <a:rPr lang="en-US" b="1" u="sng" dirty="0" smtClean="0"/>
              <a:t>One example </a:t>
            </a:r>
            <a:r>
              <a:rPr lang="en-US" dirty="0" smtClean="0"/>
              <a:t> it has little meaning </a:t>
            </a:r>
          </a:p>
          <a:p>
            <a:pPr>
              <a:lnSpc>
                <a:spcPct val="150000"/>
              </a:lnSpc>
            </a:pPr>
            <a:endParaRPr lang="en-US" sz="2800" dirty="0" smtClean="0"/>
          </a:p>
          <a:p>
            <a:pPr>
              <a:lnSpc>
                <a:spcPct val="150000"/>
              </a:lnSpc>
            </a:pPr>
            <a:r>
              <a:rPr lang="en-US" sz="2400" dirty="0" smtClean="0"/>
              <a:t>If you give </a:t>
            </a:r>
            <a:r>
              <a:rPr lang="en-US" sz="2400" b="1" u="sng" dirty="0" smtClean="0"/>
              <a:t>Two examples</a:t>
            </a:r>
            <a:r>
              <a:rPr lang="en-US" sz="2400" b="1" dirty="0" smtClean="0"/>
              <a:t> </a:t>
            </a:r>
            <a:r>
              <a:rPr lang="en-US" sz="2400" dirty="0" smtClean="0"/>
              <a:t>it is stronger, but it may seem like just a coincidence</a:t>
            </a:r>
          </a:p>
          <a:p>
            <a:pPr>
              <a:lnSpc>
                <a:spcPct val="150000"/>
              </a:lnSpc>
            </a:pPr>
            <a:endParaRPr lang="en-US" sz="2800" dirty="0" smtClean="0"/>
          </a:p>
          <a:p>
            <a:pPr>
              <a:lnSpc>
                <a:spcPct val="150000"/>
              </a:lnSpc>
            </a:pPr>
            <a:endParaRPr lang="en-US" sz="2800" dirty="0" smtClean="0"/>
          </a:p>
          <a:p>
            <a:pPr>
              <a:lnSpc>
                <a:spcPct val="150000"/>
              </a:lnSpc>
            </a:pPr>
            <a:endParaRPr lang="en-US" sz="2800" dirty="0" smtClean="0"/>
          </a:p>
          <a:p>
            <a:pPr>
              <a:lnSpc>
                <a:spcPct val="150000"/>
              </a:lnSpc>
            </a:pPr>
            <a:r>
              <a:rPr lang="en-US" sz="2800" dirty="0" smtClean="0"/>
              <a:t>When you </a:t>
            </a:r>
            <a:r>
              <a:rPr lang="en-US" sz="3200" dirty="0" smtClean="0"/>
              <a:t>add</a:t>
            </a:r>
            <a:r>
              <a:rPr lang="en-US" sz="2800" dirty="0" smtClean="0"/>
              <a:t> a </a:t>
            </a:r>
            <a:r>
              <a:rPr lang="en-US" sz="2800" b="1" u="sng" dirty="0" smtClean="0"/>
              <a:t>Third example</a:t>
            </a:r>
            <a:r>
              <a:rPr lang="en-US" sz="2800" u="sng" dirty="0" smtClean="0"/>
              <a:t> </a:t>
            </a:r>
            <a:r>
              <a:rPr lang="en-US" sz="2800" dirty="0" smtClean="0"/>
              <a:t>then your listeners can see a pattern, and they understand your meaning much better</a:t>
            </a:r>
          </a:p>
          <a:p>
            <a:pPr>
              <a:lnSpc>
                <a:spcPct val="150000"/>
              </a:lnSpc>
            </a:pPr>
            <a:endParaRPr lang="en-US" sz="2800" dirty="0" smtClean="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74756" name="Picture 4" descr="Image result for three"/>
          <p:cNvPicPr>
            <a:picLocks noChangeAspect="1" noChangeArrowheads="1"/>
          </p:cNvPicPr>
          <p:nvPr/>
        </p:nvPicPr>
        <p:blipFill>
          <a:blip r:embed="rId4"/>
          <a:srcRect/>
          <a:stretch>
            <a:fillRect/>
          </a:stretch>
        </p:blipFill>
        <p:spPr bwMode="auto">
          <a:xfrm>
            <a:off x="6000760" y="2214554"/>
            <a:ext cx="2381250" cy="1914525"/>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357158" y="285728"/>
            <a:ext cx="8501122" cy="12187952"/>
          </a:xfrm>
          <a:prstGeom prst="rect">
            <a:avLst/>
          </a:prstGeom>
          <a:noFill/>
        </p:spPr>
        <p:txBody>
          <a:bodyPr wrap="square" rtlCol="0">
            <a:spAutoFit/>
          </a:bodyPr>
          <a:lstStyle/>
          <a:p>
            <a:r>
              <a:rPr lang="en-US" sz="3200" b="1" dirty="0" smtClean="0">
                <a:latin typeface="Nunito Sans" pitchFamily="2" charset="0"/>
              </a:rPr>
              <a:t>			</a:t>
            </a:r>
            <a:r>
              <a:rPr lang="en-US" sz="3200" dirty="0" smtClean="0">
                <a:latin typeface="Nunito Sans" pitchFamily="2" charset="0"/>
              </a:rPr>
              <a:t>Call for Action</a:t>
            </a:r>
            <a:r>
              <a:rPr lang="en-US" sz="3200" b="1" dirty="0" smtClean="0"/>
              <a:t> </a:t>
            </a:r>
          </a:p>
          <a:p>
            <a:endParaRPr lang="en-US" sz="3200" b="1" dirty="0" smtClean="0"/>
          </a:p>
          <a:p>
            <a:r>
              <a:rPr lang="en-US" sz="3200" dirty="0" smtClean="0"/>
              <a:t>The conclusion gives you a chance to reinforce your main point</a:t>
            </a:r>
          </a:p>
          <a:p>
            <a:endParaRPr lang="en-US" sz="3200" b="1" dirty="0" smtClean="0"/>
          </a:p>
          <a:p>
            <a:endParaRPr lang="en-US" sz="3200" b="1" dirty="0" smtClean="0"/>
          </a:p>
          <a:p>
            <a:endParaRPr lang="en-US" sz="3200" b="1" dirty="0" smtClean="0"/>
          </a:p>
          <a:p>
            <a:pPr marL="514350" indent="-514350"/>
            <a:r>
              <a:rPr lang="en-US" sz="3200" dirty="0" smtClean="0"/>
              <a:t>      </a:t>
            </a:r>
            <a:endParaRPr lang="en-US" sz="3200" b="1" dirty="0" smtClean="0"/>
          </a:p>
          <a:p>
            <a:pPr algn="just"/>
            <a:endParaRPr lang="en-US" sz="3200" dirty="0" smtClean="0"/>
          </a:p>
          <a:p>
            <a:pPr>
              <a:lnSpc>
                <a:spcPct val="150000"/>
              </a:lnSpc>
            </a:pP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49156" name="AutoShape 4"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8" name="AutoShape 6"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0" name="AutoShape 8"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62" name="AutoShape 10" descr="Image result for attention grabbing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0" name="AutoShape 2" descr="Image result for 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2" name="AutoShape 4" descr="Image result for 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4" name="AutoShape 6" descr="Image result for st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3186" name="AutoShape 2" descr="Image result for conclu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3187" name="Picture 3" descr="C:\Users\vigne\Desktop\download (4).png"/>
          <p:cNvPicPr>
            <a:picLocks noChangeAspect="1" noChangeArrowheads="1"/>
          </p:cNvPicPr>
          <p:nvPr/>
        </p:nvPicPr>
        <p:blipFill>
          <a:blip r:embed="rId4"/>
          <a:srcRect/>
          <a:stretch>
            <a:fillRect/>
          </a:stretch>
        </p:blipFill>
        <p:spPr bwMode="auto">
          <a:xfrm>
            <a:off x="2957481" y="3143248"/>
            <a:ext cx="2828965" cy="2357454"/>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9233297"/>
          </a:xfrm>
          <a:prstGeom prst="rect">
            <a:avLst/>
          </a:prstGeom>
          <a:noFill/>
        </p:spPr>
        <p:txBody>
          <a:bodyPr wrap="square" rtlCol="0">
            <a:spAutoFit/>
          </a:bodyPr>
          <a:lstStyle/>
          <a:p>
            <a:pPr>
              <a:lnSpc>
                <a:spcPct val="150000"/>
              </a:lnSpc>
            </a:pPr>
            <a:endParaRPr lang="en-US" sz="3200" dirty="0" smtClean="0">
              <a:latin typeface="Nunito Sans" pitchFamily="2" charset="0"/>
            </a:endParaRPr>
          </a:p>
          <a:p>
            <a:pPr>
              <a:lnSpc>
                <a:spcPct val="150000"/>
              </a:lnSpc>
            </a:pPr>
            <a:endParaRPr lang="en-US" sz="3200" dirty="0">
              <a:latin typeface="Nunito Sans" pitchFamily="2" charset="0"/>
            </a:endParaRPr>
          </a:p>
          <a:p>
            <a:pPr>
              <a:lnSpc>
                <a:spcPct val="150000"/>
              </a:lnSpc>
            </a:pPr>
            <a:r>
              <a:rPr lang="en-US" sz="3200" i="1" dirty="0"/>
              <a:t> </a:t>
            </a:r>
            <a:r>
              <a:rPr lang="en-IN" sz="3200" dirty="0" smtClean="0">
                <a:latin typeface="Nunito Sans SemiBold" panose="00000700000000000000" pitchFamily="2" charset="0"/>
              </a:rPr>
              <a:t> </a:t>
            </a: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72815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357166"/>
            <a:ext cx="6858048" cy="1200329"/>
          </a:xfrm>
          <a:prstGeom prst="rect">
            <a:avLst/>
          </a:prstGeom>
        </p:spPr>
        <p:txBody>
          <a:bodyPr wrap="square">
            <a:spAutoFit/>
          </a:bodyPr>
          <a:lstStyle/>
          <a:p>
            <a:r>
              <a:rPr lang="en-US" sz="4000" dirty="0" smtClean="0">
                <a:latin typeface="Nunito Sans" pitchFamily="2" charset="0"/>
              </a:rPr>
              <a:t>Oral Communication 1.2</a:t>
            </a:r>
          </a:p>
          <a:p>
            <a:r>
              <a:rPr lang="en-US" sz="3200" dirty="0" smtClean="0">
                <a:latin typeface="Nunito Sans" pitchFamily="2" charset="0"/>
              </a:rPr>
              <a:t>Speaking Skills</a:t>
            </a:r>
            <a:endParaRPr lang="en-US" sz="3200" dirty="0"/>
          </a:p>
        </p:txBody>
      </p:sp>
      <p:sp>
        <p:nvSpPr>
          <p:cNvPr id="9" name="TextBox 8"/>
          <p:cNvSpPr txBox="1"/>
          <p:nvPr/>
        </p:nvSpPr>
        <p:spPr>
          <a:xfrm>
            <a:off x="1000100" y="2214554"/>
            <a:ext cx="7072362" cy="923330"/>
          </a:xfrm>
          <a:prstGeom prst="rect">
            <a:avLst/>
          </a:prstGeom>
          <a:noFill/>
        </p:spPr>
        <p:txBody>
          <a:bodyPr wrap="square" rtlCol="0">
            <a:spAutoFit/>
          </a:bodyPr>
          <a:lstStyle/>
          <a:p>
            <a:pPr>
              <a:buFont typeface="Arial" pitchFamily="34" charset="0"/>
              <a:buChar char="•"/>
            </a:pPr>
            <a:r>
              <a:rPr lang="en-US" dirty="0" smtClean="0"/>
              <a:t> 3 Ps of Communication</a:t>
            </a:r>
          </a:p>
          <a:p>
            <a:pPr>
              <a:buFont typeface="Arial" pitchFamily="34" charset="0"/>
              <a:buChar char="•"/>
            </a:pPr>
            <a:endParaRPr lang="en-US" dirty="0" smtClean="0"/>
          </a:p>
          <a:p>
            <a:pPr>
              <a:buFont typeface="Arial" pitchFamily="34" charset="0"/>
              <a:buChar char="•"/>
            </a:pPr>
            <a:r>
              <a:rPr lang="en-US" dirty="0" smtClean="0"/>
              <a:t> Grabbing Attention</a:t>
            </a:r>
            <a:endParaRPr lang="en-US" dirty="0"/>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9971961"/>
          </a:xfrm>
          <a:prstGeom prst="rect">
            <a:avLst/>
          </a:prstGeom>
          <a:noFill/>
        </p:spPr>
        <p:txBody>
          <a:bodyPr wrap="square" rtlCol="0">
            <a:spAutoFit/>
          </a:bodyPr>
          <a:lstStyle/>
          <a:p>
            <a:pPr>
              <a:lnSpc>
                <a:spcPct val="150000"/>
              </a:lnSpc>
            </a:pPr>
            <a:endParaRPr lang="en-US" sz="3200" dirty="0" smtClean="0">
              <a:latin typeface="Nunito Sans" pitchFamily="2" charset="0"/>
            </a:endParaRPr>
          </a:p>
          <a:p>
            <a:pPr>
              <a:lnSpc>
                <a:spcPct val="150000"/>
              </a:lnSpc>
            </a:pPr>
            <a:endParaRPr lang="en-US" sz="3200" dirty="0">
              <a:latin typeface="Nunito Sans" pitchFamily="2" charset="0"/>
            </a:endParaRPr>
          </a:p>
          <a:p>
            <a:pPr>
              <a:lnSpc>
                <a:spcPct val="150000"/>
              </a:lnSpc>
            </a:pPr>
            <a:r>
              <a:rPr lang="en-US" sz="3200" u="sng" dirty="0" smtClean="0">
                <a:latin typeface="Nunito Sans" pitchFamily="2" charset="0"/>
              </a:rPr>
              <a:t>Giving Information and Expressing and Justifying Opinions </a:t>
            </a:r>
            <a:r>
              <a:rPr lang="en-IN" sz="3200" dirty="0" smtClean="0">
                <a:latin typeface="Nunito Sans SemiBold" panose="00000700000000000000" pitchFamily="2" charset="0"/>
              </a:rPr>
              <a:t> </a:t>
            </a: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72815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285720" y="285728"/>
            <a:ext cx="8120735" cy="8494633"/>
          </a:xfrm>
          <a:prstGeom prst="rect">
            <a:avLst/>
          </a:prstGeom>
          <a:noFill/>
        </p:spPr>
        <p:txBody>
          <a:bodyPr wrap="square" rtlCol="0">
            <a:spAutoFit/>
          </a:bodyPr>
          <a:lstStyle/>
          <a:p>
            <a:pPr>
              <a:lnSpc>
                <a:spcPct val="150000"/>
              </a:lnSpc>
            </a:pPr>
            <a:endParaRPr lang="en-US" sz="3200" dirty="0" smtClean="0">
              <a:latin typeface="Nunito Sans" pitchFamily="2" charset="0"/>
            </a:endParaRPr>
          </a:p>
          <a:p>
            <a:pPr>
              <a:lnSpc>
                <a:spcPct val="150000"/>
              </a:lnSpc>
            </a:pP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97282" name="Picture 2" descr="Image result for art which expresses idea"/>
          <p:cNvPicPr>
            <a:picLocks noChangeAspect="1" noChangeArrowheads="1"/>
          </p:cNvPicPr>
          <p:nvPr/>
        </p:nvPicPr>
        <p:blipFill>
          <a:blip r:embed="rId4"/>
          <a:srcRect/>
          <a:stretch>
            <a:fillRect/>
          </a:stretch>
        </p:blipFill>
        <p:spPr bwMode="auto">
          <a:xfrm>
            <a:off x="928662" y="714356"/>
            <a:ext cx="2643206" cy="1979854"/>
          </a:xfrm>
          <a:prstGeom prst="rect">
            <a:avLst/>
          </a:prstGeom>
          <a:noFill/>
        </p:spPr>
      </p:pic>
      <p:pic>
        <p:nvPicPr>
          <p:cNvPr id="97284" name="Picture 4" descr="Image result for art which expresses idea"/>
          <p:cNvPicPr>
            <a:picLocks noChangeAspect="1" noChangeArrowheads="1"/>
          </p:cNvPicPr>
          <p:nvPr/>
        </p:nvPicPr>
        <p:blipFill>
          <a:blip r:embed="rId5"/>
          <a:srcRect/>
          <a:stretch>
            <a:fillRect/>
          </a:stretch>
        </p:blipFill>
        <p:spPr bwMode="auto">
          <a:xfrm>
            <a:off x="4285458" y="3071810"/>
            <a:ext cx="3429814" cy="1785950"/>
          </a:xfrm>
          <a:prstGeom prst="rect">
            <a:avLst/>
          </a:prstGeom>
          <a:noFill/>
        </p:spPr>
      </p:pic>
      <p:pic>
        <p:nvPicPr>
          <p:cNvPr id="97286" name="Picture 6" descr="Image result for art which environment expresses idea"/>
          <p:cNvPicPr>
            <a:picLocks noChangeAspect="1" noChangeArrowheads="1"/>
          </p:cNvPicPr>
          <p:nvPr/>
        </p:nvPicPr>
        <p:blipFill>
          <a:blip r:embed="rId6"/>
          <a:srcRect/>
          <a:stretch>
            <a:fillRect/>
          </a:stretch>
        </p:blipFill>
        <p:spPr bwMode="auto">
          <a:xfrm>
            <a:off x="928662" y="3071809"/>
            <a:ext cx="2700338" cy="1790443"/>
          </a:xfrm>
          <a:prstGeom prst="rect">
            <a:avLst/>
          </a:prstGeom>
          <a:noFill/>
        </p:spPr>
      </p:pic>
      <p:sp>
        <p:nvSpPr>
          <p:cNvPr id="97288" name="AutoShape 8" descr="Image result for art which environment expresses id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7290" name="AutoShape 10" descr="Image result for art which environment expresses id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7291" name="Picture 11" descr="C:\Users\vigne\Desktop\download (2).jpg"/>
          <p:cNvPicPr>
            <a:picLocks noChangeAspect="1" noChangeArrowheads="1"/>
          </p:cNvPicPr>
          <p:nvPr/>
        </p:nvPicPr>
        <p:blipFill>
          <a:blip r:embed="rId7"/>
          <a:srcRect/>
          <a:stretch>
            <a:fillRect/>
          </a:stretch>
        </p:blipFill>
        <p:spPr bwMode="auto">
          <a:xfrm>
            <a:off x="4357686" y="642918"/>
            <a:ext cx="3214710" cy="2143125"/>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2926616"/>
          </a:xfrm>
          <a:prstGeom prst="rect">
            <a:avLst/>
          </a:prstGeom>
          <a:noFill/>
        </p:spPr>
        <p:txBody>
          <a:bodyPr wrap="square" rtlCol="0">
            <a:spAutoFit/>
          </a:bodyPr>
          <a:lstStyle/>
          <a:p>
            <a:pPr>
              <a:lnSpc>
                <a:spcPct val="150000"/>
              </a:lnSpc>
            </a:pPr>
            <a:r>
              <a:rPr lang="en-US" sz="3200" dirty="0" smtClean="0">
                <a:latin typeface="Nunito Sans" pitchFamily="2" charset="0"/>
              </a:rPr>
              <a:t> 		Why is it important ?</a:t>
            </a:r>
          </a:p>
          <a:p>
            <a:pPr>
              <a:lnSpc>
                <a:spcPct val="150000"/>
              </a:lnSpc>
            </a:pPr>
            <a:endParaRPr lang="en-US" sz="3200" dirty="0" smtClean="0">
              <a:latin typeface="Nunito Sans" pitchFamily="2" charset="0"/>
            </a:endParaRPr>
          </a:p>
          <a:p>
            <a:pPr>
              <a:lnSpc>
                <a:spcPct val="150000"/>
              </a:lnSpc>
              <a:buFont typeface="Arial" pitchFamily="34" charset="0"/>
              <a:buChar char="•"/>
            </a:pPr>
            <a:r>
              <a:rPr lang="en-US" sz="3200" dirty="0" smtClean="0">
                <a:latin typeface="Nunito Sans" pitchFamily="2" charset="0"/>
              </a:rPr>
              <a:t> </a:t>
            </a:r>
            <a:r>
              <a:rPr lang="en-US" sz="3200" b="1" dirty="0" smtClean="0">
                <a:latin typeface="Nunito Sans" pitchFamily="2" charset="0"/>
              </a:rPr>
              <a:t>Better Self Understanding</a:t>
            </a:r>
          </a:p>
          <a:p>
            <a:pPr>
              <a:lnSpc>
                <a:spcPct val="150000"/>
              </a:lnSpc>
              <a:buFont typeface="Arial" pitchFamily="34" charset="0"/>
              <a:buChar char="•"/>
            </a:pPr>
            <a:endParaRPr lang="en-US" sz="3200" b="1" dirty="0" smtClean="0">
              <a:latin typeface="Nunito Sans" pitchFamily="2" charset="0"/>
            </a:endParaRPr>
          </a:p>
          <a:p>
            <a:pPr>
              <a:lnSpc>
                <a:spcPct val="150000"/>
              </a:lnSpc>
              <a:buFont typeface="Arial" pitchFamily="34" charset="0"/>
              <a:buChar char="•"/>
            </a:pPr>
            <a:r>
              <a:rPr lang="en-US" sz="3200" b="1" dirty="0" smtClean="0">
                <a:latin typeface="Nunito Sans" pitchFamily="2" charset="0"/>
              </a:rPr>
              <a:t> To Bolster Confidence</a:t>
            </a:r>
          </a:p>
          <a:p>
            <a:pPr>
              <a:lnSpc>
                <a:spcPct val="150000"/>
              </a:lnSpc>
              <a:buFont typeface="Arial" pitchFamily="34" charset="0"/>
              <a:buChar char="•"/>
            </a:pPr>
            <a:endParaRPr lang="en-US" sz="3200" b="1" dirty="0" smtClean="0">
              <a:latin typeface="Nunito Sans" pitchFamily="2" charset="0"/>
            </a:endParaRPr>
          </a:p>
          <a:p>
            <a:pPr>
              <a:lnSpc>
                <a:spcPct val="150000"/>
              </a:lnSpc>
              <a:buFont typeface="Arial" pitchFamily="34" charset="0"/>
              <a:buChar char="•"/>
            </a:pPr>
            <a:r>
              <a:rPr lang="en-US" sz="3200" b="1" dirty="0" smtClean="0">
                <a:latin typeface="Nunito Sans" pitchFamily="2" charset="0"/>
              </a:rPr>
              <a:t> Learn and Broaden your mind</a:t>
            </a:r>
            <a:endParaRPr lang="en-US" sz="3200" dirty="0" smtClean="0">
              <a:latin typeface="Nunito Sans" pitchFamily="2" charset="0"/>
            </a:endParaRPr>
          </a:p>
          <a:p>
            <a:pPr>
              <a:lnSpc>
                <a:spcPct val="150000"/>
              </a:lnSpc>
            </a:pP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0710624"/>
          </a:xfrm>
          <a:prstGeom prst="rect">
            <a:avLst/>
          </a:prstGeom>
          <a:noFill/>
        </p:spPr>
        <p:txBody>
          <a:bodyPr wrap="square" rtlCol="0">
            <a:spAutoFit/>
          </a:bodyPr>
          <a:lstStyle/>
          <a:p>
            <a:pPr>
              <a:lnSpc>
                <a:spcPct val="150000"/>
              </a:lnSpc>
            </a:pPr>
            <a:endParaRPr lang="en-US" sz="3200" dirty="0" smtClean="0">
              <a:latin typeface="Nunito Sans" pitchFamily="2" charset="0"/>
            </a:endParaRPr>
          </a:p>
          <a:p>
            <a:pPr>
              <a:lnSpc>
                <a:spcPct val="150000"/>
              </a:lnSpc>
            </a:pPr>
            <a:endParaRPr lang="en-US" sz="3200" dirty="0">
              <a:latin typeface="Nunito Sans" pitchFamily="2" charset="0"/>
            </a:endParaRPr>
          </a:p>
          <a:p>
            <a:pPr>
              <a:lnSpc>
                <a:spcPct val="150000"/>
              </a:lnSpc>
            </a:pPr>
            <a:endParaRPr lang="en-US" sz="3200" i="1" dirty="0" smtClean="0">
              <a:latin typeface="Nunito Sans" pitchFamily="2" charset="0"/>
            </a:endParaRPr>
          </a:p>
          <a:p>
            <a:pPr>
              <a:lnSpc>
                <a:spcPct val="150000"/>
              </a:lnSpc>
            </a:pPr>
            <a:r>
              <a:rPr lang="en-US" sz="3200" i="1" dirty="0" smtClean="0">
                <a:latin typeface="Nunito Sans" pitchFamily="2" charset="0"/>
              </a:rPr>
              <a:t>Knowing </a:t>
            </a:r>
            <a:r>
              <a:rPr lang="en-US" sz="3200" i="1" dirty="0">
                <a:latin typeface="Nunito Sans" pitchFamily="2" charset="0"/>
              </a:rPr>
              <a:t>how to </a:t>
            </a:r>
            <a:r>
              <a:rPr lang="en-US" sz="3200" i="1" u="sng" dirty="0" smtClean="0">
                <a:latin typeface="Nunito Sans" pitchFamily="2" charset="0"/>
              </a:rPr>
              <a:t>Express and Justify your Opinion </a:t>
            </a:r>
            <a:r>
              <a:rPr lang="en-US" sz="3200" i="1" dirty="0">
                <a:latin typeface="Nunito Sans" pitchFamily="2" charset="0"/>
              </a:rPr>
              <a:t>in English is valuable</a:t>
            </a:r>
            <a:r>
              <a:rPr lang="en-US" sz="3200" i="1" dirty="0"/>
              <a:t> </a:t>
            </a:r>
            <a:r>
              <a:rPr lang="en-IN" sz="3200" dirty="0" smtClean="0">
                <a:latin typeface="Nunito Sans SemiBold" panose="00000700000000000000" pitchFamily="2" charset="0"/>
              </a:rPr>
              <a:t> </a:t>
            </a: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1597021"/>
          </a:xfrm>
          <a:prstGeom prst="rect">
            <a:avLst/>
          </a:prstGeom>
          <a:noFill/>
        </p:spPr>
        <p:txBody>
          <a:bodyPr wrap="square" rtlCol="0">
            <a:spAutoFit/>
          </a:bodyPr>
          <a:lstStyle/>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HOW DO YOU EXPRESS OPINIONS ?</a:t>
            </a:r>
          </a:p>
          <a:p>
            <a:pPr>
              <a:lnSpc>
                <a:spcPct val="150000"/>
              </a:lnSpc>
            </a:pPr>
            <a:endParaRPr lang="en-IN" sz="3200" dirty="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90000"/>
              </a:lnSpc>
            </a:pPr>
            <a:endParaRPr lang="en-IN" sz="3200" dirty="0" smtClean="0">
              <a:latin typeface="Nunito Sans SemiBold" panose="00000700000000000000" pitchFamily="2" charset="0"/>
            </a:endParaRPr>
          </a:p>
          <a:p>
            <a:pPr marL="514350" indent="-514350">
              <a:lnSpc>
                <a:spcPct val="9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785926"/>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1028" name="Picture 4" descr="https://www.lollydaskal.com/wp-content/uploads/2018/07/Screen-Shot-2018-07-23-at-12.54.15-PM.png"/>
          <p:cNvPicPr>
            <a:picLocks noChangeAspect="1" noChangeArrowheads="1"/>
          </p:cNvPicPr>
          <p:nvPr/>
        </p:nvPicPr>
        <p:blipFill>
          <a:blip r:embed="rId4"/>
          <a:srcRect/>
          <a:stretch>
            <a:fillRect/>
          </a:stretch>
        </p:blipFill>
        <p:spPr bwMode="auto">
          <a:xfrm>
            <a:off x="1857356" y="3143248"/>
            <a:ext cx="4572032" cy="2852740"/>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4551676"/>
          </a:xfrm>
          <a:prstGeom prst="rect">
            <a:avLst/>
          </a:prstGeom>
          <a:noFill/>
        </p:spPr>
        <p:txBody>
          <a:bodyPr wrap="square" rtlCol="0">
            <a:spAutoFit/>
          </a:bodyPr>
          <a:lstStyle/>
          <a:p>
            <a:pPr>
              <a:lnSpc>
                <a:spcPct val="150000"/>
              </a:lnSpc>
            </a:pPr>
            <a:endParaRPr lang="en-US" sz="3200" b="1" dirty="0" smtClean="0"/>
          </a:p>
          <a:p>
            <a:pPr>
              <a:lnSpc>
                <a:spcPct val="150000"/>
              </a:lnSpc>
              <a:buFont typeface="Arial" pitchFamily="34" charset="0"/>
              <a:buChar char="•"/>
            </a:pPr>
            <a:r>
              <a:rPr lang="en-US" sz="3200" b="1" dirty="0"/>
              <a:t> </a:t>
            </a:r>
            <a:r>
              <a:rPr lang="en-US" sz="3200" dirty="0" smtClean="0"/>
              <a:t>Think before you speak</a:t>
            </a:r>
            <a:endParaRPr lang="en-IN" sz="3200" dirty="0" smtClean="0">
              <a:latin typeface="Nunito Sans SemiBold" panose="00000700000000000000" pitchFamily="2" charset="0"/>
            </a:endParaRPr>
          </a:p>
          <a:p>
            <a:pPr>
              <a:lnSpc>
                <a:spcPct val="150000"/>
              </a:lnSpc>
              <a:buFont typeface="Arial" pitchFamily="34" charset="0"/>
              <a:buChar char="•"/>
            </a:pPr>
            <a:r>
              <a:rPr lang="en-US" sz="3200" dirty="0" smtClean="0"/>
              <a:t> Make sure you have all the facts</a:t>
            </a:r>
          </a:p>
          <a:p>
            <a:pPr>
              <a:lnSpc>
                <a:spcPct val="150000"/>
              </a:lnSpc>
              <a:buFont typeface="Arial" pitchFamily="34" charset="0"/>
              <a:buChar char="•"/>
            </a:pPr>
            <a:r>
              <a:rPr lang="en-IN" sz="3200" dirty="0" smtClean="0">
                <a:latin typeface="Nunito Sans SemiBold" panose="00000700000000000000" pitchFamily="2" charset="0"/>
              </a:rPr>
              <a:t> </a:t>
            </a:r>
            <a:r>
              <a:rPr lang="en-US" sz="3200" dirty="0" smtClean="0"/>
              <a:t>Say in a straightforward manner</a:t>
            </a:r>
          </a:p>
          <a:p>
            <a:pPr>
              <a:lnSpc>
                <a:spcPct val="150000"/>
              </a:lnSpc>
              <a:buFont typeface="Arial" pitchFamily="34" charset="0"/>
              <a:buChar char="•"/>
            </a:pPr>
            <a:r>
              <a:rPr lang="en-US" sz="3200" dirty="0" smtClean="0"/>
              <a:t> Provide the reasons for your point of view</a:t>
            </a:r>
          </a:p>
          <a:p>
            <a:pPr>
              <a:lnSpc>
                <a:spcPct val="150000"/>
              </a:lnSpc>
              <a:buFont typeface="Arial" pitchFamily="34" charset="0"/>
              <a:buChar char="•"/>
            </a:pPr>
            <a:r>
              <a:rPr lang="en-IN" sz="3200" dirty="0" smtClean="0">
                <a:latin typeface="Nunito Sans SemiBold" panose="00000700000000000000" pitchFamily="2" charset="0"/>
              </a:rPr>
              <a:t> </a:t>
            </a:r>
            <a:r>
              <a:rPr lang="en-US" sz="3200" dirty="0" smtClean="0"/>
              <a:t>Use “I” statements</a:t>
            </a:r>
          </a:p>
          <a:p>
            <a:pPr>
              <a:lnSpc>
                <a:spcPct val="150000"/>
              </a:lnSpc>
              <a:buFont typeface="Arial" pitchFamily="34" charset="0"/>
              <a:buChar char="•"/>
            </a:pPr>
            <a:r>
              <a:rPr lang="en-IN" sz="3200" dirty="0" smtClean="0"/>
              <a:t> Phrases</a:t>
            </a:r>
            <a:endParaRPr lang="en-US" sz="3200" dirty="0" smtClean="0"/>
          </a:p>
          <a:p>
            <a:pPr>
              <a:lnSpc>
                <a:spcPct val="150000"/>
              </a:lnSpc>
            </a:pPr>
            <a:endParaRPr lang="en-IN" sz="3200" dirty="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90000"/>
              </a:lnSpc>
            </a:pPr>
            <a:endParaRPr lang="en-IN" sz="3200" dirty="0" smtClean="0">
              <a:latin typeface="Nunito Sans SemiBold" panose="00000700000000000000" pitchFamily="2" charset="0"/>
            </a:endParaRPr>
          </a:p>
          <a:p>
            <a:pPr marL="514350" indent="-514350">
              <a:lnSpc>
                <a:spcPct val="9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799459"/>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1301555"/>
          </a:xfrm>
          <a:prstGeom prst="rect">
            <a:avLst/>
          </a:prstGeom>
          <a:noFill/>
        </p:spPr>
        <p:txBody>
          <a:bodyPr wrap="square" rtlCol="0">
            <a:spAutoFit/>
          </a:bodyPr>
          <a:lstStyle/>
          <a:p>
            <a:pPr>
              <a:lnSpc>
                <a:spcPct val="150000"/>
              </a:lnSpc>
            </a:pPr>
            <a:endParaRPr lang="en-IN" sz="3200" dirty="0" smtClean="0">
              <a:latin typeface="Nunito Sans SemiBold" panose="00000700000000000000" pitchFamily="2" charset="0"/>
            </a:endParaRPr>
          </a:p>
          <a:p>
            <a:pPr>
              <a:lnSpc>
                <a:spcPct val="90000"/>
              </a:lnSpc>
            </a:pPr>
            <a:endParaRPr lang="en-IN" sz="3200" dirty="0">
              <a:latin typeface="Nunito Sans SemiBold" panose="00000700000000000000" pitchFamily="2" charset="0"/>
            </a:endParaRPr>
          </a:p>
          <a:p>
            <a:pPr marL="514350" indent="-514350">
              <a:lnSpc>
                <a:spcPct val="90000"/>
              </a:lnSpc>
              <a:buAutoNum type="arabicPeriod"/>
            </a:pPr>
            <a:r>
              <a:rPr lang="en-US" sz="3200" b="1" i="1" dirty="0" smtClean="0"/>
              <a:t>Basic phrases</a:t>
            </a:r>
            <a:r>
              <a:rPr lang="en-US" sz="3200" b="1" dirty="0" smtClean="0"/>
              <a:t> </a:t>
            </a:r>
          </a:p>
          <a:p>
            <a:pPr marL="514350" indent="-514350">
              <a:lnSpc>
                <a:spcPct val="90000"/>
              </a:lnSpc>
              <a:buAutoNum type="arabicPeriod"/>
            </a:pPr>
            <a:endParaRPr lang="en-IN" sz="3200" b="1" dirty="0"/>
          </a:p>
          <a:p>
            <a:pPr marL="514350" indent="-514350">
              <a:lnSpc>
                <a:spcPct val="90000"/>
              </a:lnSpc>
              <a:buAutoNum type="arabicPeriod"/>
            </a:pPr>
            <a:endParaRPr lang="en-US" sz="3200" b="1" dirty="0" smtClean="0"/>
          </a:p>
          <a:p>
            <a:pPr marL="514350" indent="-514350">
              <a:lnSpc>
                <a:spcPct val="90000"/>
              </a:lnSpc>
              <a:buAutoNum type="arabicPeriod"/>
            </a:pPr>
            <a:r>
              <a:rPr lang="en-US" sz="3200" b="1" i="1" dirty="0"/>
              <a:t>I</a:t>
            </a:r>
            <a:r>
              <a:rPr lang="en-US" sz="3200" b="1" i="1" dirty="0" smtClean="0"/>
              <a:t>ntermediate phrases</a:t>
            </a:r>
          </a:p>
          <a:p>
            <a:pPr marL="514350" indent="-514350">
              <a:lnSpc>
                <a:spcPct val="90000"/>
              </a:lnSpc>
              <a:buAutoNum type="arabicPeriod"/>
            </a:pPr>
            <a:endParaRPr lang="en-IN" sz="3200" b="1" i="1" dirty="0"/>
          </a:p>
          <a:p>
            <a:pPr marL="514350" indent="-514350">
              <a:lnSpc>
                <a:spcPct val="90000"/>
              </a:lnSpc>
              <a:buAutoNum type="arabicPeriod"/>
            </a:pPr>
            <a:endParaRPr lang="en-US" sz="3200" b="1" i="1" dirty="0" smtClean="0"/>
          </a:p>
          <a:p>
            <a:pPr marL="514350" indent="-514350">
              <a:lnSpc>
                <a:spcPct val="90000"/>
              </a:lnSpc>
              <a:buAutoNum type="arabicPeriod"/>
            </a:pPr>
            <a:r>
              <a:rPr lang="en-US" sz="3200" b="1" i="1" dirty="0" smtClean="0"/>
              <a:t>Advanced phrases</a:t>
            </a:r>
            <a:endParaRPr lang="en-IN" sz="3200" b="1"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228087"/>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2187952"/>
          </a:xfrm>
          <a:prstGeom prst="rect">
            <a:avLst/>
          </a:prstGeom>
          <a:noFill/>
        </p:spPr>
        <p:txBody>
          <a:bodyPr wrap="square" rtlCol="0">
            <a:spAutoFit/>
          </a:bodyPr>
          <a:lstStyle/>
          <a:p>
            <a:pPr>
              <a:lnSpc>
                <a:spcPct val="150000"/>
              </a:lnSpc>
            </a:pPr>
            <a:r>
              <a:rPr lang="en-US" sz="3200" b="1" i="1" dirty="0" smtClean="0"/>
              <a:t>Basic phrases</a:t>
            </a:r>
          </a:p>
          <a:p>
            <a:pPr>
              <a:lnSpc>
                <a:spcPct val="150000"/>
              </a:lnSpc>
            </a:pPr>
            <a:endParaRPr lang="en-US" sz="3200" dirty="0" smtClean="0"/>
          </a:p>
          <a:p>
            <a:pPr>
              <a:lnSpc>
                <a:spcPct val="150000"/>
              </a:lnSpc>
              <a:buFont typeface="Arial" pitchFamily="34" charset="0"/>
              <a:buChar char="•"/>
            </a:pPr>
            <a:r>
              <a:rPr lang="en-US" sz="3200" dirty="0" smtClean="0"/>
              <a:t> Because... </a:t>
            </a:r>
          </a:p>
          <a:p>
            <a:pPr>
              <a:lnSpc>
                <a:spcPct val="150000"/>
              </a:lnSpc>
              <a:buFont typeface="Arial" pitchFamily="34" charset="0"/>
              <a:buChar char="•"/>
            </a:pPr>
            <a:r>
              <a:rPr lang="en-US" sz="3200" dirty="0"/>
              <a:t> </a:t>
            </a:r>
            <a:r>
              <a:rPr lang="en-US" sz="3200" dirty="0" smtClean="0"/>
              <a:t>The reason is...</a:t>
            </a:r>
          </a:p>
          <a:p>
            <a:pPr>
              <a:lnSpc>
                <a:spcPct val="150000"/>
              </a:lnSpc>
              <a:buFont typeface="Arial" pitchFamily="34" charset="0"/>
              <a:buChar char="•"/>
            </a:pPr>
            <a:r>
              <a:rPr lang="en-US" sz="3200" dirty="0" smtClean="0"/>
              <a:t> The reason I believe that is...</a:t>
            </a:r>
          </a:p>
          <a:p>
            <a:pPr>
              <a:lnSpc>
                <a:spcPct val="150000"/>
              </a:lnSpc>
              <a:buFont typeface="Arial" pitchFamily="34" charset="0"/>
              <a:buChar char="•"/>
            </a:pPr>
            <a:r>
              <a:rPr lang="en-US" sz="3200" dirty="0" smtClean="0"/>
              <a:t> The facts suggest... </a:t>
            </a:r>
          </a:p>
          <a:p>
            <a:pPr>
              <a:lnSpc>
                <a:spcPct val="150000"/>
              </a:lnSpc>
              <a:buFont typeface="Arial" pitchFamily="34" charset="0"/>
              <a:buChar char="•"/>
            </a:pPr>
            <a:r>
              <a:rPr lang="en-US" sz="3200" dirty="0"/>
              <a:t> </a:t>
            </a:r>
            <a:r>
              <a:rPr lang="en-US" sz="3200" dirty="0" smtClean="0"/>
              <a:t>The evidence shows...</a:t>
            </a: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37083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2187952"/>
          </a:xfrm>
          <a:prstGeom prst="rect">
            <a:avLst/>
          </a:prstGeom>
          <a:noFill/>
        </p:spPr>
        <p:txBody>
          <a:bodyPr wrap="square" rtlCol="0">
            <a:spAutoFit/>
          </a:bodyPr>
          <a:lstStyle/>
          <a:p>
            <a:pPr>
              <a:lnSpc>
                <a:spcPct val="150000"/>
              </a:lnSpc>
            </a:pPr>
            <a:r>
              <a:rPr lang="en-US" sz="3200" b="1" i="1" dirty="0" smtClean="0"/>
              <a:t>Intermediate phrases</a:t>
            </a:r>
          </a:p>
          <a:p>
            <a:pPr>
              <a:lnSpc>
                <a:spcPct val="150000"/>
              </a:lnSpc>
            </a:pPr>
            <a:endParaRPr lang="en-US" sz="3200" dirty="0" smtClean="0"/>
          </a:p>
          <a:p>
            <a:pPr>
              <a:lnSpc>
                <a:spcPct val="150000"/>
              </a:lnSpc>
              <a:buFont typeface="Arial" pitchFamily="34" charset="0"/>
              <a:buChar char="•"/>
            </a:pPr>
            <a:r>
              <a:rPr lang="en-US" sz="3200" dirty="0" smtClean="0"/>
              <a:t> The </a:t>
            </a:r>
            <a:r>
              <a:rPr lang="en-US" sz="3200" dirty="0"/>
              <a:t>first reason I believe this is</a:t>
            </a:r>
            <a:r>
              <a:rPr lang="en-US" sz="3200" dirty="0" smtClean="0"/>
              <a:t>...</a:t>
            </a:r>
          </a:p>
          <a:p>
            <a:pPr>
              <a:lnSpc>
                <a:spcPct val="150000"/>
              </a:lnSpc>
              <a:buFont typeface="Arial" pitchFamily="34" charset="0"/>
              <a:buChar char="•"/>
            </a:pPr>
            <a:r>
              <a:rPr lang="en-US" sz="3200" dirty="0" smtClean="0"/>
              <a:t> The </a:t>
            </a:r>
            <a:r>
              <a:rPr lang="en-US" sz="3200" dirty="0"/>
              <a:t>main reason I feel this way is</a:t>
            </a:r>
            <a:r>
              <a:rPr lang="en-US" sz="3200" dirty="0" smtClean="0"/>
              <a:t>...</a:t>
            </a:r>
          </a:p>
          <a:p>
            <a:pPr>
              <a:lnSpc>
                <a:spcPct val="150000"/>
              </a:lnSpc>
              <a:buFont typeface="Arial" pitchFamily="34" charset="0"/>
              <a:buChar char="•"/>
            </a:pPr>
            <a:r>
              <a:rPr lang="en-US" sz="3200" dirty="0" smtClean="0"/>
              <a:t> There </a:t>
            </a:r>
            <a:r>
              <a:rPr lang="en-US" sz="3200" dirty="0"/>
              <a:t>are several reasons I believe this. The first is..</a:t>
            </a:r>
          </a:p>
          <a:p>
            <a:pPr>
              <a:lnSpc>
                <a:spcPct val="150000"/>
              </a:lnSpc>
            </a:pPr>
            <a:endParaRPr lang="en-US" sz="3200" dirty="0" smtClean="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37083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9971961"/>
          </a:xfrm>
          <a:prstGeom prst="rect">
            <a:avLst/>
          </a:prstGeom>
          <a:noFill/>
        </p:spPr>
        <p:txBody>
          <a:bodyPr wrap="square" rtlCol="0">
            <a:spAutoFit/>
          </a:bodyPr>
          <a:lstStyle/>
          <a:p>
            <a:pPr>
              <a:lnSpc>
                <a:spcPct val="150000"/>
              </a:lnSpc>
            </a:pPr>
            <a:r>
              <a:rPr lang="en-US" sz="3200" b="1" i="1" dirty="0" smtClean="0"/>
              <a:t>Advanced phrases</a:t>
            </a:r>
            <a:endParaRPr lang="en-IN" sz="3200" b="1" dirty="0" smtClean="0">
              <a:latin typeface="Nunito Sans SemiBold" panose="00000700000000000000" pitchFamily="2" charset="0"/>
            </a:endParaRPr>
          </a:p>
          <a:p>
            <a:pPr>
              <a:lnSpc>
                <a:spcPct val="150000"/>
              </a:lnSpc>
            </a:pPr>
            <a:endParaRPr lang="en-US" sz="3200" b="1" i="1" dirty="0" smtClean="0"/>
          </a:p>
          <a:p>
            <a:pPr>
              <a:lnSpc>
                <a:spcPct val="150000"/>
              </a:lnSpc>
              <a:buFont typeface="Arial" pitchFamily="34" charset="0"/>
              <a:buChar char="•"/>
            </a:pPr>
            <a:r>
              <a:rPr lang="en-US" sz="3200" dirty="0" smtClean="0"/>
              <a:t> I </a:t>
            </a:r>
            <a:r>
              <a:rPr lang="en-US" sz="3200" dirty="0"/>
              <a:t>don't have any special reason for believing this. It just seems right to me.</a:t>
            </a: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37083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9233297"/>
          </a:xfrm>
          <a:prstGeom prst="rect">
            <a:avLst/>
          </a:prstGeom>
          <a:noFill/>
        </p:spPr>
        <p:txBody>
          <a:bodyPr wrap="square" rtlCol="0">
            <a:spAutoFit/>
          </a:bodyPr>
          <a:lstStyle/>
          <a:p>
            <a:pPr>
              <a:lnSpc>
                <a:spcPct val="150000"/>
              </a:lnSpc>
            </a:pPr>
            <a:endParaRPr lang="en-US" sz="3200" dirty="0" smtClean="0">
              <a:latin typeface="Nunito Sans" pitchFamily="2" charset="0"/>
            </a:endParaRPr>
          </a:p>
          <a:p>
            <a:pPr>
              <a:lnSpc>
                <a:spcPct val="150000"/>
              </a:lnSpc>
            </a:pPr>
            <a:endParaRPr lang="en-US" sz="3200" dirty="0">
              <a:latin typeface="Nunito Sans" pitchFamily="2" charset="0"/>
            </a:endParaRPr>
          </a:p>
          <a:p>
            <a:pPr>
              <a:lnSpc>
                <a:spcPct val="150000"/>
              </a:lnSpc>
            </a:pPr>
            <a:r>
              <a:rPr lang="en-US" sz="3200" i="1" dirty="0"/>
              <a:t> </a:t>
            </a:r>
            <a:r>
              <a:rPr lang="en-IN" sz="3200" dirty="0" smtClean="0">
                <a:latin typeface="Nunito Sans SemiBold" panose="00000700000000000000" pitchFamily="2" charset="0"/>
              </a:rPr>
              <a:t> </a:t>
            </a: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72815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1000100" y="785794"/>
            <a:ext cx="6858048" cy="707886"/>
          </a:xfrm>
          <a:prstGeom prst="rect">
            <a:avLst/>
          </a:prstGeom>
        </p:spPr>
        <p:txBody>
          <a:bodyPr wrap="square">
            <a:spAutoFit/>
          </a:bodyPr>
          <a:lstStyle/>
          <a:p>
            <a:r>
              <a:rPr lang="en-US" sz="4000" dirty="0" smtClean="0">
                <a:latin typeface="Nunito Sans" pitchFamily="2" charset="0"/>
              </a:rPr>
              <a:t>3Ps of Oral Communication</a:t>
            </a:r>
            <a:endParaRPr lang="en-US" sz="4000" dirty="0"/>
          </a:p>
        </p:txBody>
      </p:sp>
      <p:sp>
        <p:nvSpPr>
          <p:cNvPr id="8" name="TextBox 7"/>
          <p:cNvSpPr txBox="1"/>
          <p:nvPr/>
        </p:nvSpPr>
        <p:spPr>
          <a:xfrm>
            <a:off x="1214414" y="2561578"/>
            <a:ext cx="4071966" cy="1938992"/>
          </a:xfrm>
          <a:prstGeom prst="rect">
            <a:avLst/>
          </a:prstGeom>
          <a:noFill/>
        </p:spPr>
        <p:txBody>
          <a:bodyPr wrap="square" rtlCol="0">
            <a:spAutoFit/>
          </a:bodyPr>
          <a:lstStyle/>
          <a:p>
            <a:pPr>
              <a:buFont typeface="Arial" pitchFamily="34" charset="0"/>
              <a:buChar char="•"/>
            </a:pPr>
            <a:r>
              <a:rPr lang="en-US" sz="2400" dirty="0" smtClean="0">
                <a:latin typeface="Nunito Sans"/>
              </a:rPr>
              <a:t> Plan</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Prepare</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Practice</a:t>
            </a:r>
            <a:endParaRPr lang="en-US" sz="2400" dirty="0">
              <a:latin typeface="Nunito Sans"/>
            </a:endParaRPr>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0415159"/>
          </a:xfrm>
          <a:prstGeom prst="rect">
            <a:avLst/>
          </a:prstGeom>
          <a:noFill/>
        </p:spPr>
        <p:txBody>
          <a:bodyPr wrap="square" rtlCol="0">
            <a:spAutoFit/>
          </a:bodyPr>
          <a:lstStyle/>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HOW DO YOU JUSTIFY OPINIONS ?</a:t>
            </a:r>
          </a:p>
          <a:p>
            <a:pPr>
              <a:lnSpc>
                <a:spcPct val="150000"/>
              </a:lnSpc>
            </a:pPr>
            <a:endParaRPr lang="en-IN" sz="3200" dirty="0" smtClean="0">
              <a:latin typeface="Nunito Sans SemiBold" panose="00000700000000000000" pitchFamily="2" charset="0"/>
            </a:endParaRPr>
          </a:p>
          <a:p>
            <a:pPr>
              <a:lnSpc>
                <a:spcPct val="90000"/>
              </a:lnSpc>
            </a:pPr>
            <a:endParaRPr lang="en-IN" sz="3200" dirty="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7995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7" name="Picture 2" descr="Image result for hammer"/>
          <p:cNvPicPr>
            <a:picLocks noChangeAspect="1" noChangeArrowheads="1"/>
          </p:cNvPicPr>
          <p:nvPr/>
        </p:nvPicPr>
        <p:blipFill>
          <a:blip r:embed="rId4"/>
          <a:srcRect b="6249"/>
          <a:stretch>
            <a:fillRect/>
          </a:stretch>
        </p:blipFill>
        <p:spPr bwMode="auto">
          <a:xfrm>
            <a:off x="3143240" y="3214686"/>
            <a:ext cx="2571768" cy="2676738"/>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1523155"/>
          </a:xfrm>
          <a:prstGeom prst="rect">
            <a:avLst/>
          </a:prstGeom>
          <a:noFill/>
        </p:spPr>
        <p:txBody>
          <a:bodyPr wrap="square" rtlCol="0">
            <a:spAutoFit/>
          </a:bodyPr>
          <a:lstStyle/>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endParaRPr lang="en-US" sz="3200" dirty="0" smtClean="0"/>
          </a:p>
          <a:p>
            <a:pPr>
              <a:lnSpc>
                <a:spcPct val="150000"/>
              </a:lnSpc>
            </a:pPr>
            <a:r>
              <a:rPr lang="en-US" sz="3200" smtClean="0"/>
              <a:t>	      </a:t>
            </a:r>
            <a:r>
              <a:rPr lang="en-US" sz="4800" smtClean="0"/>
              <a:t>Ask </a:t>
            </a:r>
            <a:r>
              <a:rPr lang="en-US" sz="4800" dirty="0" smtClean="0"/>
              <a:t>yourself </a:t>
            </a:r>
            <a:r>
              <a:rPr lang="en-US" sz="4800" b="1" i="1" dirty="0" smtClean="0"/>
              <a:t>why</a:t>
            </a:r>
            <a:endParaRPr lang="en-IN" sz="48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90000"/>
              </a:lnSpc>
            </a:pPr>
            <a:endParaRPr lang="en-IN" sz="3200" dirty="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3369814"/>
          </a:xfrm>
          <a:prstGeom prst="rect">
            <a:avLst/>
          </a:prstGeom>
          <a:noFill/>
        </p:spPr>
        <p:txBody>
          <a:bodyPr wrap="square" rtlCol="0">
            <a:spAutoFit/>
          </a:bodyPr>
          <a:lstStyle/>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REASON</a:t>
            </a: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SOLUTION </a:t>
            </a: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SPECULATION </a:t>
            </a:r>
          </a:p>
          <a:p>
            <a:pPr>
              <a:lnSpc>
                <a:spcPct val="150000"/>
              </a:lnSpc>
            </a:pPr>
            <a:endParaRPr lang="en-IN" sz="3200" dirty="0" smtClean="0">
              <a:latin typeface="Nunito Sans SemiBold" panose="00000700000000000000" pitchFamily="2" charset="0"/>
            </a:endParaRPr>
          </a:p>
          <a:p>
            <a:pPr>
              <a:lnSpc>
                <a:spcPct val="90000"/>
              </a:lnSpc>
            </a:pPr>
            <a:endParaRPr lang="en-IN" sz="3200" dirty="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7995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285720" y="214290"/>
            <a:ext cx="8429684" cy="5816977"/>
          </a:xfrm>
          <a:prstGeom prst="rect">
            <a:avLst/>
          </a:prstGeom>
          <a:noFill/>
        </p:spPr>
        <p:txBody>
          <a:bodyPr wrap="square" rtlCol="0">
            <a:spAutoFit/>
          </a:bodyPr>
          <a:lstStyle/>
          <a:p>
            <a:pPr>
              <a:lnSpc>
                <a:spcPct val="150000"/>
              </a:lnSpc>
            </a:pPr>
            <a:endParaRPr lang="en-US" sz="3200" dirty="0" smtClean="0"/>
          </a:p>
          <a:p>
            <a:pPr>
              <a:lnSpc>
                <a:spcPct val="150000"/>
              </a:lnSpc>
            </a:pPr>
            <a:endParaRPr lang="en-US" sz="3200" dirty="0"/>
          </a:p>
          <a:p>
            <a:pPr>
              <a:lnSpc>
                <a:spcPct val="150000"/>
              </a:lnSpc>
            </a:pPr>
            <a:r>
              <a:rPr lang="en-US" sz="3200" dirty="0" smtClean="0"/>
              <a:t>I don’t </a:t>
            </a:r>
            <a:r>
              <a:rPr lang="en-US" sz="3200" dirty="0"/>
              <a:t>think people should automatically be entitled to three holidays a </a:t>
            </a:r>
            <a:r>
              <a:rPr lang="en-US" sz="3200" dirty="0" smtClean="0"/>
              <a:t>year.</a:t>
            </a: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Quad Arrow 6"/>
          <p:cNvSpPr/>
          <p:nvPr/>
        </p:nvSpPr>
        <p:spPr>
          <a:xfrm rot="2721057">
            <a:off x="2215843" y="956521"/>
            <a:ext cx="3338630" cy="3313112"/>
          </a:xfrm>
          <a:prstGeom prst="quadArrow">
            <a:avLst>
              <a:gd name="adj1" fmla="val 22500"/>
              <a:gd name="adj2" fmla="val 5343"/>
              <a:gd name="adj3" fmla="val 446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285720" y="214290"/>
            <a:ext cx="8429684" cy="14847141"/>
          </a:xfrm>
          <a:prstGeom prst="rect">
            <a:avLst/>
          </a:prstGeom>
          <a:noFill/>
        </p:spPr>
        <p:txBody>
          <a:bodyPr wrap="square" rtlCol="0">
            <a:spAutoFit/>
          </a:bodyPr>
          <a:lstStyle/>
          <a:p>
            <a:pPr>
              <a:lnSpc>
                <a:spcPct val="150000"/>
              </a:lnSpc>
            </a:pPr>
            <a:endParaRPr lang="en-US" sz="3200" dirty="0" smtClean="0"/>
          </a:p>
          <a:p>
            <a:pPr>
              <a:lnSpc>
                <a:spcPct val="150000"/>
              </a:lnSpc>
            </a:pPr>
            <a:r>
              <a:rPr lang="en-US" sz="3200" dirty="0" smtClean="0"/>
              <a:t>“I don’t think people should automatically be entitled to three holidays a year, </a:t>
            </a:r>
            <a:r>
              <a:rPr lang="en-US" sz="3200" i="1" dirty="0" smtClean="0"/>
              <a:t>because</a:t>
            </a:r>
            <a:r>
              <a:rPr lang="en-US" sz="3200" dirty="0" smtClean="0"/>
              <a:t> </a:t>
            </a:r>
            <a:r>
              <a:rPr lang="en-US" sz="3200" i="1" dirty="0" smtClean="0"/>
              <a:t>companies may need their </a:t>
            </a:r>
            <a:r>
              <a:rPr lang="en-US" sz="3200" i="1" dirty="0" err="1" smtClean="0"/>
              <a:t>labour</a:t>
            </a:r>
            <a:r>
              <a:rPr lang="en-US" sz="3200" dirty="0" smtClean="0"/>
              <a:t>.  </a:t>
            </a:r>
            <a:r>
              <a:rPr lang="en-US" sz="3200" b="1" dirty="0" smtClean="0"/>
              <a:t>As I see it, two holidays a year is acceptable, with any additional days off acting as an incentive for overtime</a:t>
            </a:r>
            <a:r>
              <a:rPr lang="en-US" sz="3200" dirty="0" smtClean="0"/>
              <a:t>.”</a:t>
            </a:r>
            <a:endParaRPr lang="en-IN" sz="3200" dirty="0" smtClean="0">
              <a:latin typeface="Nunito Sans SemiBold" panose="00000700000000000000" pitchFamily="2" charset="0"/>
            </a:endParaRPr>
          </a:p>
          <a:p>
            <a:pPr>
              <a:lnSpc>
                <a:spcPct val="150000"/>
              </a:lnSpc>
            </a:pPr>
            <a:endParaRPr lang="en-US" sz="3200" dirty="0" smtClean="0"/>
          </a:p>
          <a:p>
            <a:pPr>
              <a:lnSpc>
                <a:spcPct val="150000"/>
              </a:lnSpc>
            </a:pPr>
            <a:endParaRPr lang="en-IN" sz="3200" dirty="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90000"/>
              </a:lnSpc>
            </a:pPr>
            <a:endParaRPr lang="en-IN" sz="3200" dirty="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1301555"/>
          </a:xfrm>
          <a:prstGeom prst="rect">
            <a:avLst/>
          </a:prstGeom>
          <a:noFill/>
        </p:spPr>
        <p:txBody>
          <a:bodyPr wrap="square" rtlCol="0">
            <a:spAutoFit/>
          </a:bodyPr>
          <a:lstStyle/>
          <a:p>
            <a:pPr>
              <a:lnSpc>
                <a:spcPct val="150000"/>
              </a:lnSpc>
            </a:pPr>
            <a:endParaRPr lang="en-IN" sz="3200" dirty="0" smtClean="0">
              <a:latin typeface="Nunito Sans SemiBold" panose="00000700000000000000" pitchFamily="2" charset="0"/>
            </a:endParaRPr>
          </a:p>
          <a:p>
            <a:pPr>
              <a:lnSpc>
                <a:spcPct val="90000"/>
              </a:lnSpc>
            </a:pPr>
            <a:endParaRPr lang="en-IN" sz="3200" dirty="0">
              <a:latin typeface="Nunito Sans SemiBold" panose="00000700000000000000" pitchFamily="2" charset="0"/>
            </a:endParaRPr>
          </a:p>
          <a:p>
            <a:pPr marL="514350" indent="-514350">
              <a:lnSpc>
                <a:spcPct val="90000"/>
              </a:lnSpc>
              <a:buAutoNum type="arabicPeriod"/>
            </a:pPr>
            <a:r>
              <a:rPr lang="en-US" sz="3200" b="1" i="1" dirty="0" smtClean="0"/>
              <a:t>Basic phrases</a:t>
            </a:r>
            <a:r>
              <a:rPr lang="en-US" sz="3200" b="1" dirty="0" smtClean="0"/>
              <a:t> </a:t>
            </a:r>
          </a:p>
          <a:p>
            <a:pPr marL="514350" indent="-514350">
              <a:lnSpc>
                <a:spcPct val="90000"/>
              </a:lnSpc>
              <a:buAutoNum type="arabicPeriod"/>
            </a:pPr>
            <a:endParaRPr lang="en-IN" sz="3200" b="1" dirty="0"/>
          </a:p>
          <a:p>
            <a:pPr marL="514350" indent="-514350">
              <a:lnSpc>
                <a:spcPct val="90000"/>
              </a:lnSpc>
              <a:buAutoNum type="arabicPeriod"/>
            </a:pPr>
            <a:endParaRPr lang="en-US" sz="3200" b="1" dirty="0" smtClean="0"/>
          </a:p>
          <a:p>
            <a:pPr marL="514350" indent="-514350">
              <a:lnSpc>
                <a:spcPct val="90000"/>
              </a:lnSpc>
              <a:buAutoNum type="arabicPeriod"/>
            </a:pPr>
            <a:r>
              <a:rPr lang="en-US" sz="3200" b="1" i="1" dirty="0"/>
              <a:t>I</a:t>
            </a:r>
            <a:r>
              <a:rPr lang="en-US" sz="3200" b="1" i="1" dirty="0" smtClean="0"/>
              <a:t>ntermediate phrases</a:t>
            </a:r>
          </a:p>
          <a:p>
            <a:pPr marL="514350" indent="-514350">
              <a:lnSpc>
                <a:spcPct val="90000"/>
              </a:lnSpc>
              <a:buAutoNum type="arabicPeriod"/>
            </a:pPr>
            <a:endParaRPr lang="en-IN" sz="3200" b="1" i="1" dirty="0"/>
          </a:p>
          <a:p>
            <a:pPr marL="514350" indent="-514350">
              <a:lnSpc>
                <a:spcPct val="90000"/>
              </a:lnSpc>
              <a:buAutoNum type="arabicPeriod"/>
            </a:pPr>
            <a:endParaRPr lang="en-US" sz="3200" b="1" i="1" dirty="0" smtClean="0"/>
          </a:p>
          <a:p>
            <a:pPr marL="514350" indent="-514350">
              <a:lnSpc>
                <a:spcPct val="90000"/>
              </a:lnSpc>
              <a:buAutoNum type="arabicPeriod"/>
            </a:pPr>
            <a:r>
              <a:rPr lang="en-US" sz="3200" b="1" i="1" dirty="0" smtClean="0"/>
              <a:t>Advanced phrases</a:t>
            </a:r>
            <a:endParaRPr lang="en-IN" sz="3200" b="1"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228087"/>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3665279"/>
          </a:xfrm>
          <a:prstGeom prst="rect">
            <a:avLst/>
          </a:prstGeom>
          <a:noFill/>
        </p:spPr>
        <p:txBody>
          <a:bodyPr wrap="square" rtlCol="0">
            <a:spAutoFit/>
          </a:bodyPr>
          <a:lstStyle/>
          <a:p>
            <a:pPr>
              <a:lnSpc>
                <a:spcPct val="150000"/>
              </a:lnSpc>
            </a:pPr>
            <a:r>
              <a:rPr lang="en-US" sz="3200" b="1" i="1" dirty="0" smtClean="0"/>
              <a:t>Basic phrases</a:t>
            </a:r>
          </a:p>
          <a:p>
            <a:pPr>
              <a:lnSpc>
                <a:spcPct val="150000"/>
              </a:lnSpc>
            </a:pPr>
            <a:endParaRPr lang="en-US" sz="3200" dirty="0" smtClean="0"/>
          </a:p>
          <a:p>
            <a:pPr>
              <a:lnSpc>
                <a:spcPct val="150000"/>
              </a:lnSpc>
              <a:buFont typeface="Arial" pitchFamily="34" charset="0"/>
              <a:buChar char="•"/>
            </a:pPr>
            <a:r>
              <a:rPr lang="en-US" sz="3200" dirty="0" smtClean="0"/>
              <a:t> I </a:t>
            </a:r>
            <a:r>
              <a:rPr lang="en-US" sz="3200" dirty="0"/>
              <a:t>think + a sentence using the present </a:t>
            </a:r>
            <a:r>
              <a:rPr lang="en-US" sz="3200" dirty="0" smtClean="0"/>
              <a:t>tense…</a:t>
            </a:r>
          </a:p>
          <a:p>
            <a:pPr>
              <a:lnSpc>
                <a:spcPct val="150000"/>
              </a:lnSpc>
              <a:buFont typeface="Arial" pitchFamily="34" charset="0"/>
              <a:buChar char="•"/>
            </a:pPr>
            <a:r>
              <a:rPr lang="en-US" sz="3200" dirty="0" smtClean="0"/>
              <a:t> I </a:t>
            </a:r>
            <a:r>
              <a:rPr lang="en-US" sz="3200" dirty="0"/>
              <a:t>believe + a sentence using the present </a:t>
            </a:r>
            <a:r>
              <a:rPr lang="en-US" sz="3200" dirty="0" smtClean="0"/>
              <a:t>tense…</a:t>
            </a:r>
          </a:p>
          <a:p>
            <a:pPr>
              <a:lnSpc>
                <a:spcPct val="150000"/>
              </a:lnSpc>
              <a:buFont typeface="Arial" pitchFamily="34" charset="0"/>
              <a:buChar char="•"/>
            </a:pPr>
            <a:r>
              <a:rPr lang="en-US" sz="3200" dirty="0" smtClean="0"/>
              <a:t> In </a:t>
            </a:r>
            <a:r>
              <a:rPr lang="en-US" sz="3200" dirty="0"/>
              <a:t>my opinion + a sentence using the present </a:t>
            </a:r>
            <a:r>
              <a:rPr lang="en-US" sz="3200" dirty="0" smtClean="0"/>
              <a:t>tense…</a:t>
            </a:r>
            <a:endParaRPr lang="en-US" sz="3200" dirty="0"/>
          </a:p>
          <a:p>
            <a:pPr>
              <a:lnSpc>
                <a:spcPct val="150000"/>
              </a:lnSpc>
              <a:buFont typeface="Arial" pitchFamily="34" charset="0"/>
              <a:buChar char="•"/>
            </a:pPr>
            <a:endParaRPr lang="en-US" sz="3200" dirty="0" smtClean="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37083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2926616"/>
          </a:xfrm>
          <a:prstGeom prst="rect">
            <a:avLst/>
          </a:prstGeom>
          <a:noFill/>
        </p:spPr>
        <p:txBody>
          <a:bodyPr wrap="square" rtlCol="0">
            <a:spAutoFit/>
          </a:bodyPr>
          <a:lstStyle/>
          <a:p>
            <a:pPr>
              <a:lnSpc>
                <a:spcPct val="150000"/>
              </a:lnSpc>
            </a:pPr>
            <a:r>
              <a:rPr lang="en-US" sz="3200" b="1" i="1" dirty="0" smtClean="0"/>
              <a:t>Intermediate phrases</a:t>
            </a:r>
          </a:p>
          <a:p>
            <a:pPr>
              <a:lnSpc>
                <a:spcPct val="150000"/>
              </a:lnSpc>
            </a:pPr>
            <a:endParaRPr lang="en-US" sz="3200" dirty="0" smtClean="0"/>
          </a:p>
          <a:p>
            <a:pPr>
              <a:lnSpc>
                <a:spcPct val="150000"/>
              </a:lnSpc>
              <a:buFont typeface="Arial" pitchFamily="34" charset="0"/>
              <a:buChar char="•"/>
            </a:pPr>
            <a:r>
              <a:rPr lang="en-US" sz="3200" dirty="0"/>
              <a:t> </a:t>
            </a:r>
            <a:r>
              <a:rPr lang="en-US" sz="3200" dirty="0" smtClean="0"/>
              <a:t>Some </a:t>
            </a:r>
            <a:r>
              <a:rPr lang="en-US" sz="3200" dirty="0"/>
              <a:t>people may disagree with me, but I think</a:t>
            </a:r>
            <a:r>
              <a:rPr lang="en-US" sz="3200" dirty="0" smtClean="0"/>
              <a:t>...</a:t>
            </a:r>
          </a:p>
          <a:p>
            <a:pPr>
              <a:lnSpc>
                <a:spcPct val="150000"/>
              </a:lnSpc>
              <a:buFont typeface="Arial" pitchFamily="34" charset="0"/>
              <a:buChar char="•"/>
            </a:pPr>
            <a:r>
              <a:rPr lang="en-US" sz="3200" dirty="0" smtClean="0"/>
              <a:t> My </a:t>
            </a:r>
            <a:r>
              <a:rPr lang="en-US" sz="3200" dirty="0"/>
              <a:t>own preference is to favor EFG, so I believe..</a:t>
            </a:r>
          </a:p>
          <a:p>
            <a:pPr>
              <a:lnSpc>
                <a:spcPct val="150000"/>
              </a:lnSpc>
              <a:buFont typeface="Arial" pitchFamily="34" charset="0"/>
              <a:buChar char="•"/>
            </a:pPr>
            <a:endParaRPr lang="en-US" sz="3200" dirty="0"/>
          </a:p>
          <a:p>
            <a:pPr>
              <a:lnSpc>
                <a:spcPct val="150000"/>
              </a:lnSpc>
            </a:pPr>
            <a:endParaRPr lang="en-US" sz="3200" dirty="0" smtClean="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37083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2926616"/>
          </a:xfrm>
          <a:prstGeom prst="rect">
            <a:avLst/>
          </a:prstGeom>
          <a:noFill/>
        </p:spPr>
        <p:txBody>
          <a:bodyPr wrap="square" rtlCol="0">
            <a:spAutoFit/>
          </a:bodyPr>
          <a:lstStyle/>
          <a:p>
            <a:pPr>
              <a:lnSpc>
                <a:spcPct val="150000"/>
              </a:lnSpc>
            </a:pPr>
            <a:r>
              <a:rPr lang="en-US" sz="3200" b="1" i="1" dirty="0" smtClean="0"/>
              <a:t>Advanced phrases</a:t>
            </a:r>
            <a:endParaRPr lang="en-IN" sz="3200" b="1" dirty="0" smtClean="0">
              <a:latin typeface="Nunito Sans SemiBold" panose="00000700000000000000" pitchFamily="2" charset="0"/>
            </a:endParaRPr>
          </a:p>
          <a:p>
            <a:pPr>
              <a:lnSpc>
                <a:spcPct val="150000"/>
              </a:lnSpc>
            </a:pPr>
            <a:endParaRPr lang="en-US" sz="3200" b="1" i="1" dirty="0" smtClean="0"/>
          </a:p>
          <a:p>
            <a:pPr>
              <a:lnSpc>
                <a:spcPct val="150000"/>
              </a:lnSpc>
              <a:buFont typeface="Arial" pitchFamily="34" charset="0"/>
              <a:buChar char="•"/>
            </a:pPr>
            <a:r>
              <a:rPr lang="en-US" sz="3200" dirty="0" smtClean="0"/>
              <a:t> </a:t>
            </a:r>
            <a:r>
              <a:rPr lang="en-US" sz="3200" dirty="0"/>
              <a:t>I am convinced that</a:t>
            </a:r>
            <a:r>
              <a:rPr lang="en-US" sz="3200" dirty="0" smtClean="0"/>
              <a:t>...</a:t>
            </a:r>
          </a:p>
          <a:p>
            <a:pPr>
              <a:lnSpc>
                <a:spcPct val="150000"/>
              </a:lnSpc>
              <a:buFont typeface="Arial" pitchFamily="34" charset="0"/>
              <a:buChar char="•"/>
            </a:pPr>
            <a:r>
              <a:rPr lang="en-US" sz="3200" dirty="0" smtClean="0"/>
              <a:t> I </a:t>
            </a:r>
            <a:r>
              <a:rPr lang="en-US" sz="3200" dirty="0"/>
              <a:t>feel absolutely certain that ABC is better than </a:t>
            </a:r>
            <a:r>
              <a:rPr lang="en-US" sz="3200" dirty="0" smtClean="0"/>
              <a:t>XYX…</a:t>
            </a:r>
          </a:p>
          <a:p>
            <a:pPr>
              <a:lnSpc>
                <a:spcPct val="150000"/>
              </a:lnSpc>
              <a:buFont typeface="Arial" pitchFamily="34" charset="0"/>
              <a:buChar char="•"/>
            </a:pPr>
            <a:r>
              <a:rPr lang="en-US" sz="3200" dirty="0" smtClean="0"/>
              <a:t> I </a:t>
            </a:r>
            <a:r>
              <a:rPr lang="en-US" sz="3200" dirty="0"/>
              <a:t>am quite certain about my opinion regarding </a:t>
            </a:r>
            <a:r>
              <a:rPr lang="en-US" sz="3200" dirty="0" smtClean="0"/>
              <a:t>LMNOP…</a:t>
            </a:r>
            <a:endParaRPr lang="en-US" sz="3200" dirty="0"/>
          </a:p>
          <a:p>
            <a:pPr>
              <a:lnSpc>
                <a:spcPct val="150000"/>
              </a:lnSpc>
              <a:buFont typeface="Arial" pitchFamily="34" charset="0"/>
              <a:buChar char="•"/>
            </a:pP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37083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10710624"/>
          </a:xfrm>
          <a:prstGeom prst="rect">
            <a:avLst/>
          </a:prstGeom>
          <a:noFill/>
        </p:spPr>
        <p:txBody>
          <a:bodyPr wrap="square" rtlCol="0">
            <a:spAutoFit/>
          </a:bodyPr>
          <a:lstStyle/>
          <a:p>
            <a:pPr>
              <a:lnSpc>
                <a:spcPct val="150000"/>
              </a:lnSpc>
            </a:pPr>
            <a:endParaRPr lang="en-IN" sz="3200" b="1" i="1" dirty="0" smtClean="0">
              <a:latin typeface="Nunito Sans SemiBold" panose="00000700000000000000" pitchFamily="2" charset="0"/>
            </a:endParaRPr>
          </a:p>
          <a:p>
            <a:pPr>
              <a:lnSpc>
                <a:spcPct val="150000"/>
              </a:lnSpc>
            </a:pPr>
            <a:endParaRPr lang="en-IN" sz="3200" b="1" i="1" dirty="0" smtClean="0">
              <a:latin typeface="Nunito Sans SemiBold" panose="00000700000000000000" pitchFamily="2" charset="0"/>
            </a:endParaRPr>
          </a:p>
          <a:p>
            <a:pPr>
              <a:lnSpc>
                <a:spcPct val="150000"/>
              </a:lnSpc>
            </a:pPr>
            <a:endParaRPr lang="en-IN" sz="3200" b="1" i="1" dirty="0" smtClean="0">
              <a:latin typeface="Nunito Sans SemiBold" panose="00000700000000000000" pitchFamily="2" charset="0"/>
            </a:endParaRPr>
          </a:p>
          <a:p>
            <a:pPr>
              <a:lnSpc>
                <a:spcPct val="150000"/>
              </a:lnSpc>
            </a:pPr>
            <a:r>
              <a:rPr lang="en-IN" sz="3200" b="1" i="1" dirty="0" smtClean="0">
                <a:latin typeface="Nunito Sans SemiBold" panose="00000700000000000000" pitchFamily="2" charset="0"/>
              </a:rPr>
              <a:t>                      Thank you</a:t>
            </a:r>
            <a:endParaRPr lang="en-IN" sz="3200" b="1" dirty="0" smtClean="0">
              <a:latin typeface="Nunito Sans SemiBold" panose="00000700000000000000" pitchFamily="2" charset="0"/>
            </a:endParaRPr>
          </a:p>
          <a:p>
            <a:pPr>
              <a:lnSpc>
                <a:spcPct val="150000"/>
              </a:lnSpc>
            </a:pPr>
            <a:endParaRPr lang="en-US" sz="3200" b="1" i="1" dirty="0" smtClean="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9233297"/>
          </a:xfrm>
          <a:prstGeom prst="rect">
            <a:avLst/>
          </a:prstGeom>
          <a:noFill/>
        </p:spPr>
        <p:txBody>
          <a:bodyPr wrap="square" rtlCol="0">
            <a:spAutoFit/>
          </a:bodyPr>
          <a:lstStyle/>
          <a:p>
            <a:pPr>
              <a:lnSpc>
                <a:spcPct val="150000"/>
              </a:lnSpc>
            </a:pPr>
            <a:endParaRPr lang="en-US" sz="3200" dirty="0" smtClean="0">
              <a:latin typeface="Nunito Sans" pitchFamily="2" charset="0"/>
            </a:endParaRPr>
          </a:p>
          <a:p>
            <a:pPr>
              <a:lnSpc>
                <a:spcPct val="150000"/>
              </a:lnSpc>
            </a:pPr>
            <a:endParaRPr lang="en-US" sz="3200" dirty="0">
              <a:latin typeface="Nunito Sans" pitchFamily="2" charset="0"/>
            </a:endParaRPr>
          </a:p>
          <a:p>
            <a:pPr>
              <a:lnSpc>
                <a:spcPct val="150000"/>
              </a:lnSpc>
            </a:pPr>
            <a:r>
              <a:rPr lang="en-US" sz="3200" i="1" dirty="0"/>
              <a:t> </a:t>
            </a:r>
            <a:r>
              <a:rPr lang="en-IN" sz="3200" dirty="0" smtClean="0">
                <a:latin typeface="Nunito Sans SemiBold" panose="00000700000000000000" pitchFamily="2" charset="0"/>
              </a:rPr>
              <a:t> </a:t>
            </a: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72815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1000100" y="785794"/>
            <a:ext cx="6858048" cy="707886"/>
          </a:xfrm>
          <a:prstGeom prst="rect">
            <a:avLst/>
          </a:prstGeom>
        </p:spPr>
        <p:txBody>
          <a:bodyPr wrap="square">
            <a:spAutoFit/>
          </a:bodyPr>
          <a:lstStyle/>
          <a:p>
            <a:r>
              <a:rPr lang="en-US" sz="4000" dirty="0" smtClean="0">
                <a:latin typeface="Nunito Sans" pitchFamily="2" charset="0"/>
              </a:rPr>
              <a:t>Plan</a:t>
            </a:r>
            <a:endParaRPr lang="en-US" sz="4000" dirty="0"/>
          </a:p>
        </p:txBody>
      </p:sp>
      <p:sp>
        <p:nvSpPr>
          <p:cNvPr id="8" name="TextBox 7"/>
          <p:cNvSpPr txBox="1"/>
          <p:nvPr/>
        </p:nvSpPr>
        <p:spPr>
          <a:xfrm>
            <a:off x="1214414" y="2571744"/>
            <a:ext cx="4071966" cy="2677656"/>
          </a:xfrm>
          <a:prstGeom prst="rect">
            <a:avLst/>
          </a:prstGeom>
          <a:noFill/>
        </p:spPr>
        <p:txBody>
          <a:bodyPr wrap="square" rtlCol="0">
            <a:spAutoFit/>
          </a:bodyPr>
          <a:lstStyle/>
          <a:p>
            <a:pPr>
              <a:buFont typeface="Arial" pitchFamily="34" charset="0"/>
              <a:buChar char="•"/>
            </a:pPr>
            <a:r>
              <a:rPr lang="en-US" sz="2400" dirty="0" smtClean="0">
                <a:latin typeface="Nunito Sans"/>
              </a:rPr>
              <a:t> Know your audience</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 Know your Content</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 Know your time</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 Ready for Plan B</a:t>
            </a:r>
            <a:endParaRPr lang="en-US" sz="2400" dirty="0">
              <a:latin typeface="Nunito Sans"/>
            </a:endParaRPr>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9233297"/>
          </a:xfrm>
          <a:prstGeom prst="rect">
            <a:avLst/>
          </a:prstGeom>
          <a:noFill/>
        </p:spPr>
        <p:txBody>
          <a:bodyPr wrap="square" rtlCol="0">
            <a:spAutoFit/>
          </a:bodyPr>
          <a:lstStyle/>
          <a:p>
            <a:pPr>
              <a:lnSpc>
                <a:spcPct val="150000"/>
              </a:lnSpc>
            </a:pPr>
            <a:endParaRPr lang="en-US" sz="3200" dirty="0" smtClean="0">
              <a:latin typeface="Nunito Sans" pitchFamily="2" charset="0"/>
            </a:endParaRPr>
          </a:p>
          <a:p>
            <a:pPr>
              <a:lnSpc>
                <a:spcPct val="150000"/>
              </a:lnSpc>
            </a:pPr>
            <a:endParaRPr lang="en-US" sz="3200" dirty="0">
              <a:latin typeface="Nunito Sans" pitchFamily="2" charset="0"/>
            </a:endParaRPr>
          </a:p>
          <a:p>
            <a:pPr>
              <a:lnSpc>
                <a:spcPct val="150000"/>
              </a:lnSpc>
            </a:pPr>
            <a:r>
              <a:rPr lang="en-US" sz="3200" i="1" dirty="0"/>
              <a:t> </a:t>
            </a:r>
            <a:r>
              <a:rPr lang="en-IN" sz="3200" dirty="0" smtClean="0">
                <a:latin typeface="Nunito Sans SemiBold" panose="00000700000000000000" pitchFamily="2" charset="0"/>
              </a:rPr>
              <a:t> </a:t>
            </a: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72815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1000100" y="785794"/>
            <a:ext cx="6858048" cy="707886"/>
          </a:xfrm>
          <a:prstGeom prst="rect">
            <a:avLst/>
          </a:prstGeom>
        </p:spPr>
        <p:txBody>
          <a:bodyPr wrap="square">
            <a:spAutoFit/>
          </a:bodyPr>
          <a:lstStyle/>
          <a:p>
            <a:r>
              <a:rPr lang="en-US" sz="4000" dirty="0" smtClean="0">
                <a:latin typeface="Nunito Sans" pitchFamily="2" charset="0"/>
              </a:rPr>
              <a:t>Prepare</a:t>
            </a:r>
            <a:endParaRPr lang="en-US" sz="4000" dirty="0"/>
          </a:p>
        </p:txBody>
      </p:sp>
      <p:sp>
        <p:nvSpPr>
          <p:cNvPr id="8" name="TextBox 7"/>
          <p:cNvSpPr txBox="1"/>
          <p:nvPr/>
        </p:nvSpPr>
        <p:spPr>
          <a:xfrm>
            <a:off x="1214414" y="2571744"/>
            <a:ext cx="6072230" cy="3416320"/>
          </a:xfrm>
          <a:prstGeom prst="rect">
            <a:avLst/>
          </a:prstGeom>
          <a:noFill/>
        </p:spPr>
        <p:txBody>
          <a:bodyPr wrap="square" rtlCol="0">
            <a:spAutoFit/>
          </a:bodyPr>
          <a:lstStyle/>
          <a:p>
            <a:pPr>
              <a:buFont typeface="Arial" pitchFamily="34" charset="0"/>
              <a:buChar char="•"/>
            </a:pPr>
            <a:r>
              <a:rPr lang="en-US" sz="2400" dirty="0" smtClean="0">
                <a:latin typeface="Nunito Sans"/>
              </a:rPr>
              <a:t> Out sketch and elaborate</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 Visualize the content</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  Collect information </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  Think in the shoes of audience</a:t>
            </a:r>
          </a:p>
          <a:p>
            <a:pPr>
              <a:buFont typeface="Arial" pitchFamily="34" charset="0"/>
              <a:buChar char="•"/>
            </a:pPr>
            <a:endParaRPr lang="en-US" sz="2400" dirty="0" smtClean="0">
              <a:latin typeface="Nunito Sans"/>
            </a:endParaRPr>
          </a:p>
          <a:p>
            <a:pPr>
              <a:buFont typeface="Arial" pitchFamily="34" charset="0"/>
              <a:buChar char="•"/>
            </a:pPr>
            <a:endParaRPr lang="en-US" sz="2400" dirty="0">
              <a:latin typeface="Nunito Sans"/>
            </a:endParaRPr>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9233297"/>
          </a:xfrm>
          <a:prstGeom prst="rect">
            <a:avLst/>
          </a:prstGeom>
          <a:noFill/>
        </p:spPr>
        <p:txBody>
          <a:bodyPr wrap="square" rtlCol="0">
            <a:spAutoFit/>
          </a:bodyPr>
          <a:lstStyle/>
          <a:p>
            <a:pPr>
              <a:lnSpc>
                <a:spcPct val="150000"/>
              </a:lnSpc>
            </a:pPr>
            <a:endParaRPr lang="en-US" sz="3200" dirty="0" smtClean="0">
              <a:latin typeface="Nunito Sans" pitchFamily="2" charset="0"/>
            </a:endParaRPr>
          </a:p>
          <a:p>
            <a:pPr>
              <a:lnSpc>
                <a:spcPct val="150000"/>
              </a:lnSpc>
            </a:pPr>
            <a:endParaRPr lang="en-US" sz="3200" dirty="0">
              <a:latin typeface="Nunito Sans" pitchFamily="2" charset="0"/>
            </a:endParaRPr>
          </a:p>
          <a:p>
            <a:pPr>
              <a:lnSpc>
                <a:spcPct val="150000"/>
              </a:lnSpc>
            </a:pPr>
            <a:r>
              <a:rPr lang="en-US" sz="3200" i="1" dirty="0"/>
              <a:t> </a:t>
            </a:r>
            <a:r>
              <a:rPr lang="en-IN" sz="3200" dirty="0" smtClean="0">
                <a:latin typeface="Nunito Sans SemiBold" panose="00000700000000000000" pitchFamily="2" charset="0"/>
              </a:rPr>
              <a:t> </a:t>
            </a:r>
            <a:endParaRPr lang="en-US" sz="3200" dirty="0"/>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72815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1000100" y="785794"/>
            <a:ext cx="6858048" cy="707886"/>
          </a:xfrm>
          <a:prstGeom prst="rect">
            <a:avLst/>
          </a:prstGeom>
        </p:spPr>
        <p:txBody>
          <a:bodyPr wrap="square">
            <a:spAutoFit/>
          </a:bodyPr>
          <a:lstStyle/>
          <a:p>
            <a:r>
              <a:rPr lang="en-US" sz="4000" dirty="0" smtClean="0">
                <a:latin typeface="Nunito Sans" pitchFamily="2" charset="0"/>
              </a:rPr>
              <a:t>Practice</a:t>
            </a:r>
            <a:endParaRPr lang="en-US" sz="4000" dirty="0"/>
          </a:p>
        </p:txBody>
      </p:sp>
      <p:sp>
        <p:nvSpPr>
          <p:cNvPr id="8" name="TextBox 7"/>
          <p:cNvSpPr txBox="1"/>
          <p:nvPr/>
        </p:nvSpPr>
        <p:spPr>
          <a:xfrm>
            <a:off x="1214414" y="2571744"/>
            <a:ext cx="6072230" cy="2677656"/>
          </a:xfrm>
          <a:prstGeom prst="rect">
            <a:avLst/>
          </a:prstGeom>
          <a:noFill/>
        </p:spPr>
        <p:txBody>
          <a:bodyPr wrap="square" rtlCol="0">
            <a:spAutoFit/>
          </a:bodyPr>
          <a:lstStyle/>
          <a:p>
            <a:pPr>
              <a:buFont typeface="Arial" pitchFamily="34" charset="0"/>
              <a:buChar char="•"/>
            </a:pPr>
            <a:r>
              <a:rPr lang="en-US" sz="2400" dirty="0" smtClean="0">
                <a:latin typeface="Nunito Sans"/>
              </a:rPr>
              <a:t> Rehearse the content</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 Improve your articulation skills</a:t>
            </a:r>
          </a:p>
          <a:p>
            <a:pPr>
              <a:buFont typeface="Arial" pitchFamily="34" charset="0"/>
              <a:buChar char="•"/>
            </a:pPr>
            <a:endParaRPr lang="en-US" sz="2400" dirty="0" smtClean="0">
              <a:latin typeface="Nunito Sans"/>
            </a:endParaRPr>
          </a:p>
          <a:p>
            <a:pPr>
              <a:buFont typeface="Arial" pitchFamily="34" charset="0"/>
              <a:buChar char="•"/>
            </a:pPr>
            <a:r>
              <a:rPr lang="en-US" sz="2400" dirty="0" smtClean="0">
                <a:latin typeface="Nunito Sans"/>
              </a:rPr>
              <a:t> Stick to the timing</a:t>
            </a:r>
          </a:p>
          <a:p>
            <a:pPr>
              <a:buFont typeface="Arial" pitchFamily="34" charset="0"/>
              <a:buChar char="•"/>
            </a:pPr>
            <a:endParaRPr lang="en-US" sz="2400" dirty="0" smtClean="0">
              <a:latin typeface="Nunito Sans"/>
            </a:endParaRPr>
          </a:p>
          <a:p>
            <a:endParaRPr lang="en-US" sz="2400" dirty="0">
              <a:latin typeface="Nunito Sans"/>
            </a:endParaRPr>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14348" y="0"/>
            <a:ext cx="7692107" cy="12187952"/>
          </a:xfrm>
          <a:prstGeom prst="rect">
            <a:avLst/>
          </a:prstGeom>
          <a:noFill/>
        </p:spPr>
        <p:txBody>
          <a:bodyPr wrap="square" rtlCol="0">
            <a:spAutoFit/>
          </a:bodyPr>
          <a:lstStyle/>
          <a:p>
            <a:pPr algn="ctr">
              <a:lnSpc>
                <a:spcPct val="150000"/>
              </a:lnSpc>
            </a:pPr>
            <a:r>
              <a:rPr lang="en-US" sz="3200" dirty="0" smtClean="0">
                <a:latin typeface="Nunito Sans" pitchFamily="2" charset="0"/>
              </a:rPr>
              <a:t>What is a Discourse?</a:t>
            </a:r>
          </a:p>
          <a:p>
            <a:pPr algn="ctr">
              <a:lnSpc>
                <a:spcPct val="150000"/>
              </a:lnSpc>
            </a:pPr>
            <a:endParaRPr lang="en-US" sz="3200" dirty="0" smtClean="0">
              <a:latin typeface="Nunito Sans" pitchFamily="2" charset="0"/>
            </a:endParaRPr>
          </a:p>
          <a:p>
            <a:pPr>
              <a:lnSpc>
                <a:spcPct val="150000"/>
              </a:lnSpc>
            </a:pPr>
            <a:r>
              <a:rPr lang="en-US" sz="3200" dirty="0" smtClean="0">
                <a:latin typeface="Nunito Sans" pitchFamily="2" charset="0"/>
              </a:rPr>
              <a:t>Communication of thought by </a:t>
            </a:r>
            <a:r>
              <a:rPr lang="en-US" sz="3200" u="sng" dirty="0" smtClean="0">
                <a:latin typeface="Nunito Sans" pitchFamily="2" charset="0"/>
              </a:rPr>
              <a:t>words, talk and conversation</a:t>
            </a:r>
          </a:p>
          <a:p>
            <a:pPr>
              <a:lnSpc>
                <a:spcPct val="150000"/>
              </a:lnSpc>
            </a:pPr>
            <a:endParaRPr lang="en-US" sz="3200" dirty="0" smtClean="0">
              <a:latin typeface="Nunito Sans" pitchFamily="2" charset="0"/>
            </a:endParaRPr>
          </a:p>
          <a:p>
            <a:pPr>
              <a:lnSpc>
                <a:spcPct val="150000"/>
              </a:lnSpc>
            </a:pPr>
            <a:r>
              <a:rPr lang="en-US" sz="3200" dirty="0" smtClean="0">
                <a:latin typeface="Nunito Sans" pitchFamily="2" charset="0"/>
              </a:rPr>
              <a:t>	</a:t>
            </a:r>
          </a:p>
          <a:p>
            <a:pPr>
              <a:lnSpc>
                <a:spcPct val="150000"/>
              </a:lnSpc>
            </a:pPr>
            <a:endParaRPr lang="en-US" sz="3200" dirty="0" smtClean="0">
              <a:latin typeface="Nunito Sans"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53252" name="AutoShape 4" descr="Image result for public spea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4" name="AutoShape 6" descr="Image result for public spea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6" name="AutoShape 8" descr="Image result for public spea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8" name="AutoShape 10" descr="Image result for public spea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60" name="AutoShape 12" descr="Image result for public spea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261" name="Picture 13" descr="C:\Users\vigne\Desktop\images (2).jpg"/>
          <p:cNvPicPr>
            <a:picLocks noChangeAspect="1" noChangeArrowheads="1"/>
          </p:cNvPicPr>
          <p:nvPr/>
        </p:nvPicPr>
        <p:blipFill>
          <a:blip r:embed="rId4"/>
          <a:srcRect/>
          <a:stretch>
            <a:fillRect/>
          </a:stretch>
        </p:blipFill>
        <p:spPr bwMode="auto">
          <a:xfrm>
            <a:off x="2500298" y="3643314"/>
            <a:ext cx="3214710" cy="2139243"/>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571472" y="285728"/>
            <a:ext cx="8072494" cy="12187952"/>
          </a:xfrm>
          <a:prstGeom prst="rect">
            <a:avLst/>
          </a:prstGeom>
          <a:noFill/>
        </p:spPr>
        <p:txBody>
          <a:bodyPr wrap="square" rtlCol="0">
            <a:spAutoFit/>
          </a:bodyPr>
          <a:lstStyle/>
          <a:p>
            <a:pPr>
              <a:lnSpc>
                <a:spcPct val="150000"/>
              </a:lnSpc>
            </a:pPr>
            <a:endParaRPr lang="en-US" sz="3200" b="1" dirty="0" smtClean="0">
              <a:latin typeface="Nunito Sans" pitchFamily="2" charset="0"/>
            </a:endParaRPr>
          </a:p>
          <a:p>
            <a:pPr>
              <a:lnSpc>
                <a:spcPct val="150000"/>
              </a:lnSpc>
            </a:pPr>
            <a:endParaRPr lang="en-US" sz="3200" b="1" dirty="0" smtClean="0">
              <a:latin typeface="Nunito Sans" pitchFamily="2" charset="0"/>
            </a:endParaRPr>
          </a:p>
          <a:p>
            <a:pPr>
              <a:lnSpc>
                <a:spcPct val="150000"/>
              </a:lnSpc>
            </a:pPr>
            <a:r>
              <a:rPr lang="en-US" sz="3200" b="1" dirty="0" smtClean="0">
                <a:latin typeface="Nunito Sans" pitchFamily="2" charset="0"/>
              </a:rPr>
              <a:t>         </a:t>
            </a:r>
          </a:p>
          <a:p>
            <a:pPr>
              <a:lnSpc>
                <a:spcPct val="150000"/>
              </a:lnSpc>
            </a:pPr>
            <a:r>
              <a:rPr lang="en-US" sz="3200" b="1" dirty="0" smtClean="0">
                <a:latin typeface="Nunito Sans" pitchFamily="2" charset="0"/>
              </a:rPr>
              <a:t>	</a:t>
            </a:r>
            <a:r>
              <a:rPr lang="en-US" sz="3200" b="1" smtClean="0">
                <a:latin typeface="Nunito Sans" pitchFamily="2" charset="0"/>
              </a:rPr>
              <a:t>  Why </a:t>
            </a:r>
            <a:r>
              <a:rPr lang="en-US" sz="3200" b="1" dirty="0" smtClean="0">
                <a:latin typeface="Nunito Sans" pitchFamily="2" charset="0"/>
              </a:rPr>
              <a:t>is it important to have </a:t>
            </a:r>
            <a:endParaRPr lang="en-US" sz="3200" b="1" u="sng" dirty="0" smtClean="0">
              <a:latin typeface="Nunito Sans" pitchFamily="2" charset="0"/>
            </a:endParaRPr>
          </a:p>
          <a:p>
            <a:pPr>
              <a:lnSpc>
                <a:spcPct val="150000"/>
              </a:lnSpc>
            </a:pPr>
            <a:r>
              <a:rPr lang="en-US" sz="3200" b="1" dirty="0" smtClean="0">
                <a:latin typeface="Nunito Sans" pitchFamily="2" charset="0"/>
              </a:rPr>
              <a:t>                   Organized Speech?</a:t>
            </a:r>
          </a:p>
          <a:p>
            <a:pPr>
              <a:lnSpc>
                <a:spcPct val="150000"/>
              </a:lnSpc>
            </a:pPr>
            <a:endParaRPr lang="en-US" sz="3200" dirty="0" smtClean="0">
              <a:latin typeface="Nunito Sans" pitchFamily="2" charset="0"/>
            </a:endParaRPr>
          </a:p>
          <a:p>
            <a:pPr>
              <a:lnSpc>
                <a:spcPct val="150000"/>
              </a:lnSpc>
            </a:pPr>
            <a:endParaRPr lang="en-US" sz="3200" u="sng" dirty="0">
              <a:latin typeface="Nunito Sans"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785786" y="285728"/>
            <a:ext cx="7620669" cy="9971961"/>
          </a:xfrm>
          <a:prstGeom prst="rect">
            <a:avLst/>
          </a:prstGeom>
          <a:noFill/>
        </p:spPr>
        <p:txBody>
          <a:bodyPr wrap="square" rtlCol="0">
            <a:spAutoFit/>
          </a:bodyPr>
          <a:lstStyle/>
          <a:p>
            <a:pPr>
              <a:lnSpc>
                <a:spcPct val="150000"/>
              </a:lnSpc>
            </a:pPr>
            <a:endParaRPr lang="en-US" sz="3200" b="1" dirty="0" smtClean="0">
              <a:latin typeface="Nunito Sans" pitchFamily="2" charset="0"/>
            </a:endParaRPr>
          </a:p>
          <a:p>
            <a:pPr>
              <a:lnSpc>
                <a:spcPct val="150000"/>
              </a:lnSpc>
            </a:pPr>
            <a:r>
              <a:rPr lang="en-US" sz="3200" dirty="0" smtClean="0">
                <a:latin typeface="Nunito Sans" pitchFamily="2" charset="0"/>
              </a:rPr>
              <a:t>After an average speech, most listeners remember very little of what they heard!!</a:t>
            </a:r>
            <a:endParaRPr lang="en-US" sz="3200" dirty="0">
              <a:latin typeface="Nunito Sans"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smtClean="0">
              <a:latin typeface="Nunito Sans SemiBold" panose="00000700000000000000" pitchFamily="2" charset="0"/>
            </a:endParaRPr>
          </a:p>
          <a:p>
            <a:pPr>
              <a:lnSpc>
                <a:spcPct val="150000"/>
              </a:lnSpc>
            </a:pPr>
            <a:endParaRPr lang="en-IN" sz="3200" dirty="0">
              <a:latin typeface="Nunito Sans SemiBold" panose="00000700000000000000" pitchFamily="2" charset="0"/>
            </a:endParaRPr>
          </a:p>
          <a:p>
            <a:pPr>
              <a:lnSpc>
                <a:spcPct val="150000"/>
              </a:lnSpc>
            </a:pPr>
            <a:r>
              <a:rPr lang="en-IN" sz="3200" dirty="0" smtClean="0">
                <a:latin typeface="Nunito Sans SemiBold" panose="00000700000000000000" pitchFamily="2" charset="0"/>
              </a:rPr>
              <a:t> </a:t>
            </a:r>
            <a:endParaRPr lang="en-US" sz="3200" dirty="0" smtClean="0">
              <a:latin typeface="Nunito Sans SemiBold" panose="00000700000000000000" pitchFamily="2" charset="0"/>
            </a:endParaRPr>
          </a:p>
          <a:p>
            <a:pPr>
              <a:lnSpc>
                <a:spcPct val="150000"/>
              </a:lnSpc>
            </a:pPr>
            <a:endParaRPr lang="en-US" sz="2000" dirty="0" smtClean="0">
              <a:solidFill>
                <a:srgbClr val="F05136"/>
              </a:solidFill>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a:p>
            <a:pPr>
              <a:lnSpc>
                <a:spcPct val="150000"/>
              </a:lnSpc>
            </a:pPr>
            <a:endParaRPr lang="en-US" sz="2000" dirty="0" smtClean="0">
              <a:latin typeface="Nunito Sans SemiBold" panose="000007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2052" name="Picture 4" descr="Image result for problem in remembering"/>
          <p:cNvPicPr>
            <a:picLocks noChangeAspect="1" noChangeArrowheads="1"/>
          </p:cNvPicPr>
          <p:nvPr/>
        </p:nvPicPr>
        <p:blipFill>
          <a:blip r:embed="rId4" cstate="print"/>
          <a:srcRect l="2222" b="58366"/>
          <a:stretch>
            <a:fillRect/>
          </a:stretch>
        </p:blipFill>
        <p:spPr bwMode="auto">
          <a:xfrm>
            <a:off x="2928926" y="3214686"/>
            <a:ext cx="3143272" cy="2428892"/>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2430</Words>
  <Application>Microsoft Office PowerPoint</Application>
  <PresentationFormat>On-screen Show (4:3)</PresentationFormat>
  <Paragraphs>798</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Vigneshwar R S</dc:creator>
  <cp:lastModifiedBy>Siva Subramanian A</cp:lastModifiedBy>
  <cp:revision>347</cp:revision>
  <dcterms:created xsi:type="dcterms:W3CDTF">2019-08-12T09:42:35Z</dcterms:created>
  <dcterms:modified xsi:type="dcterms:W3CDTF">2019-12-16T14:04:04Z</dcterms:modified>
</cp:coreProperties>
</file>