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31"/>
  </p:notesMasterIdLst>
  <p:sldIdLst>
    <p:sldId id="272" r:id="rId2"/>
    <p:sldId id="271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289" r:id="rId30"/>
  </p:sldIdLst>
  <p:sldSz cx="12192000" cy="6858000"/>
  <p:notesSz cx="6858000" cy="9144000"/>
  <p:embeddedFontLst>
    <p:embeddedFont>
      <p:font typeface="Nunito Sans" panose="00000500000000000000" pitchFamily="2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Nunito Sans SemiBold" panose="00000700000000000000" pitchFamily="2" charset="0"/>
      <p:bold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84899" autoAdjust="0"/>
  </p:normalViewPr>
  <p:slideViewPr>
    <p:cSldViewPr>
      <p:cViewPr varScale="1">
        <p:scale>
          <a:sx n="42" d="100"/>
          <a:sy n="42" d="100"/>
        </p:scale>
        <p:origin x="878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232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’,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’The children watched cartoon means it is good’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satisfies the above-mentioned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5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’whenever X, Y ’ the implications are,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’It is cold implies I am wearing a sweater'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8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’I needed to take medicine for stress means I didn’t talked to my girlfriend’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20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’either X or Y’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Neeraj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suffering from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haemophilia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he suffering from anemia’ satisfy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09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’,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’You don't have to write assignment means you are not studying in high school’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3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’whenever X, Y ’ the implications are,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’I don't take my sister along means I'm not going for shopping’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75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’, the implications are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’If you’ll come back to my house, then you shall have the best room in it.’ Only satisfies the above mentioned implication.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7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’whenever X, Y ’ the implications are,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'you were hungry means you could walk around without your mask and feed'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29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’, the implications are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’A man was obliged to go from one city to another, means he often rode on horseback.’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579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’only if X,Y ’, the implications are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-&gt;Y'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’He didn’t apologized to the manager means Tom could not have started work again’ Satisfies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9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’either X or Y’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’It was not an original copy signed by Andy Gordon means it is an excellent copy.' is the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5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’, the implications are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’I have experience which I think valuable means I will reflect that in my career.’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1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paper is not black color implies the paper is red color.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55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 Y ’, the implications are: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X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 Y’  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 ’It is not a grand success implies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Sachin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did not score a century.’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satisfies the above-mentioned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82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’whenever X, Y ’ the implications are,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Only' Dad didn’t tell me the girl is my sister when I didn’t fall in love’ satisfies the above-mentioned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5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’either X or Y’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’ She had seen him angry implies he had cleverly concealed'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the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322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’either X or Y ’,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’If option A is not the answer for the question then option B is the answer’ satisfies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58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’if X,Y &amp; Z’,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 or 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&amp; Z’ -&gt;X’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given options, ’Neither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Sneha’s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father nor her brother is accompanying her means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Sneha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going to the school.’ satisfy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07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’whenever X, Y, &amp; Z’ the implications are,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Y &amp; Z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or Z’ -&gt; X’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Nithya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not watching comedy movie implies she is not watching movie.’ satisfies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3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 – Whenever x = I watch a horror movie, y = I get scary.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(A) y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(B)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(C) y'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(D) x'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Implication: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x---&gt;y    = BA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y'---&gt;x'  = CD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can be BA or CD or both BA and CD.</a:t>
            </a:r>
          </a:p>
          <a:p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dirty="0" smtClean="0">
                <a:effectLst/>
              </a:rPr>
              <a:t>          Y                                                              		X</a:t>
            </a:r>
          </a:p>
          <a:p>
            <a:r>
              <a:rPr lang="en-US" u="sng" dirty="0" err="1" smtClean="0">
                <a:effectLst/>
              </a:rPr>
              <a:t>Vjayakumar</a:t>
            </a:r>
            <a:r>
              <a:rPr lang="en-US" u="sng" dirty="0" smtClean="0">
                <a:effectLst/>
              </a:rPr>
              <a:t> will be considered as one of the best</a:t>
            </a:r>
            <a:r>
              <a:rPr lang="en-US" dirty="0" smtClean="0">
                <a:effectLst/>
              </a:rPr>
              <a:t>    </a:t>
            </a:r>
            <a:r>
              <a:rPr lang="en-US" u="sng" dirty="0" smtClean="0">
                <a:effectLst/>
              </a:rPr>
              <a:t>only if he wins a World Championship.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A. </a:t>
            </a:r>
            <a:r>
              <a:rPr lang="en-US" dirty="0" err="1" smtClean="0">
                <a:effectLst/>
              </a:rPr>
              <a:t>Vijayakumar</a:t>
            </a:r>
            <a:r>
              <a:rPr lang="en-US" dirty="0" smtClean="0">
                <a:effectLst/>
              </a:rPr>
              <a:t> won the World Championship X</a:t>
            </a:r>
          </a:p>
          <a:p>
            <a:r>
              <a:rPr lang="en-US" dirty="0" smtClean="0">
                <a:effectLst/>
              </a:rPr>
              <a:t>B. </a:t>
            </a:r>
            <a:r>
              <a:rPr lang="en-US" dirty="0" err="1" smtClean="0">
                <a:effectLst/>
              </a:rPr>
              <a:t>Vij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ayakumar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didn</a:t>
            </a:r>
            <a:r>
              <a:rPr lang="en-US" dirty="0" smtClean="0">
                <a:effectLst/>
              </a:rPr>
              <a:t> 't win the World Championship X'</a:t>
            </a:r>
          </a:p>
          <a:p>
            <a:r>
              <a:rPr lang="en-US" dirty="0" smtClean="0">
                <a:effectLst/>
              </a:rPr>
              <a:t>C. </a:t>
            </a:r>
            <a:r>
              <a:rPr lang="en-US" dirty="0" err="1" smtClean="0">
                <a:effectLst/>
              </a:rPr>
              <a:t>Vijayakumar</a:t>
            </a:r>
            <a:r>
              <a:rPr lang="en-US" dirty="0" smtClean="0">
                <a:effectLst/>
              </a:rPr>
              <a:t> is not considered to be one of the best Y'</a:t>
            </a:r>
          </a:p>
          <a:p>
            <a:r>
              <a:rPr lang="en-US" dirty="0" smtClean="0">
                <a:effectLst/>
              </a:rPr>
              <a:t>D. </a:t>
            </a:r>
            <a:r>
              <a:rPr lang="en-US" dirty="0" err="1" smtClean="0">
                <a:effectLst/>
              </a:rPr>
              <a:t>Vijayakumar</a:t>
            </a:r>
            <a:r>
              <a:rPr lang="en-US" dirty="0" smtClean="0">
                <a:effectLst/>
              </a:rPr>
              <a:t> is considered to be one of the best   Y</a:t>
            </a:r>
          </a:p>
          <a:p>
            <a:r>
              <a:rPr lang="en-US" dirty="0" smtClean="0">
                <a:effectLst/>
              </a:rPr>
              <a:t>Implications are,</a:t>
            </a:r>
          </a:p>
          <a:p>
            <a:r>
              <a:rPr lang="en-US" dirty="0" smtClean="0">
                <a:effectLst/>
              </a:rPr>
              <a:t>Y =&gt; X</a:t>
            </a:r>
          </a:p>
          <a:p>
            <a:r>
              <a:rPr lang="en-US" dirty="0" smtClean="0">
                <a:effectLst/>
              </a:rPr>
              <a:t>X'=&gt; Y'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74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Implications are Y =&gt; X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X' =&gt; Y'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Kesav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come to work means Vijay is not coming</a:t>
            </a:r>
            <a:r>
              <a:rPr lang="en-US" b="0" dirty="0" smtClean="0"/>
              <a:t/>
            </a:r>
            <a:br>
              <a:rPr lang="en-US" b="0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6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’only if ’,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Y -&gt;X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-&gt;Y'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’I have bought dress means there is money with me’ satisfies the above mentioned implications.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13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 unless X,Y '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 X' -&gt;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’You win the case implies you bribe the judge’ is the answer.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5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statement of the form ’either X or Y’ the implications 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a.X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b.Y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-&gt; X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’My brother did not bring the lunch, hence, my mom cooked’ satisfies the above mentioned implication.</a:t>
            </a: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the cartoon is good, then children will watch.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Children will not watch the cartoon implies the cartoon was not good.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children watched cartoon means it is good.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 cartoon is good means children do not watch that.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Child did not watch the cartoon means it was good.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Whenever it is cold, I wear a sweater.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is cold implies I am wearing a sweater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is cold implies I did not wear the sweater.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It is not cold implies I did not wear sweater.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 did not wear a sweater implies it is cold.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Neeraj</a:t>
            </a:r>
            <a:r>
              <a:rPr lang="en-US" sz="2500" dirty="0">
                <a:latin typeface="Nunito Sans" panose="00000500000000000000" pitchFamily="2" charset="0"/>
              </a:rPr>
              <a:t> is suffering either from </a:t>
            </a:r>
            <a:r>
              <a:rPr lang="en-US" sz="2500" dirty="0" err="1">
                <a:latin typeface="Nunito Sans" panose="00000500000000000000" pitchFamily="2" charset="0"/>
              </a:rPr>
              <a:t>haemophilia</a:t>
            </a:r>
            <a:r>
              <a:rPr lang="en-US" sz="2500" dirty="0">
                <a:latin typeface="Nunito Sans" panose="00000500000000000000" pitchFamily="2" charset="0"/>
              </a:rPr>
              <a:t> or from anemia.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8650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Neeraj</a:t>
            </a:r>
            <a:r>
              <a:rPr lang="en-US" sz="2500" dirty="0">
                <a:latin typeface="Nunito Sans" panose="00000500000000000000" pitchFamily="2" charset="0"/>
              </a:rPr>
              <a:t> is not suffering from </a:t>
            </a:r>
            <a:r>
              <a:rPr lang="en-US" sz="2500" dirty="0" err="1">
                <a:latin typeface="Nunito Sans" panose="00000500000000000000" pitchFamily="2" charset="0"/>
              </a:rPr>
              <a:t>haemophilia</a:t>
            </a:r>
            <a:r>
              <a:rPr lang="en-US" sz="2500" dirty="0">
                <a:latin typeface="Nunito Sans" panose="00000500000000000000" pitchFamily="2" charset="0"/>
              </a:rPr>
              <a:t> and anemia.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Neeraj</a:t>
            </a:r>
            <a:r>
              <a:rPr lang="en-US" sz="2500" dirty="0">
                <a:latin typeface="Nunito Sans" panose="00000500000000000000" pitchFamily="2" charset="0"/>
              </a:rPr>
              <a:t> is not suffering from anemia and </a:t>
            </a:r>
            <a:r>
              <a:rPr lang="en-US" sz="2500" dirty="0" err="1">
                <a:latin typeface="Nunito Sans" panose="00000500000000000000" pitchFamily="2" charset="0"/>
              </a:rPr>
              <a:t>haemophilia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11984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Neeraj</a:t>
            </a:r>
            <a:r>
              <a:rPr lang="en-US" sz="2500" dirty="0">
                <a:latin typeface="Nunito Sans" panose="00000500000000000000" pitchFamily="2" charset="0"/>
              </a:rPr>
              <a:t> is not suffering from </a:t>
            </a:r>
            <a:r>
              <a:rPr lang="en-US" sz="2500" dirty="0" err="1">
                <a:latin typeface="Nunito Sans" panose="00000500000000000000" pitchFamily="2" charset="0"/>
              </a:rPr>
              <a:t>haemophilia</a:t>
            </a:r>
            <a:r>
              <a:rPr lang="en-US" sz="2500" dirty="0">
                <a:latin typeface="Nunito Sans" panose="00000500000000000000" pitchFamily="2" charset="0"/>
              </a:rPr>
              <a:t> but he is suffering from anemia.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07700" y="48650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Neeraj</a:t>
            </a:r>
            <a:r>
              <a:rPr lang="en-US" sz="2500" dirty="0">
                <a:latin typeface="Nunito Sans" panose="00000500000000000000" pitchFamily="2" charset="0"/>
              </a:rPr>
              <a:t> is not suffering from </a:t>
            </a:r>
            <a:r>
              <a:rPr lang="en-US" sz="2500" dirty="0" err="1">
                <a:latin typeface="Nunito Sans" panose="00000500000000000000" pitchFamily="2" charset="0"/>
              </a:rPr>
              <a:t>haemophilia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I talk to my girlfriend, then I don't want to take medicine for stress.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30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0783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332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1580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30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talked to my girlfriend means I need to take medicine for stress.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0783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didn’t need to take medicine for stress means I talked to my girlfriend.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332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needed to take medicine for stress means I didn’t talked to my girlfriend.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07700" y="51580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did not talk to my girlfriend means I didn’t need to take medicine for stress.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you’re </a:t>
            </a:r>
            <a:r>
              <a:rPr lang="en-US" sz="2500" dirty="0" smtClean="0">
                <a:latin typeface="Nunito Sans" panose="00000500000000000000" pitchFamily="2" charset="0"/>
              </a:rPr>
              <a:t>studying </a:t>
            </a:r>
            <a:r>
              <a:rPr lang="en-US" sz="2500" dirty="0">
                <a:latin typeface="Nunito Sans" panose="00000500000000000000" pitchFamily="2" charset="0"/>
              </a:rPr>
              <a:t>in high school, you have to write assignments.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30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0783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862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700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30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have to write assignments means you’re studying in high school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0783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don't study in high school then you don't have to write assignments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862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You’re not studying in high school, then you need not write assignments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07700" y="4700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don't have to write assignment means you are not studying in high school.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8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Whenever I go for shopping, I take my sister along.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30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00783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58512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1910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30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take my sister along means I’m not going for shopping.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00783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take my sister along means I’m going for shopping.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58512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don't take my sister along means I'm not going for shopping.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1910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you’ll come back to my house, you shall have the best room in it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30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890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663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700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30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You’ll not come back to my house, then you shall have the best room in it.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8905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You’ll come back to my house, then you don’t have the best room in it.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663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shall have the best room in it means you’ll come back to my house.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700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you’ll come back to my house, then you shall have the best room in it.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You could walk around without your mask and feed whenever you were hungry.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4330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890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949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9294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4330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are not hungry means you could walk around without your mask and feed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8905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could not walk around without your mask and feed whenever you were hungry.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949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were hungry means you could walk around without your mask and feed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9294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You could walk around without your mask and feed whenever you are not hungry.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7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a man was obliged to go from one city to another, he often rode on horseback.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414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473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081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man was obliged to go from one city to another, means he don’t rode on horseback.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4145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 man was obliged to go from one city to another, means he often rode on horseback.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473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often rode on horseback means a man was obliged to go from one city to another.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5081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often rode on horseback means a man was not obliged to go from one city to another.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Tom could have started work again only if he had apologized to the manager.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414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473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081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apologized to the manager means Tom could have started work again.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4145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Tom could not have started work again means he had apologized to the manager.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473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apologized to the manager means Tom could not have started work again.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5081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didn’t apologized to the manager means Tom could not have started work again.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Nunito Sans SemiBold" panose="00000700000000000000" pitchFamily="2" charset="0"/>
              </a:rPr>
              <a:t>VIT</a:t>
            </a:r>
            <a:endParaRPr lang="en-US" sz="6000" dirty="0">
              <a:latin typeface="Nunito Sans SemiBold" panose="000007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It was either an original or an excellent copy, signed by Andy Gordon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414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473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081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was an original copy signed by Andy Gordon means it is an excellent copy.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4145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was not an original copy signed by Andy Gordon means it is an excellent copy.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473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was not an original copy signed by Andy Gordon means it is not an excellent copy.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5081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was not an excellent copy signed by Andy Gordon means it is an original copy.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17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I have any experience which I think valuable, I will reflect that in my career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44145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24734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50818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don’t have any experience which I think valuable, I will reflect that in my career.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44145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will reflect the experience in my career means I have experience which I think valuable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24734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am not reflect the experience in my career means </a:t>
            </a:r>
            <a:r>
              <a:rPr lang="en-US" sz="2500" dirty="0" err="1">
                <a:latin typeface="Nunito Sans" panose="00000500000000000000" pitchFamily="2" charset="0"/>
              </a:rPr>
              <a:t>means</a:t>
            </a:r>
            <a:r>
              <a:rPr lang="en-US" sz="2500" dirty="0">
                <a:latin typeface="Nunito Sans" panose="00000500000000000000" pitchFamily="2" charset="0"/>
              </a:rPr>
              <a:t> I don’t have any experience which I think valuable.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50818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have experience which I think valuable means I will reflect that in my career.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18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paper is either black color or red color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842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938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419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paper is not black color implies the paper is red color.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842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paper is black color implies the paper is red color.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938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paper is not black color implies the paper is not red color.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4196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The paper is not red color implies the paper is not black color.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19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 scores a </a:t>
            </a:r>
            <a:r>
              <a:rPr lang="en-US" sz="2500" dirty="0" err="1">
                <a:latin typeface="Nunito Sans" panose="00000500000000000000" pitchFamily="2" charset="0"/>
              </a:rPr>
              <a:t>centurythen</a:t>
            </a:r>
            <a:r>
              <a:rPr lang="en-US" sz="2500" dirty="0">
                <a:latin typeface="Nunito Sans" panose="00000500000000000000" pitchFamily="2" charset="0"/>
              </a:rPr>
              <a:t> it is a grand success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842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938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419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is not a grand success implies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 did not score a century.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842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 did not score a century implies it is a grand success.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938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It is a grand success implies </a:t>
            </a:r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 scored a century.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4196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Sachin</a:t>
            </a:r>
            <a:r>
              <a:rPr lang="en-US" sz="2500" dirty="0">
                <a:latin typeface="Nunito Sans" panose="00000500000000000000" pitchFamily="2" charset="0"/>
              </a:rPr>
              <a:t> did not score century implies it is not a grand success.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20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1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Every time I fall in love, Dad tells me the girl is my half sister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842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938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419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fall in love, then Dad didn’t tell me the girl is my sister.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842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 didn’t fall in love then Dad tells me the girl is my sister.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938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Dad didn’t tell me the girl is my sister when I didn’t fall in love.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4196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Dad didn’t tell me the girl is my sister when I fall in love.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Either she had never seen him angry or he had cleverly concealed it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842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938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419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She had seen him angry implies he had cleverly concealed it.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842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had not concealed it implies she has seen her angry.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938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He had cleverly concealed it implies she had never seen him angry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4196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She had seen him angry implies he had not concealed it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Answer for the question is either option A or option B</a:t>
            </a:r>
            <a:r>
              <a:rPr lang="en-US" sz="2500" dirty="0" smtClean="0">
                <a:latin typeface="Nunito Sans" panose="00000500000000000000" pitchFamily="2" charset="0"/>
              </a:rPr>
              <a:t>.</a:t>
            </a:r>
          </a:p>
          <a:p>
            <a:pPr algn="just"/>
            <a:r>
              <a:rPr lang="en-US" sz="2500" dirty="0" smtClean="0">
                <a:latin typeface="Nunito Sans" panose="00000500000000000000" pitchFamily="2" charset="0"/>
              </a:rPr>
              <a:t>Which </a:t>
            </a:r>
            <a:r>
              <a:rPr lang="en-US" sz="2500" dirty="0">
                <a:latin typeface="Nunito Sans" panose="00000500000000000000" pitchFamily="2" charset="0"/>
              </a:rPr>
              <a:t>of the following statements must be true?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8547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842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9386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6246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8547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Answer for the question is option B implies option A is the answer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84266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Answer for the question is option A implies option B is the answer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9386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option A is not the answer for the question then option B is the answer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6246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If option A is not the answer for the question then option B is also not the answer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If </a:t>
            </a:r>
            <a:r>
              <a:rPr lang="en-US" sz="2500" dirty="0" err="1">
                <a:latin typeface="Nunito Sans" panose="00000500000000000000" pitchFamily="2" charset="0"/>
              </a:rPr>
              <a:t>Sneha</a:t>
            </a:r>
            <a:r>
              <a:rPr lang="en-US" sz="2500" dirty="0">
                <a:latin typeface="Nunito Sans" panose="00000500000000000000" pitchFamily="2" charset="0"/>
              </a:rPr>
              <a:t> goes to school, her father or her brother will accompany her.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622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004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38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56828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622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Neither </a:t>
            </a:r>
            <a:r>
              <a:rPr lang="en-US" sz="2500" dirty="0" err="1">
                <a:latin typeface="Nunito Sans" panose="00000500000000000000" pitchFamily="2" charset="0"/>
              </a:rPr>
              <a:t>Sneha’s</a:t>
            </a:r>
            <a:r>
              <a:rPr lang="en-US" sz="2500" dirty="0">
                <a:latin typeface="Nunito Sans" panose="00000500000000000000" pitchFamily="2" charset="0"/>
              </a:rPr>
              <a:t> father nor her brother is accompanying her means </a:t>
            </a:r>
            <a:r>
              <a:rPr lang="en-US" sz="2500" dirty="0" err="1">
                <a:latin typeface="Nunito Sans" panose="00000500000000000000" pitchFamily="2" charset="0"/>
              </a:rPr>
              <a:t>Sneha</a:t>
            </a:r>
            <a:r>
              <a:rPr lang="en-US" sz="2500" dirty="0">
                <a:latin typeface="Nunito Sans" panose="00000500000000000000" pitchFamily="2" charset="0"/>
              </a:rPr>
              <a:t> is not going to the school.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004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Neither </a:t>
            </a:r>
            <a:r>
              <a:rPr lang="en-US" sz="2500" dirty="0" err="1">
                <a:latin typeface="Nunito Sans" panose="00000500000000000000" pitchFamily="2" charset="0"/>
              </a:rPr>
              <a:t>Sneha’s</a:t>
            </a:r>
            <a:r>
              <a:rPr lang="en-US" sz="2500" dirty="0">
                <a:latin typeface="Nunito Sans" panose="00000500000000000000" pitchFamily="2" charset="0"/>
              </a:rPr>
              <a:t> father nor her brother is accompanying her means </a:t>
            </a:r>
            <a:r>
              <a:rPr lang="en-US" sz="2500" dirty="0" err="1">
                <a:latin typeface="Nunito Sans" panose="00000500000000000000" pitchFamily="2" charset="0"/>
              </a:rPr>
              <a:t>Sneha</a:t>
            </a:r>
            <a:r>
              <a:rPr lang="en-US" sz="2500" dirty="0">
                <a:latin typeface="Nunito Sans" panose="00000500000000000000" pitchFamily="2" charset="0"/>
              </a:rPr>
              <a:t> is going to the school.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38600"/>
            <a:ext cx="1009831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Sneha’s</a:t>
            </a:r>
            <a:r>
              <a:rPr lang="en-US" sz="2500" dirty="0">
                <a:latin typeface="Nunito Sans" panose="00000500000000000000" pitchFamily="2" charset="0"/>
              </a:rPr>
              <a:t> father is accompanying her means she is not going to school.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56828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Sneha</a:t>
            </a:r>
            <a:r>
              <a:rPr lang="en-US" sz="2500" dirty="0">
                <a:latin typeface="Nunito Sans" panose="00000500000000000000" pitchFamily="2" charset="0"/>
              </a:rPr>
              <a:t> is going to school, but her brother is not accompanying her implies that her father will accompany her.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7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Choose the option that best implies the given sentence.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Whenever </a:t>
            </a:r>
            <a:r>
              <a:rPr lang="en-US" sz="2500" dirty="0" err="1">
                <a:latin typeface="Nunito Sans" panose="00000500000000000000" pitchFamily="2" charset="0"/>
              </a:rPr>
              <a:t>Nithya</a:t>
            </a:r>
            <a:r>
              <a:rPr lang="en-US" sz="2500" dirty="0">
                <a:latin typeface="Nunito Sans" panose="00000500000000000000" pitchFamily="2" charset="0"/>
              </a:rPr>
              <a:t> watches movies she watches thriller and comedy movie.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3622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004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038600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09600" y="4853226"/>
            <a:ext cx="696697" cy="4770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3622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Nithya</a:t>
            </a:r>
            <a:r>
              <a:rPr lang="en-US" sz="2500" dirty="0">
                <a:latin typeface="Nunito Sans" panose="00000500000000000000" pitchFamily="2" charset="0"/>
              </a:rPr>
              <a:t> is not watching thriller movie implies that she is watching movie.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004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Nithya</a:t>
            </a:r>
            <a:r>
              <a:rPr lang="en-US" sz="2500" dirty="0">
                <a:latin typeface="Nunito Sans" panose="00000500000000000000" pitchFamily="2" charset="0"/>
              </a:rPr>
              <a:t> is not watching comedy movie implies she is not watching movie.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038600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Nithya</a:t>
            </a:r>
            <a:r>
              <a:rPr lang="en-US" sz="2500" dirty="0">
                <a:latin typeface="Nunito Sans" panose="00000500000000000000" pitchFamily="2" charset="0"/>
              </a:rPr>
              <a:t> is neither watching thriller nor comedy movie hence she must be watching some other type of movie.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4853226"/>
            <a:ext cx="10098317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 err="1">
                <a:latin typeface="Nunito Sans" panose="00000500000000000000" pitchFamily="2" charset="0"/>
              </a:rPr>
              <a:t>Nithya</a:t>
            </a:r>
            <a:r>
              <a:rPr lang="en-US" sz="2500" dirty="0">
                <a:latin typeface="Nunito Sans" panose="00000500000000000000" pitchFamily="2" charset="0"/>
              </a:rPr>
              <a:t> is watching movie but not thriller implies she is watching comedy.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25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1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Logical Connectives </a:t>
            </a:r>
            <a:r>
              <a:rPr lang="en-US" sz="54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1.2</a:t>
            </a:r>
            <a:endParaRPr lang="en-US" sz="5400" b="1" dirty="0" smtClean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066800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In which of the given options (in the given order) the first statement implies the second statement and the two are logically consistent with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Whenever I watch a horror movie, I get scary.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(A) I got scary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(B) I did watch a horror movie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(C) I did not get scary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(D) I did not watch a horror movie.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4953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286589" y="4953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48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280727" y="548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9" y="4953000"/>
            <a:ext cx="1058502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AB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7084690" y="4953000"/>
            <a:ext cx="1068710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CD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486400"/>
            <a:ext cx="1058503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7078827" y="5486400"/>
            <a:ext cx="1074573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1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(in the given order) logically follows the given statement? </a:t>
            </a:r>
          </a:p>
          <a:p>
            <a:pPr algn="just"/>
            <a:r>
              <a:rPr lang="en-US" sz="2500" dirty="0" err="1">
                <a:latin typeface="Nunito Sans" panose="00000500000000000000" pitchFamily="2" charset="0"/>
              </a:rPr>
              <a:t>Vijayakumar</a:t>
            </a:r>
            <a:r>
              <a:rPr lang="en-US" sz="2500" dirty="0">
                <a:latin typeface="Nunito Sans" panose="00000500000000000000" pitchFamily="2" charset="0"/>
              </a:rPr>
              <a:t> will be considered as one of the best only if he wins a World Championship. 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A. </a:t>
            </a:r>
            <a:r>
              <a:rPr lang="en-US" sz="2500" dirty="0" err="1">
                <a:latin typeface="Nunito Sans" panose="00000500000000000000" pitchFamily="2" charset="0"/>
              </a:rPr>
              <a:t>Vijayakumar</a:t>
            </a:r>
            <a:r>
              <a:rPr lang="en-US" sz="2500" dirty="0">
                <a:latin typeface="Nunito Sans" panose="00000500000000000000" pitchFamily="2" charset="0"/>
              </a:rPr>
              <a:t> won the World Championship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B. </a:t>
            </a:r>
            <a:r>
              <a:rPr lang="en-US" sz="2500" dirty="0" err="1">
                <a:latin typeface="Nunito Sans" panose="00000500000000000000" pitchFamily="2" charset="0"/>
              </a:rPr>
              <a:t>Vijayakumar</a:t>
            </a:r>
            <a:r>
              <a:rPr lang="en-US" sz="2500" dirty="0">
                <a:latin typeface="Nunito Sans" panose="00000500000000000000" pitchFamily="2" charset="0"/>
              </a:rPr>
              <a:t> didn’t win the World Championship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C. </a:t>
            </a:r>
            <a:r>
              <a:rPr lang="en-US" sz="2500" dirty="0" err="1">
                <a:latin typeface="Nunito Sans" panose="00000500000000000000" pitchFamily="2" charset="0"/>
              </a:rPr>
              <a:t>Vijayakumar</a:t>
            </a:r>
            <a:r>
              <a:rPr lang="en-US" sz="2500" dirty="0">
                <a:latin typeface="Nunito Sans" panose="00000500000000000000" pitchFamily="2" charset="0"/>
              </a:rPr>
              <a:t> is not considered to be one of the best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D. </a:t>
            </a:r>
            <a:r>
              <a:rPr lang="en-US" sz="2500" dirty="0" err="1">
                <a:latin typeface="Nunito Sans" panose="00000500000000000000" pitchFamily="2" charset="0"/>
              </a:rPr>
              <a:t>Vijayakumar</a:t>
            </a:r>
            <a:r>
              <a:rPr lang="en-US" sz="2500" dirty="0">
                <a:latin typeface="Nunito Sans" panose="00000500000000000000" pitchFamily="2" charset="0"/>
              </a:rPr>
              <a:t> is considered to be one of the best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4049" y="496938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130241" y="4953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5527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124379" y="5486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2149" y="4969386"/>
            <a:ext cx="2434051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DA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6928342" y="4953000"/>
            <a:ext cx="2444258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5527760"/>
            <a:ext cx="2434051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Both DA &amp; BC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6922479" y="5486400"/>
            <a:ext cx="2450121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2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6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The question below consists of a main statement followed by four numbered statements; Select the one that logically follows the main statement.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Only if Vijay does not come, then </a:t>
            </a:r>
            <a:r>
              <a:rPr lang="en-US" sz="2500" dirty="0" err="1">
                <a:latin typeface="Nunito Sans" panose="00000500000000000000" pitchFamily="2" charset="0"/>
              </a:rPr>
              <a:t>Kesav</a:t>
            </a:r>
            <a:r>
              <a:rPr lang="en-US" sz="2500" dirty="0">
                <a:latin typeface="Nunito Sans" panose="00000500000000000000" pitchFamily="2" charset="0"/>
              </a:rPr>
              <a:t> will come to work.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Vijay came hence </a:t>
            </a:r>
            <a:r>
              <a:rPr lang="en-US" sz="2500" dirty="0" err="1">
                <a:latin typeface="Nunito Sans" panose="00000500000000000000" pitchFamily="2" charset="0"/>
              </a:rPr>
              <a:t>Kesav</a:t>
            </a:r>
            <a:r>
              <a:rPr lang="en-US" sz="2500" dirty="0">
                <a:latin typeface="Nunito Sans" panose="00000500000000000000" pitchFamily="2" charset="0"/>
              </a:rPr>
              <a:t> will also come to work.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Kesav</a:t>
            </a:r>
            <a:r>
              <a:rPr lang="en-US" sz="2500" dirty="0">
                <a:latin typeface="Nunito Sans" panose="00000500000000000000" pitchFamily="2" charset="0"/>
              </a:rPr>
              <a:t> will not come to work hence Vijay will come.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 err="1">
                <a:latin typeface="Nunito Sans" panose="00000500000000000000" pitchFamily="2" charset="0"/>
              </a:rPr>
              <a:t>Kesav</a:t>
            </a:r>
            <a:r>
              <a:rPr lang="en-US" sz="2500" dirty="0">
                <a:latin typeface="Nunito Sans" panose="00000500000000000000" pitchFamily="2" charset="0"/>
              </a:rPr>
              <a:t> has come to work means Vijay is not coming.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Vijay has not come hence </a:t>
            </a:r>
            <a:r>
              <a:rPr lang="en-US" sz="2500" dirty="0" err="1">
                <a:latin typeface="Nunito Sans" panose="00000500000000000000" pitchFamily="2" charset="0"/>
              </a:rPr>
              <a:t>Kesav</a:t>
            </a:r>
            <a:r>
              <a:rPr lang="en-US" sz="2500" dirty="0">
                <a:latin typeface="Nunito Sans" panose="00000500000000000000" pitchFamily="2" charset="0"/>
              </a:rPr>
              <a:t> has come to work.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3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Only if I have money, I will buy dress.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 have bought dress means there is money with me.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I have bought dress means I don't have money with me.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There is no money means I neither buy dress.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All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4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Unless you bribe the judge, you will not win the case.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You win the case implies you did not bribe the judge.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You win the case implies you bribe the judge.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You will not win the case implies you bribe the judge.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5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5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given options logically follows the given statement?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Either mom cooks or my brother brings the lunch.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5052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40799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6547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2189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5052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My mom cooks means my brother will not bring the lunch.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40799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My brother did not bring the lunch means my mom cooked.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6547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My mom is cooking means my brother has brought the lunch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2189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My brother did not bring lunch means my mom did not cook.</a:t>
            </a:r>
            <a:endParaRPr lang="en-US" sz="2500" dirty="0">
              <a:latin typeface="Nunito Sa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</a:t>
            </a:r>
            <a:r>
              <a:rPr lang="en-US" sz="4800" b="1" dirty="0" smtClean="0">
                <a:solidFill>
                  <a:schemeClr val="bg1"/>
                </a:solidFill>
                <a:latin typeface="Nunito Sans" panose="00000500000000000000" pitchFamily="2" charset="0"/>
              </a:rPr>
              <a:t>6</a:t>
            </a:r>
            <a:endParaRPr lang="en-US" sz="48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2682</Words>
  <Application>Microsoft Office PowerPoint</Application>
  <PresentationFormat>Widescreen</PresentationFormat>
  <Paragraphs>387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Nunito Sans</vt:lpstr>
      <vt:lpstr>Calibri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2019-11-19T06:46:20Z</dcterms:modified>
</cp:coreProperties>
</file>