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47"/>
  </p:notesMasterIdLst>
  <p:sldIdLst>
    <p:sldId id="272" r:id="rId2"/>
    <p:sldId id="271" r:id="rId3"/>
    <p:sldId id="258" r:id="rId4"/>
    <p:sldId id="290" r:id="rId5"/>
    <p:sldId id="309" r:id="rId6"/>
    <p:sldId id="316" r:id="rId7"/>
    <p:sldId id="317" r:id="rId8"/>
    <p:sldId id="312" r:id="rId9"/>
    <p:sldId id="313" r:id="rId10"/>
    <p:sldId id="320" r:id="rId11"/>
    <p:sldId id="321" r:id="rId12"/>
    <p:sldId id="318" r:id="rId13"/>
    <p:sldId id="319" r:id="rId14"/>
    <p:sldId id="324" r:id="rId15"/>
    <p:sldId id="325" r:id="rId16"/>
    <p:sldId id="322" r:id="rId17"/>
    <p:sldId id="323"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10" r:id="rId31"/>
    <p:sldId id="311" r:id="rId32"/>
    <p:sldId id="314" r:id="rId33"/>
    <p:sldId id="315" r:id="rId34"/>
    <p:sldId id="338" r:id="rId35"/>
    <p:sldId id="339" r:id="rId36"/>
    <p:sldId id="347" r:id="rId37"/>
    <p:sldId id="348" r:id="rId38"/>
    <p:sldId id="342" r:id="rId39"/>
    <p:sldId id="343" r:id="rId40"/>
    <p:sldId id="344" r:id="rId41"/>
    <p:sldId id="346" r:id="rId42"/>
    <p:sldId id="345" r:id="rId43"/>
    <p:sldId id="340" r:id="rId44"/>
    <p:sldId id="341" r:id="rId45"/>
    <p:sldId id="289" r:id="rId46"/>
  </p:sldIdLst>
  <p:sldSz cx="12192000" cy="6858000"/>
  <p:notesSz cx="6858000" cy="9144000"/>
  <p:embeddedFontLst>
    <p:embeddedFont>
      <p:font typeface="Nunito Sans" panose="00000500000000000000" pitchFamily="2" charset="0"/>
      <p:regular r:id="rId48"/>
      <p:bold r:id="rId49"/>
      <p:italic r:id="rId50"/>
      <p:boldItalic r:id="rId51"/>
    </p:embeddedFont>
    <p:embeddedFont>
      <p:font typeface="Calibri" panose="020F0502020204030204" pitchFamily="34" charset="0"/>
      <p:regular r:id="rId52"/>
      <p:bold r:id="rId53"/>
      <p:italic r:id="rId54"/>
      <p:boldItalic r:id="rId55"/>
    </p:embeddedFont>
    <p:embeddedFont>
      <p:font typeface="Nunito Sans SemiBold" panose="00000700000000000000" pitchFamily="2" charset="0"/>
      <p:bold r:id="rId56"/>
      <p:bold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76587" autoAdjust="0"/>
  </p:normalViewPr>
  <p:slideViewPr>
    <p:cSldViewPr>
      <p:cViewPr varScale="1">
        <p:scale>
          <a:sx n="38" d="100"/>
          <a:sy n="38" d="100"/>
        </p:scale>
        <p:origin x="1037" y="43"/>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1733" y="-7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1762440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the only option which tells the same as in the argument is "  have the right to confront their offenders. ".</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1395280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4134641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The paragraph talks about jogging helping us to reduce the complaint on commute. In short jogging is told as a convenient mode of transport when compared to others as it is a form of exercise. Answer is " jogging is a convenient and valuable form of exercise.".</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4138207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442850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It is not talking about employers value, social value of an employee or about career advancement. Its about not understanding the requirements of an employee. Answer is " businesses today do not understand their employees’ needs.".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3918693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2654311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Treatment for depression is waste is proved with a statement " Depression returns in full force as soon as the patient sleeps for even a few </a:t>
            </a:r>
            <a:r>
              <a:rPr lang="en-US" sz="1200" b="0" i="0" kern="1200" dirty="0" err="1" smtClean="0">
                <a:solidFill>
                  <a:schemeClr val="tx1"/>
                </a:solidFill>
                <a:effectLst/>
                <a:latin typeface="+mn-lt"/>
                <a:ea typeface="+mn-ea"/>
                <a:cs typeface="+mn-cs"/>
              </a:rPr>
              <a:t>minutes.".So</a:t>
            </a:r>
            <a:r>
              <a:rPr lang="en-US" sz="1200" b="0" i="0" kern="1200" dirty="0" smtClean="0">
                <a:solidFill>
                  <a:schemeClr val="tx1"/>
                </a:solidFill>
                <a:effectLst/>
                <a:latin typeface="+mn-lt"/>
                <a:ea typeface="+mn-ea"/>
                <a:cs typeface="+mn-cs"/>
              </a:rPr>
              <a:t> answer being a weakening statement is the same.</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2175547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884944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It is not talking about employers value, social value of an employee or about career advancement. Its about not understanding the requirements of an employee. Answer is " businesses today do not understand their employees’ needs.".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2232720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3499186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The option which talks about another problem of uranium in land will be the best one.</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2667185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756182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Government attempts are considered it </a:t>
            </a:r>
            <a:r>
              <a:rPr lang="en-US" sz="1200" b="0" i="0" kern="1200" dirty="0" err="1" smtClean="0">
                <a:solidFill>
                  <a:schemeClr val="tx1"/>
                </a:solidFill>
                <a:effectLst/>
                <a:latin typeface="+mn-lt"/>
                <a:ea typeface="+mn-ea"/>
                <a:cs typeface="+mn-cs"/>
              </a:rPr>
              <a:t>it.Other</a:t>
            </a:r>
            <a:r>
              <a:rPr lang="en-US" sz="1200" b="0" i="0" kern="1200" dirty="0" smtClean="0">
                <a:solidFill>
                  <a:schemeClr val="tx1"/>
                </a:solidFill>
                <a:effectLst/>
                <a:latin typeface="+mn-lt"/>
                <a:ea typeface="+mn-ea"/>
                <a:cs typeface="+mn-cs"/>
              </a:rPr>
              <a:t> endangered species , is not into the picture at all. The argument moves with a hope that leopard hunting can be banned. SO the option which is true is "Takes the removal of an impediment to the leopards’ survival as a guarantee of their survival".</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3037286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2552335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The option should give an idea about the cost which was told as "not taken from town". So the answer is "Developers would pass along their costs to the buyer; thereby raising the cost of housing units beyond the ability of likely purchasers to afford them.".</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511661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39103100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"The largest proportion of property damage that results from residential fires is caused by fires that start when no household member is present." contradicts the point that household members are the ones who rescue from residential fires.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248453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a:p>
        </p:txBody>
      </p:sp>
    </p:spTree>
    <p:extLst>
      <p:ext uri="{BB962C8B-B14F-4D97-AF65-F5344CB8AC3E}">
        <p14:creationId xmlns:p14="http://schemas.microsoft.com/office/powerpoint/2010/main" val="17798836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Here its not comparison of characters made by Wordsworth and others today, Its just about the greatness or impact made by the characters of Wordsworth. Answer is : "people today are interested in Wordsworth’s work because of the characters.".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a:p>
        </p:txBody>
      </p:sp>
    </p:spTree>
    <p:extLst>
      <p:ext uri="{BB962C8B-B14F-4D97-AF65-F5344CB8AC3E}">
        <p14:creationId xmlns:p14="http://schemas.microsoft.com/office/powerpoint/2010/main" val="362371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30</a:t>
            </a:fld>
            <a:endParaRPr lang="en-US"/>
          </a:p>
        </p:txBody>
      </p:sp>
    </p:spTree>
    <p:extLst>
      <p:ext uri="{BB962C8B-B14F-4D97-AF65-F5344CB8AC3E}">
        <p14:creationId xmlns:p14="http://schemas.microsoft.com/office/powerpoint/2010/main" val="3318484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The weakening statement weakens the conclusion. The option which talks about boat construction is the one which weakens </a:t>
            </a:r>
            <a:r>
              <a:rPr lang="en-US" sz="1200" b="0" i="0" kern="1200" dirty="0" err="1" smtClean="0">
                <a:solidFill>
                  <a:schemeClr val="tx1"/>
                </a:solidFill>
                <a:effectLst/>
                <a:latin typeface="+mn-lt"/>
                <a:ea typeface="+mn-ea"/>
                <a:cs typeface="+mn-cs"/>
              </a:rPr>
              <a:t>it.So</a:t>
            </a:r>
            <a:r>
              <a:rPr lang="en-US" sz="1200" b="0" i="0" kern="1200" dirty="0" smtClean="0">
                <a:solidFill>
                  <a:schemeClr val="tx1"/>
                </a:solidFill>
                <a:effectLst/>
                <a:latin typeface="+mn-lt"/>
                <a:ea typeface="+mn-ea"/>
                <a:cs typeface="+mn-cs"/>
              </a:rPr>
              <a:t> answer is " Sometimes, cultures which enter an area adopt a distinctive style of boat construction from former cultures which they assimilate or replace."</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a:p>
        </p:txBody>
      </p:sp>
    </p:spTree>
    <p:extLst>
      <p:ext uri="{BB962C8B-B14F-4D97-AF65-F5344CB8AC3E}">
        <p14:creationId xmlns:p14="http://schemas.microsoft.com/office/powerpoint/2010/main" val="1423732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32</a:t>
            </a:fld>
            <a:endParaRPr lang="en-US"/>
          </a:p>
        </p:txBody>
      </p:sp>
    </p:spTree>
    <p:extLst>
      <p:ext uri="{BB962C8B-B14F-4D97-AF65-F5344CB8AC3E}">
        <p14:creationId xmlns:p14="http://schemas.microsoft.com/office/powerpoint/2010/main" val="2373131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The question itself is a general one, so " Prior to the painting of edge markings, </a:t>
            </a:r>
            <a:r>
              <a:rPr lang="en-US" sz="1200" b="0" i="0" kern="1200" dirty="0" err="1" smtClean="0">
                <a:solidFill>
                  <a:schemeClr val="tx1"/>
                </a:solidFill>
                <a:effectLst/>
                <a:latin typeface="+mn-lt"/>
                <a:ea typeface="+mn-ea"/>
                <a:cs typeface="+mn-cs"/>
              </a:rPr>
              <a:t>Vogus</a:t>
            </a:r>
            <a:r>
              <a:rPr lang="en-US" sz="1200" b="0" i="0" kern="1200" dirty="0" smtClean="0">
                <a:solidFill>
                  <a:schemeClr val="tx1"/>
                </a:solidFill>
                <a:effectLst/>
                <a:latin typeface="+mn-lt"/>
                <a:ea typeface="+mn-ea"/>
                <a:cs typeface="+mn-cs"/>
              </a:rPr>
              <a:t> County’s narrow, winding roads already had a somewhat higher accident rate than other </a:t>
            </a:r>
            <a:r>
              <a:rPr lang="en-US" sz="1200" b="0" i="0" kern="1200" dirty="0" err="1" smtClean="0">
                <a:solidFill>
                  <a:schemeClr val="tx1"/>
                </a:solidFill>
                <a:effectLst/>
                <a:latin typeface="+mn-lt"/>
                <a:ea typeface="+mn-ea"/>
                <a:cs typeface="+mn-cs"/>
              </a:rPr>
              <a:t>Vogus</a:t>
            </a:r>
            <a:r>
              <a:rPr lang="en-US" sz="1200" b="0" i="0" kern="1200" dirty="0" smtClean="0">
                <a:solidFill>
                  <a:schemeClr val="tx1"/>
                </a:solidFill>
                <a:effectLst/>
                <a:latin typeface="+mn-lt"/>
                <a:ea typeface="+mn-ea"/>
                <a:cs typeface="+mn-cs"/>
              </a:rPr>
              <a:t> County roads." and " </a:t>
            </a:r>
            <a:r>
              <a:rPr lang="en-US" sz="1200" b="0" i="0" kern="1200" dirty="0" err="1" smtClean="0">
                <a:solidFill>
                  <a:schemeClr val="tx1"/>
                </a:solidFill>
                <a:effectLst/>
                <a:latin typeface="+mn-lt"/>
                <a:ea typeface="+mn-ea"/>
                <a:cs typeface="+mn-cs"/>
              </a:rPr>
              <a:t>Vogus</a:t>
            </a:r>
            <a:r>
              <a:rPr lang="en-US" sz="1200" b="0" i="0" kern="1200" dirty="0" smtClean="0">
                <a:solidFill>
                  <a:schemeClr val="tx1"/>
                </a:solidFill>
                <a:effectLst/>
                <a:latin typeface="+mn-lt"/>
                <a:ea typeface="+mn-ea"/>
                <a:cs typeface="+mn-cs"/>
              </a:rPr>
              <a:t> County has an unusually high proportion of narrow, winding roads." which talks about </a:t>
            </a:r>
            <a:r>
              <a:rPr lang="en-US" sz="1200" b="0" i="0" kern="1200" dirty="0" err="1" smtClean="0">
                <a:solidFill>
                  <a:schemeClr val="tx1"/>
                </a:solidFill>
                <a:effectLst/>
                <a:latin typeface="+mn-lt"/>
                <a:ea typeface="+mn-ea"/>
                <a:cs typeface="+mn-cs"/>
              </a:rPr>
              <a:t>vogus</a:t>
            </a:r>
            <a:r>
              <a:rPr lang="en-US" sz="1200" b="0" i="0" kern="1200" dirty="0" smtClean="0">
                <a:solidFill>
                  <a:schemeClr val="tx1"/>
                </a:solidFill>
                <a:effectLst/>
                <a:latin typeface="+mn-lt"/>
                <a:ea typeface="+mn-ea"/>
                <a:cs typeface="+mn-cs"/>
              </a:rPr>
              <a:t> country, can be eliminated. "In bad weather it can be nearly as difficult for drivers to see the road as it is at night." only talks about night driving. So answer is : " After the markings were painted on the roads, many drivers who had gone out of their way to avoid driving on those roads at night no longer did so.".</a:t>
            </a:r>
            <a:r>
              <a:rPr lang="en-US" dirty="0" smtClean="0"/>
              <a:t/>
            </a:r>
            <a:br>
              <a:rPr lang="en-US" dirty="0" smtClean="0"/>
            </a:b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33</a:t>
            </a:fld>
            <a:endParaRPr lang="en-US"/>
          </a:p>
        </p:txBody>
      </p:sp>
    </p:spTree>
    <p:extLst>
      <p:ext uri="{BB962C8B-B14F-4D97-AF65-F5344CB8AC3E}">
        <p14:creationId xmlns:p14="http://schemas.microsoft.com/office/powerpoint/2010/main" val="27983968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34</a:t>
            </a:fld>
            <a:endParaRPr lang="en-US"/>
          </a:p>
        </p:txBody>
      </p:sp>
    </p:spTree>
    <p:extLst>
      <p:ext uri="{BB962C8B-B14F-4D97-AF65-F5344CB8AC3E}">
        <p14:creationId xmlns:p14="http://schemas.microsoft.com/office/powerpoint/2010/main" val="31653301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This paragraph starts out with the statement that Oklahoma is not perceived as overpopulated (implying it is, in actuality), because, despite facing a drought, there is no famine in Oklahoma. It goes on to explain why. Famine is “inconceivable” in Oklahoma because of some important reasons- it receives a fair price for exports, controls its own lands and the government helps out the poor, as well as the farmers and ranchers when there is a drought. The paragraph concludes that it is the absence of these factors in the Horn of Africa, plus the political insecurity in the case of Somalia that explain the famine in the Horn of Africa, emphasizing that overpopulation is not the reason for the famine there.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The question is, of the 4 options given, which one summarizes the main idea of the paragraph best.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Let us consider the answer options one by one.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Option a- Hunger is caused by too many people pressing against finite resources.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Most definitely, this option is incorrect. The given paragraph emphasizes that famine is not caused because of overpopulation.</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Option b- In spite of drought and overpopulation, there is no famine in Oklahoma.</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The paragraph given states this. However, this is not the main idea of the paragraph. The case of Oklahoma is discussed to justify why famine in the Horn of Africa is not due to overpopulation. Hence, option b is also ruled out.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Option c- Overpopulation and famine are not causally related in the Horn of Africa.</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This option, clearly, is what the paragraph is trying to convey. Overpopulation is not the cause of famine in the Horn of Africa. The absence of the other factors described in Oklahoma, another overpopulated location facing drought, explains the famine in the Horn of Africa.</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Option d- Famine in the Horn of Africa is not only due to overpopulation but, more importantly, due to the lack of government assistance and political insecurity.</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At the outset, this looks like a very plausible answer. The lack of government assistance and political insecurity are clearly mentioned as factors contributing to the prevalence of famine in the Horn of Africa. However, the catch here is “not only due to overpopulation”. The given paragraph categorically states that it is the lack of the specified factors that explain the famine in the Horn of Africa, not overpopulation. So option d is incorrect, as it includes overpopulation as a reason for the famine.</a:t>
            </a:r>
            <a:r>
              <a:rPr lang="en-US" dirty="0" smtClean="0"/>
              <a:t/>
            </a:r>
            <a:br>
              <a:rPr lang="en-US" dirty="0" smtClean="0"/>
            </a:b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The question is "Which of the following options best summarizes the main idea of the paragraph?"</a:t>
            </a:r>
            <a:r>
              <a:rPr lang="en-US" dirty="0" smtClean="0"/>
              <a:t/>
            </a:r>
            <a:br>
              <a:rPr lang="en-US" dirty="0" smtClean="0"/>
            </a:br>
            <a:r>
              <a:rPr lang="en-US" sz="1200" b="0" i="0" kern="1200" dirty="0" smtClean="0">
                <a:solidFill>
                  <a:schemeClr val="tx1"/>
                </a:solidFill>
                <a:effectLst/>
                <a:latin typeface="+mn-lt"/>
                <a:ea typeface="+mn-ea"/>
                <a:cs typeface="+mn-cs"/>
              </a:rPr>
              <a:t>The option is C</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35</a:t>
            </a:fld>
            <a:endParaRPr lang="en-US"/>
          </a:p>
        </p:txBody>
      </p:sp>
    </p:spTree>
    <p:extLst>
      <p:ext uri="{BB962C8B-B14F-4D97-AF65-F5344CB8AC3E}">
        <p14:creationId xmlns:p14="http://schemas.microsoft.com/office/powerpoint/2010/main" val="1376648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36</a:t>
            </a:fld>
            <a:endParaRPr lang="en-US"/>
          </a:p>
        </p:txBody>
      </p:sp>
    </p:spTree>
    <p:extLst>
      <p:ext uri="{BB962C8B-B14F-4D97-AF65-F5344CB8AC3E}">
        <p14:creationId xmlns:p14="http://schemas.microsoft.com/office/powerpoint/2010/main" val="17757539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This is a real life example of critical reasoning used to solve a military problem during the World War II. A mathematician named Abraham Wald was given this challenging problem by military officials.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Option A seems to be the logical conclusion. Counter-intuitively, Wald recommended just the opposite, the reinforcement of those areas with the least frequency of bullet holes.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Wald’s profound insight was to focus on the unseen. Taking survivorship bias into account, he grasped that the returning aircraft were the survivors, receiving enemy fire in non-vulnerable areas.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The downed aircraft (which were not part of the data set) were the ones that had received the fatal hits, most likely to the remaining areas. It was those remaining areas (the ones free of bullet holes in the surviving planes) that needed the extra armor plating.</a:t>
            </a:r>
            <a:r>
              <a:rPr lang="en-US" dirty="0" smtClean="0"/>
              <a:t/>
            </a:r>
            <a:br>
              <a:rPr lang="en-US" dirty="0" smtClean="0"/>
            </a:b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The question is "Which of the following can be concluded from the above?"</a:t>
            </a:r>
            <a:r>
              <a:rPr lang="en-US" dirty="0" smtClean="0"/>
              <a:t/>
            </a:r>
            <a:br>
              <a:rPr lang="en-US" dirty="0" smtClean="0"/>
            </a:br>
            <a:r>
              <a:rPr lang="en-US" sz="1200" b="0" i="0" kern="1200" dirty="0" smtClean="0">
                <a:solidFill>
                  <a:schemeClr val="tx1"/>
                </a:solidFill>
                <a:effectLst/>
                <a:latin typeface="+mn-lt"/>
                <a:ea typeface="+mn-ea"/>
                <a:cs typeface="+mn-cs"/>
              </a:rPr>
              <a:t>The option is C</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Hence, the answer is C</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37</a:t>
            </a:fld>
            <a:endParaRPr lang="en-US"/>
          </a:p>
        </p:txBody>
      </p:sp>
    </p:spTree>
    <p:extLst>
      <p:ext uri="{BB962C8B-B14F-4D97-AF65-F5344CB8AC3E}">
        <p14:creationId xmlns:p14="http://schemas.microsoft.com/office/powerpoint/2010/main" val="41396153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38</a:t>
            </a:fld>
            <a:endParaRPr lang="en-US"/>
          </a:p>
        </p:txBody>
      </p:sp>
    </p:spTree>
    <p:extLst>
      <p:ext uri="{BB962C8B-B14F-4D97-AF65-F5344CB8AC3E}">
        <p14:creationId xmlns:p14="http://schemas.microsoft.com/office/powerpoint/2010/main" val="2629714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This paragraph is about dated Indian labor laws. It cites some examples highlighting how some aspects of the laws are irrelevant today, how these are affecting both firms and people they employ and suggests a possible solution to the “difficult politics of curbing privileges”.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In summary, the labor laws in India are dated and need to be reformed. A simpler labor contract that gives basic protection to workers while restricting the privileges for new hires and making layoffs less costly to firms is needed.</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The question reads which of the options best summarizes the paragraph.</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Let’s consider the options: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Option A- More Indian workers can get permanent jobs and legal job security if existing labor laws are reformed.</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The paragraph states that big firms use temporary workers to avoid laws that are applicable for enterprises with over 100 workers. Thus, only a small percentage of Indian workers have legal job security.</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From the above, we cannot however conclude that if labor laws are reformed, more workers can get permanent jobs. There could be other factors influencing whether workers are taken in as temporary or permanent.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Also, the above is not the main idea of the paragraph. Temporary workers are one aspect of the impact of outdated labor laws discussed by the paragraph; it does not summarize the paragraph.</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Option B- Effective labor law reform can encourage many Indian businesses to grow to more than 100 workers.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The paragraph does argue that outdated labor laws mean that most businesses stay small to avoid them. So the above is a reasonable conclusion that can be drawn from the paragraph. However, it is not the main idea of the paragraph, and does not summarize it.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Option D- The difficult politics of curbing privileges can be avoided if the changes in the labor law only apply to the new hires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Again, this is stated in the paragraph. However, does it summarize the paragraph? This option only touches upon one aspect of labor law reform suggested. Hence this is not the correct choice of answer.</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Option C- Outdated Indian labor laws need to be simplified to provide basic protection to workers and curb privileges.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We can see that this option touches upon the main points of the paragraph- outdated labor laws, need for reform to simplify, basic protection for workers and curbing privileges.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This is hence the option that best summarizes the paragraph.</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39</a:t>
            </a:fld>
            <a:endParaRPr lang="en-US"/>
          </a:p>
        </p:txBody>
      </p:sp>
    </p:spTree>
    <p:extLst>
      <p:ext uri="{BB962C8B-B14F-4D97-AF65-F5344CB8AC3E}">
        <p14:creationId xmlns:p14="http://schemas.microsoft.com/office/powerpoint/2010/main" val="352194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7035265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40</a:t>
            </a:fld>
            <a:endParaRPr lang="en-US"/>
          </a:p>
        </p:txBody>
      </p:sp>
    </p:spTree>
    <p:extLst>
      <p:ext uri="{BB962C8B-B14F-4D97-AF65-F5344CB8AC3E}">
        <p14:creationId xmlns:p14="http://schemas.microsoft.com/office/powerpoint/2010/main" val="4287940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41</a:t>
            </a:fld>
            <a:endParaRPr lang="en-US"/>
          </a:p>
        </p:txBody>
      </p:sp>
    </p:spTree>
    <p:extLst>
      <p:ext uri="{BB962C8B-B14F-4D97-AF65-F5344CB8AC3E}">
        <p14:creationId xmlns:p14="http://schemas.microsoft.com/office/powerpoint/2010/main" val="2537395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Let’s consider each of the options given in order.</a:t>
            </a:r>
            <a:r>
              <a:rPr lang="en-US" dirty="0" smtClean="0"/>
              <a:t/>
            </a:r>
            <a:br>
              <a:rPr lang="en-US" dirty="0" smtClean="0"/>
            </a:br>
            <a:r>
              <a:rPr lang="en-US" dirty="0" smtClean="0"/>
              <a:t/>
            </a:r>
            <a:br>
              <a:rPr lang="en-US" dirty="0" smtClean="0"/>
            </a:b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Two-thirds of the Germans evade tax and consider it only a trivial offence.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The given paragraph only tells us that two-thirds of the Germans surveyed regarded tax evasion as a trivial offence. It does not imply that two-thirds of the Germans actually evade tax. This statement is hence incorrect.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ii. Stealing a newspaper is a bigger crime in Germany than tax evasion.</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Clearly, this is false. Stealing a newspaper is not a “bigger crime” in Germany. Whilst two-thirds of the Germans surveyed considered tax evasion as a trivial offence, only one-third thought that stealing a newspaper was a trivial offence.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iii. As long as the money is held in India, illicit money is accepted as practical by Indians.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The paragraph given states that tax- evaded money held within India is accepted as practical. This statement is hence true.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iv. Indians regard tax evasion, especially holding illicit money abroad, as a serious crime.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It is clear from the paragraph that holding illicit money abroad is thought to be a serious crime in India.</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However, the paragraph starts by discussing “tax morality” and the German view of it as a trivial offence. It further states that Indian tax morality is similar but makes a distinction based on where the illicit money is held. This implies that Indians generally regard tax evasion as a trivial offence too, as long as the illicit money is held in India. Tax evasion is considered a serious crime only when expatriate illicit money is held abroad. Hence statement iv is also incorrect.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So, the only conclusion of the given ones that can be drawn from the paragraph is iii.</a:t>
            </a:r>
            <a:r>
              <a:rPr lang="en-US" dirty="0" smtClean="0"/>
              <a:t/>
            </a:r>
            <a:br>
              <a:rPr lang="en-US" dirty="0" smtClean="0"/>
            </a:b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The question is "Which of the following conclusions can be drawn from the above?"</a:t>
            </a:r>
            <a:r>
              <a:rPr lang="en-US" dirty="0" smtClean="0"/>
              <a:t/>
            </a:r>
            <a:br>
              <a:rPr lang="en-US" dirty="0" smtClean="0"/>
            </a:br>
            <a:r>
              <a:rPr lang="en-US" sz="1200" b="0" i="0" kern="1200" dirty="0" smtClean="0">
                <a:solidFill>
                  <a:schemeClr val="tx1"/>
                </a:solidFill>
                <a:effectLst/>
                <a:latin typeface="+mn-lt"/>
                <a:ea typeface="+mn-ea"/>
                <a:cs typeface="+mn-cs"/>
              </a:rPr>
              <a:t>The option is C</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42</a:t>
            </a:fld>
            <a:endParaRPr lang="en-US"/>
          </a:p>
        </p:txBody>
      </p:sp>
    </p:spTree>
    <p:extLst>
      <p:ext uri="{BB962C8B-B14F-4D97-AF65-F5344CB8AC3E}">
        <p14:creationId xmlns:p14="http://schemas.microsoft.com/office/powerpoint/2010/main" val="577928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43</a:t>
            </a:fld>
            <a:endParaRPr lang="en-US"/>
          </a:p>
        </p:txBody>
      </p:sp>
    </p:spTree>
    <p:extLst>
      <p:ext uri="{BB962C8B-B14F-4D97-AF65-F5344CB8AC3E}">
        <p14:creationId xmlns:p14="http://schemas.microsoft.com/office/powerpoint/2010/main" val="13017882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This question presents respondents with two alternatives: When the issue of guns is raised, do you find yourself more on the side of protecting gun rights or controlling gun ownership? From the survey results we can conclude that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 More Americans today think their right to own a gun should be protected, as compared to those who vote for control in gun ownership</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 Though the numbers show that gun crime is falling as compared to 1993, people believe otherwise.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Consider option A. The part of the sentence that says “Though gun crime is thought to be rising” is true.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But from the survey question, it cannot be said whether the majority of people are against stricter background checks on gun purchases. This is a specific issue of gun policy not addressed by the survey.</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Option B is ruled out on 2 counts. Firstly it talks of proposals to restrict gun sales. We have no idea what these proposals may be and the reaction of the public to them is beyond the scope of this survey. Secondly, people not being in favor of something because gun related violence is falling does not make sense given the fact that people actually believe gun related violence is increasing.</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Based on the second argument above, we can rule out option D as well. Fewer Americans today support control in gun ownership, but that cannot be linked to fall in gun crime.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Considering option C, we can see from the survey that a majority of Americans believe the right to own a gun should be protected. From the other information we have we know that as far as gun crime is concerned there is a perceived increase. So C is the correct answer.</a:t>
            </a:r>
            <a:r>
              <a:rPr lang="en-US" dirty="0" smtClean="0"/>
              <a:t/>
            </a:r>
            <a:br>
              <a:rPr lang="en-US" dirty="0" smtClean="0"/>
            </a:b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The question is "It can be concluded from this survey result that:"</a:t>
            </a:r>
            <a:r>
              <a:rPr lang="en-US" dirty="0" smtClean="0"/>
              <a:t/>
            </a:r>
            <a:br>
              <a:rPr lang="en-US" dirty="0" smtClean="0"/>
            </a:br>
            <a:r>
              <a:rPr lang="en-US" sz="1200" b="0" i="0" kern="1200" dirty="0" smtClean="0">
                <a:solidFill>
                  <a:schemeClr val="tx1"/>
                </a:solidFill>
                <a:effectLst/>
                <a:latin typeface="+mn-lt"/>
                <a:ea typeface="+mn-ea"/>
                <a:cs typeface="+mn-cs"/>
              </a:rPr>
              <a:t>The option is C</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44</a:t>
            </a:fld>
            <a:endParaRPr lang="en-US"/>
          </a:p>
        </p:txBody>
      </p:sp>
    </p:spTree>
    <p:extLst>
      <p:ext uri="{BB962C8B-B14F-4D97-AF65-F5344CB8AC3E}">
        <p14:creationId xmlns:p14="http://schemas.microsoft.com/office/powerpoint/2010/main" val="17522473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45</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"Domestic producers of oil in open-market countries are excluded from the international oil market when there is a disruption in the international oil supply." and " Open-market countries that export little or none of their oil can maintain stable domestic oil prices even when international oil prices rise sharply." cannot be the answers as these are against the principle told above. "Open-market countries that export little or none of their oil can maintain stable domestic oil prices even when international oil prices rise sharply." is irrelevant. So the answer is : " The oil market in an open-market country is actually part of the international oil market, even if most of that country’s domestic oil is usually sold to consumers within its borders.".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229845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2538951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  The cost of processing raw cotton for cloth has increased during the last year."  is totally contradictory to the argument, which talks about the price of everything related to raw cotton going low.</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1232515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1465427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"surprisingly" is the key word here. So we should get an answer which talks about CFC being famous and any one example of it. So answer is "CFC attracts a large number of patrons that had never dined in </a:t>
            </a:r>
            <a:r>
              <a:rPr lang="en-US" sz="1200" b="0" i="0" kern="1200" dirty="0" err="1" smtClean="0">
                <a:solidFill>
                  <a:schemeClr val="tx1"/>
                </a:solidFill>
                <a:effectLst/>
                <a:latin typeface="+mn-lt"/>
                <a:ea typeface="+mn-ea"/>
                <a:cs typeface="+mn-cs"/>
              </a:rPr>
              <a:t>Legas</a:t>
            </a:r>
            <a:r>
              <a:rPr lang="en-US" sz="1200" b="0" i="0" kern="1200" dirty="0" smtClean="0">
                <a:solidFill>
                  <a:schemeClr val="tx1"/>
                </a:solidFill>
                <a:effectLst/>
                <a:latin typeface="+mn-lt"/>
                <a:ea typeface="+mn-ea"/>
                <a:cs typeface="+mn-cs"/>
              </a:rPr>
              <a:t> before, and on many days CFC attracts more customers than it can seat.".</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1970055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12/13/2019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dirty="0">
                <a:latin typeface="Nunito Sans" panose="00000500000000000000" pitchFamily="2" charset="0"/>
              </a:rPr>
              <a:t>The criminal justice system needs to change. The system could be more just if it allowed victims the opportunity to confront the person who has harmed them. Also, mediation between victims and their offenders would give the offenders a chance to apologize for the harm they have done.</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This </a:t>
            </a:r>
            <a:r>
              <a:rPr lang="en-US" sz="2500" dirty="0">
                <a:latin typeface="Nunito Sans" panose="00000500000000000000" pitchFamily="2" charset="0"/>
              </a:rPr>
              <a:t>paragraph best supports the statement that victims of a crime </a:t>
            </a:r>
            <a:r>
              <a:rPr lang="en-US" sz="2500" dirty="0" smtClean="0">
                <a:latin typeface="Nunito Sans" panose="00000500000000000000" pitchFamily="2" charset="0"/>
              </a:rPr>
              <a:t>should ________________.</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683790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9519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5615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1711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244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9519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learn to forgive their offenders.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5615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have the right to confront their offenders.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1711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learn the art of mediation.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24400"/>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insist that their offenders be punished.</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43889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dirty="0">
                <a:latin typeface="Nunito Sans" panose="00000500000000000000" pitchFamily="2" charset="0"/>
              </a:rPr>
              <a:t>If you’re a regular jogger, there is no need for a commute to a health club. Your </a:t>
            </a:r>
            <a:r>
              <a:rPr lang="en-US" sz="2500" dirty="0" err="1">
                <a:latin typeface="Nunito Sans" panose="00000500000000000000" pitchFamily="2" charset="0"/>
              </a:rPr>
              <a:t>neighbourhood</a:t>
            </a:r>
            <a:r>
              <a:rPr lang="en-US" sz="2500" dirty="0">
                <a:latin typeface="Nunito Sans" panose="00000500000000000000" pitchFamily="2" charset="0"/>
              </a:rPr>
              <a:t> can be your health club. You don’t need a lot of fancy equipment to get a good workout either. All you need is a well-designed pair of athletic shoes.</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This </a:t>
            </a:r>
            <a:r>
              <a:rPr lang="en-US" sz="2500" dirty="0">
                <a:latin typeface="Nunito Sans" panose="00000500000000000000" pitchFamily="2" charset="0"/>
              </a:rPr>
              <a:t>paragraph best supports the statement </a:t>
            </a:r>
            <a:r>
              <a:rPr lang="en-US" sz="2500" dirty="0" smtClean="0">
                <a:latin typeface="Nunito Sans" panose="00000500000000000000" pitchFamily="2" charset="0"/>
              </a:rPr>
              <a:t>that ___________________.</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50751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9519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5615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1711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244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9519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Jogging is a better form of exercise than weight lifting.</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5615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a membership in a health club is a poor investment.</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1711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jogging is a convenient and valuable form of exercise.</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24400"/>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poorly designed athletic shoes can cause major foot injuries.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86742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dirty="0">
                <a:latin typeface="Nunito Sans" panose="00000500000000000000" pitchFamily="2" charset="0"/>
              </a:rPr>
              <a:t>Today’s workforce has a new set of social values. Ten years ago, a manager who was offered a promotion in a distant city would not have questioned the move. Today, a manager in that same situation might choose family happiness instead of career advancement.</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This </a:t>
            </a:r>
            <a:r>
              <a:rPr lang="en-US" sz="2500" dirty="0">
                <a:latin typeface="Nunito Sans" panose="00000500000000000000" pitchFamily="2" charset="0"/>
              </a:rPr>
              <a:t>paragraph best supports the statement </a:t>
            </a:r>
            <a:r>
              <a:rPr lang="en-US" sz="2500" dirty="0" smtClean="0">
                <a:latin typeface="Nunito Sans" panose="00000500000000000000" pitchFamily="2" charset="0"/>
              </a:rPr>
              <a:t>that ________________.</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27477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7995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091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0187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6246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7995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most managers are not loyal to the corporations for which they work.</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091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businesses today do not understand their employees’ needs.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0187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employees’ social values have changed over the past ten years.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62462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career advancement is not important to today’s business managers.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62346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dirty="0">
                <a:latin typeface="Nunito Sans" panose="00000500000000000000" pitchFamily="2" charset="0"/>
              </a:rPr>
              <a:t>According to a review of 52 studies of patients suffering from severe depression, a large majority of the patients reported that missing a night’s sleep immediately lifted their depression. Yet sleep-deprivation is not used to treat depression even though the conventional treatments, which use drugs and electric shocks, often have serious side effects.</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if true, best explains the fact that sleep-deprivation is not used as a treatment for depression?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99067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6764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5146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766572"/>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6246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6764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For a small percentage of depressed patients, missing a night’s sleep induces a temporary sense of euphoria.</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514600"/>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Prolonged loss of sleep can lead to temporary impairment of judgment comparable to that induced by consuming several ounces of alcohol.</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766572"/>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dramatic shifts in mood connected with sleep and wakefulness have not been traced to particular changes in brain chemistry.</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6246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Depression returns in full force as soon as the patient sleeps for even a few minutes.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59884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dirty="0">
                <a:latin typeface="Nunito Sans" panose="00000500000000000000" pitchFamily="2" charset="0"/>
              </a:rPr>
              <a:t>There are no effective boundaries when it comes to pollutants. Studies have shown that toxic insecticides that have been banned in many countries are riding the wind from countries where they remain legal. Compounds such as DDT and </a:t>
            </a:r>
            <a:r>
              <a:rPr lang="en-US" sz="2500" dirty="0" err="1">
                <a:latin typeface="Nunito Sans" panose="00000500000000000000" pitchFamily="2" charset="0"/>
              </a:rPr>
              <a:t>toxaphene</a:t>
            </a:r>
            <a:r>
              <a:rPr lang="en-US" sz="2500" dirty="0">
                <a:latin typeface="Nunito Sans" panose="00000500000000000000" pitchFamily="2" charset="0"/>
              </a:rPr>
              <a:t> have been found in remote places like the Yukon and other Arctic regions.</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This </a:t>
            </a:r>
            <a:r>
              <a:rPr lang="en-US" sz="2500" dirty="0">
                <a:latin typeface="Nunito Sans" panose="00000500000000000000" pitchFamily="2" charset="0"/>
              </a:rPr>
              <a:t>paragraph best supports the statement </a:t>
            </a:r>
            <a:r>
              <a:rPr lang="en-US" sz="2500" dirty="0" smtClean="0">
                <a:latin typeface="Nunito Sans" panose="00000500000000000000" pitchFamily="2" charset="0"/>
              </a:rPr>
              <a:t>that _____________.</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171334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8288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6434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5052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3960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8288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toxic insecticides such as DDT have not been banned throughout the world.</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6434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more pollutants find their way into polar climates than they do into warmer areas.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5052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studies have proven that many countries have ignored their own antipollution laws.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3960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even a worldwide ban on toxic insecticides would not stop the spread of DDT pollution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06432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dirty="0">
                <a:latin typeface="Nunito Sans" panose="00000500000000000000" pitchFamily="2" charset="0"/>
              </a:rPr>
              <a:t>Most of the world’s supply of uranium currently comes from the mines. It is possible to extract uranium from seawater, but the cost of doing so is greater than the price that Uranium fetches on the world market. Therefore, until the cost of extracting uranium from seawater can somehow be reduced, this method of obtaining uranium is unlikely to be commercially viable.</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would it be most useful to determine in evaluating the argument?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63601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4185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9519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5052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3960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4185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Whether the uranium in deposits on land is rapidly being depleted.</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9519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Whether most uranium is used near where it is mined.</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5052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Whether the total amount of Uranium in seawater is significantly greater than the total amount of uranium on land.</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3960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Whether uranium can be extracted from freshwater at a cost similar to the cost of extracting it from seawater.</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19697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dirty="0">
                <a:latin typeface="Nunito Sans" panose="00000500000000000000" pitchFamily="2" charset="0"/>
              </a:rPr>
              <a:t>Unless leopard hunting decreases, leopards will soon be extinct in the wild. The countries in which the leopards’ habitats are located are currently debating joint legislation that would ban leopard hunting. Thus, if these countries can successfully enforce this legislation, the survival of leopards in the wild will be ensured.</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The </a:t>
            </a:r>
            <a:r>
              <a:rPr lang="en-US" sz="2500" dirty="0">
                <a:latin typeface="Nunito Sans" panose="00000500000000000000" pitchFamily="2" charset="0"/>
              </a:rPr>
              <a:t>reasoning in the argument is most vulnerable to criticism on the grounds that the </a:t>
            </a:r>
            <a:r>
              <a:rPr lang="en-US" sz="2500" dirty="0" smtClean="0">
                <a:latin typeface="Nunito Sans" panose="00000500000000000000" pitchFamily="2" charset="0"/>
              </a:rPr>
              <a:t>argument ____________________________________.</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60197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8288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6670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5052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3960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8288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Assumes without sufficient warrant that a ban on leopard hunting could be successfully enforced.</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6670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Considers the effects of hunting on leopards without also considering the effects of hunting on other endangered animal species.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5052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Neglects to consider the results of governmental attempts in the past to limit leopard hunting.</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3960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Takes the removal of an impediment to the leopards’ survival as a guarantee of their survival</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41050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dirty="0">
                <a:latin typeface="Nunito Sans" panose="00000500000000000000" pitchFamily="2" charset="0"/>
              </a:rPr>
              <a:t>A town plans to attract new citizens with new housing and new facilities such as parks, recreation </a:t>
            </a:r>
            <a:r>
              <a:rPr lang="en-US" sz="2500" dirty="0" err="1">
                <a:latin typeface="Nunito Sans" panose="00000500000000000000" pitchFamily="2" charset="0"/>
              </a:rPr>
              <a:t>centres</a:t>
            </a:r>
            <a:r>
              <a:rPr lang="en-US" sz="2500" dirty="0">
                <a:latin typeface="Nunito Sans" panose="00000500000000000000" pitchFamily="2" charset="0"/>
              </a:rPr>
              <a:t> and libraries. One component of the town’s plans is to require that development seeking permission is to build this new housing to provide these additional facilities at no cost to the town.</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if true, would point to a possible flaw in the town’s plan?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444449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3716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5908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8100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008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371600"/>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Developers would pass along their costs to the buyer; thereby raising the cost of housing units beyond the ability of likely purchasers to afford them.</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590800"/>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Light, non-polluting industries have located in the area, offering more jobs and better paying jobs than do the more established industries in the area.</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8100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Other towns and cities nearby have yet to embark on comparable plans to attract new citizens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008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Most developers see the extra expense of providing municipal facilities as simply one of the many costs of doing business.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485028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dirty="0">
                <a:latin typeface="Nunito Sans" panose="00000500000000000000" pitchFamily="2" charset="0"/>
              </a:rPr>
              <a:t>A proposed ordinance requires the installation in new homes of sprinklers automatically triggered by the presence of a fire. However, a home builder argued that because more than ninety percent of residential fires are extinguished by a household member, residential sprinklers would only marginally decrease property damage caused by residential fires.</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if true, would most seriously weaken the home builder’s argument?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431750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9613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5908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4290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008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9613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most individuals have no formal training in how to extinguish fires.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5908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Since new homes are only a tiny percentage of available housing in the city, the new ordinance would be extremely narrow in scope.</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429000"/>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In the city where the ordinance was proposed, the average time required by the fire department to respond to a fire was less than the national average.</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00826"/>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The largest proportion of property damage that results from residential fires is caused by fires that start when no household member is present.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803140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dirty="0">
                <a:latin typeface="Nunito Sans" panose="00000500000000000000" pitchFamily="2" charset="0"/>
              </a:rPr>
              <a:t>One Horizon publisher has estimated that 30,000 to 50,000 people in the Canada want an anthology that includes the complete works of William Wordsworth. And what accounts for this renewed interest in Wordsworth? As scholars point out, his psychological insights into both male and female characters are amazing even today.</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This </a:t>
            </a:r>
            <a:r>
              <a:rPr lang="en-US" sz="2500" dirty="0">
                <a:latin typeface="Nunito Sans" panose="00000500000000000000" pitchFamily="2" charset="0"/>
              </a:rPr>
              <a:t>paragraph best supports the statement </a:t>
            </a:r>
            <a:r>
              <a:rPr lang="en-US" sz="2500" dirty="0" smtClean="0">
                <a:latin typeface="Nunito Sans" panose="00000500000000000000" pitchFamily="2" charset="0"/>
              </a:rPr>
              <a:t>that _________________.</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196458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9" y="2110026"/>
            <a:ext cx="695588"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9482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7864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008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110026"/>
            <a:ext cx="1008224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Wordsworth’s characters are more interesting than fictional characters today.</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9482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people today are interested in Wordsworth’s work because of the characters.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7864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academic scholars are putting together an anthology of Wordsworth’s work.</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0082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Wordsworth was a psychiatrist as well as a playwright.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0165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Critical Reasoning </a:t>
            </a:r>
            <a:r>
              <a:rPr lang="en-US" sz="5400" b="1" dirty="0" smtClean="0">
                <a:solidFill>
                  <a:schemeClr val="bg1"/>
                </a:solidFill>
                <a:latin typeface="Nunito Sans" panose="00000500000000000000" pitchFamily="2" charset="0"/>
              </a:rPr>
              <a:t>1.3 </a:t>
            </a:r>
            <a:endParaRPr lang="en-US"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dirty="0">
                <a:latin typeface="Nunito Sans" panose="00000500000000000000" pitchFamily="2" charset="0"/>
              </a:rPr>
              <a:t>The oldest pieces of </a:t>
            </a:r>
            <a:r>
              <a:rPr lang="en-US" sz="2500" dirty="0" err="1">
                <a:latin typeface="Nunito Sans" panose="00000500000000000000" pitchFamily="2" charset="0"/>
              </a:rPr>
              <a:t>Tuwa</a:t>
            </a:r>
            <a:r>
              <a:rPr lang="en-US" sz="2500" dirty="0">
                <a:latin typeface="Nunito Sans" panose="00000500000000000000" pitchFamily="2" charset="0"/>
              </a:rPr>
              <a:t> art found in the Pacific Northwest of North America date from about 2,500 years ago. However, a 4,000-year-old longboat was recently found in this region. This longboat resembles the </a:t>
            </a:r>
            <a:r>
              <a:rPr lang="en-US" sz="2500" dirty="0" err="1">
                <a:latin typeface="Nunito Sans" panose="00000500000000000000" pitchFamily="2" charset="0"/>
              </a:rPr>
              <a:t>Tuwa’s</a:t>
            </a:r>
            <a:r>
              <a:rPr lang="en-US" sz="2500" dirty="0">
                <a:latin typeface="Nunito Sans" panose="00000500000000000000" pitchFamily="2" charset="0"/>
              </a:rPr>
              <a:t> distinctive fishing vessels. Moreover, this longboat has features that have never been observed in the vessels of any other culture known to have inhabited North America. Therefore, the </a:t>
            </a:r>
            <a:r>
              <a:rPr lang="en-US" sz="2500" dirty="0" err="1">
                <a:latin typeface="Nunito Sans" panose="00000500000000000000" pitchFamily="2" charset="0"/>
              </a:rPr>
              <a:t>Tuwa</a:t>
            </a:r>
            <a:r>
              <a:rPr lang="en-US" sz="2500" dirty="0">
                <a:latin typeface="Nunito Sans" panose="00000500000000000000" pitchFamily="2" charset="0"/>
              </a:rPr>
              <a:t> almost certainly began to reside in the Pacific Northwest at least 4,000 years ago.</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if true, most seriously weakens the argument?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960809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4242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6434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8626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244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424226"/>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Sometimes, cultures which enter an area adopt a distinctive style of boat construction from former cultures which they assimilate or replace.</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643426"/>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The </a:t>
            </a:r>
            <a:r>
              <a:rPr lang="en-US" sz="2500" dirty="0" err="1">
                <a:latin typeface="Nunito Sans" panose="00000500000000000000" pitchFamily="2" charset="0"/>
              </a:rPr>
              <a:t>Tuwa</a:t>
            </a:r>
            <a:r>
              <a:rPr lang="en-US" sz="2500" dirty="0">
                <a:latin typeface="Nunito Sans" panose="00000500000000000000" pitchFamily="2" charset="0"/>
              </a:rPr>
              <a:t> maintain a rich oral history of their people, but this history contains no information about the date of the tribe’s immigration to the Pacific Northwest.</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8626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a:t>
            </a:r>
            <a:r>
              <a:rPr lang="en-US" sz="2500" dirty="0" err="1">
                <a:latin typeface="Nunito Sans" panose="00000500000000000000" pitchFamily="2" charset="0"/>
              </a:rPr>
              <a:t>Tuwa</a:t>
            </a:r>
            <a:r>
              <a:rPr lang="en-US" sz="2500" dirty="0">
                <a:latin typeface="Nunito Sans" panose="00000500000000000000" pitchFamily="2" charset="0"/>
              </a:rPr>
              <a:t> constructed their longboats primarily for the purpose of fishing; little artwork is found on their boats.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244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Fish play a major role in the artwork of the </a:t>
            </a:r>
            <a:r>
              <a:rPr lang="en-US" sz="2500" dirty="0" err="1">
                <a:latin typeface="Nunito Sans" panose="00000500000000000000" pitchFamily="2" charset="0"/>
              </a:rPr>
              <a:t>Tuwa</a:t>
            </a:r>
            <a:r>
              <a:rPr lang="en-US" sz="2500" dirty="0">
                <a:latin typeface="Nunito Sans" panose="00000500000000000000" pitchFamily="2" charset="0"/>
              </a:rPr>
              <a:t>, and the longboat itself is thought to be the origin of a distinctive symbol in this art.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846127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939540"/>
          </a:xfrm>
          <a:prstGeom prst="rect">
            <a:avLst/>
          </a:prstGeom>
          <a:noFill/>
        </p:spPr>
        <p:txBody>
          <a:bodyPr wrap="square" rtlCol="0">
            <a:spAutoFit/>
          </a:bodyPr>
          <a:lstStyle/>
          <a:p>
            <a:pPr algn="just"/>
            <a:r>
              <a:rPr lang="en-US" sz="2500" dirty="0">
                <a:latin typeface="Nunito Sans" panose="00000500000000000000" pitchFamily="2" charset="0"/>
              </a:rPr>
              <a:t>Many small roads do not have painted markings along their edges. Clear edge markings would make it easier for drivers to see upcoming curves and to judge the car’s position on the road, particularly when visibility is poor, and would therefore seem to be a useful contribution to road safety. However, after </a:t>
            </a:r>
            <a:r>
              <a:rPr lang="en-US" sz="2500" dirty="0" err="1">
                <a:latin typeface="Nunito Sans" panose="00000500000000000000" pitchFamily="2" charset="0"/>
              </a:rPr>
              <a:t>Vogus</a:t>
            </a:r>
            <a:r>
              <a:rPr lang="en-US" sz="2500" dirty="0">
                <a:latin typeface="Nunito Sans" panose="00000500000000000000" pitchFamily="2" charset="0"/>
              </a:rPr>
              <a:t> County painted edge markings on all its narrow, winding roads the annual accident rate along these roads actually increased slightly.</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if true, most helps to explain the increase in accident rate?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232320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7526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6434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8626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244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752600"/>
            <a:ext cx="10098317" cy="861774"/>
          </a:xfrm>
          <a:prstGeom prst="rect">
            <a:avLst/>
          </a:prstGeom>
          <a:noFill/>
        </p:spPr>
        <p:txBody>
          <a:bodyPr wrap="square" lIns="91440" tIns="45720" rIns="91440" bIns="45720">
            <a:spAutoFit/>
          </a:bodyPr>
          <a:lstStyle/>
          <a:p>
            <a:r>
              <a:rPr lang="en-US" sz="2500" dirty="0" err="1" smtClean="0">
                <a:latin typeface="Nunito Sans" panose="00000500000000000000" pitchFamily="2" charset="0"/>
              </a:rPr>
              <a:t>Vogus</a:t>
            </a:r>
            <a:r>
              <a:rPr lang="en-US" sz="2500" dirty="0" smtClean="0">
                <a:latin typeface="Nunito Sans" panose="00000500000000000000" pitchFamily="2" charset="0"/>
              </a:rPr>
              <a:t> </a:t>
            </a:r>
            <a:r>
              <a:rPr lang="en-US" sz="2500" dirty="0">
                <a:latin typeface="Nunito Sans" panose="00000500000000000000" pitchFamily="2" charset="0"/>
              </a:rPr>
              <a:t>County has an unusually high proportion of narrow, winding roads.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643426"/>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After the markings were painted on the roads, many drivers who had gone out of their way to avoid driving on those roads at night no longer did so.</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8626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In bad weather it can be nearly as difficult for drivers to see the road as it is at night.</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24400"/>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Prior to the painting of edge markings, </a:t>
            </a:r>
            <a:r>
              <a:rPr lang="en-US" sz="2500" dirty="0" err="1">
                <a:latin typeface="Nunito Sans" panose="00000500000000000000" pitchFamily="2" charset="0"/>
              </a:rPr>
              <a:t>Vogus</a:t>
            </a:r>
            <a:r>
              <a:rPr lang="en-US" sz="2500" dirty="0">
                <a:latin typeface="Nunito Sans" panose="00000500000000000000" pitchFamily="2" charset="0"/>
              </a:rPr>
              <a:t> County’s narrow, winding roads already had a somewhat higher accident rate than other </a:t>
            </a:r>
            <a:r>
              <a:rPr lang="en-US" sz="2500" dirty="0" err="1">
                <a:latin typeface="Nunito Sans" panose="00000500000000000000" pitchFamily="2" charset="0"/>
              </a:rPr>
              <a:t>Vogus</a:t>
            </a:r>
            <a:r>
              <a:rPr lang="en-US" sz="2500" dirty="0">
                <a:latin typeface="Nunito Sans" panose="00000500000000000000" pitchFamily="2" charset="0"/>
              </a:rPr>
              <a:t> County roads.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056440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324261"/>
          </a:xfrm>
          <a:prstGeom prst="rect">
            <a:avLst/>
          </a:prstGeom>
          <a:noFill/>
        </p:spPr>
        <p:txBody>
          <a:bodyPr wrap="square" rtlCol="0">
            <a:spAutoFit/>
          </a:bodyPr>
          <a:lstStyle/>
          <a:p>
            <a:pPr algn="just"/>
            <a:r>
              <a:rPr lang="en-US" sz="2500" dirty="0">
                <a:latin typeface="Nunito Sans" panose="00000500000000000000" pitchFamily="2" charset="0"/>
              </a:rPr>
              <a:t>Oklahoma is not perceived as overpopulated because, in spite of a horrendous drought, it is not facing famine. Famine in Oklahoma is inconceivable because it receives a fair price for its exports, it has not leased its land to foreign countries, the poorest of the poor receive a helping hand from the government, and farmers and ranchers receive federal assistance in times of droughts. It is a lack of these factors in Horn of Africa, plus political insecurity in Somalia, which explain the famine – not overpopulation.</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Which of the following options best summarizes the main idea of the paragraph?</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6784695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9" y="2110026"/>
            <a:ext cx="695588"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9482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7864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008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110026"/>
            <a:ext cx="1008224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Hunger is caused by too many people pressing against finite resources.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9482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In spite of drought and overpopulation, there is no famine in Oklahoma.</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7864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Overpopulation and famine are not causally related in the Horn of Africa.</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00826"/>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Famine in the Horn of Africa is not only due to overpopulation but, more importantly, due to the lack of government assistance and political insecurity.</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33845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939540"/>
          </a:xfrm>
          <a:prstGeom prst="rect">
            <a:avLst/>
          </a:prstGeom>
          <a:noFill/>
        </p:spPr>
        <p:txBody>
          <a:bodyPr wrap="square" rtlCol="0">
            <a:spAutoFit/>
          </a:bodyPr>
          <a:lstStyle/>
          <a:p>
            <a:pPr algn="just"/>
            <a:r>
              <a:rPr lang="en-US" sz="2500" dirty="0">
                <a:latin typeface="Nunito Sans" panose="00000500000000000000" pitchFamily="2" charset="0"/>
              </a:rPr>
              <a:t>Data on planes returning from bombing missions was used to study the vulnerability of airplanes to enemy fire. Analyzing the pattern and frequency of hits from enemy gunfire, it was seen that some parts of planes were hit disproportionately more often than other parts. How could these planes be optimally reinforced with armor plating? There were trade offs to consider. Every addition of plating added to the weight of the plane, decreasing its performance. Therefore, reinforcements needed to be added only to the most vulnerable areas of the planes.</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Which of the following can be concluded from the above?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621563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9" y="2189946"/>
            <a:ext cx="695588"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03186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926412"/>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8569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189946"/>
            <a:ext cx="1008224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parts hit disproportionately more than the others have to be reinforced as those received the maximum amount of damage.</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03186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No conclusion can be drawn as the data set is incomplete. There is no data on the planes shot down.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926412"/>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parts with the least damage have to be reinforced, as the returning planes have survived attacks to the most damaged areas.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8569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Reinforcements have to be added to all areas of the plane.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09333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478423"/>
          </a:xfrm>
          <a:prstGeom prst="rect">
            <a:avLst/>
          </a:prstGeom>
          <a:noFill/>
        </p:spPr>
        <p:txBody>
          <a:bodyPr wrap="square" rtlCol="0">
            <a:spAutoFit/>
          </a:bodyPr>
          <a:lstStyle/>
          <a:p>
            <a:pPr algn="just"/>
            <a:r>
              <a:rPr lang="en-US" sz="2500" dirty="0" smtClean="0">
                <a:latin typeface="Nunito Sans" panose="00000500000000000000" pitchFamily="2" charset="0"/>
              </a:rPr>
              <a:t>India’s baffling array of state and national labor laws date to the 1940s: one provides for the type and number of spittoons in a factory. Another says an enterprise with more than 100 workers needs government permission to scale back or close. Many Indian businesses stay small in order to remain beyond the reach of the laws. Big firms use temporary workers to avoid them. Less than 15% of Indian workers have legal job security. The new government can sidestep the difficult politics of curbing privileges by establishing a new, simpler labor contract that gives basic protection to workers but makes lay-offs less costly to firms. It would apply only to new hires; the small proportion of existing workers with gold-star protections would keep them.</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of the following options best summarizes the main idea of the paragraph?</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727181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9" y="2110026"/>
            <a:ext cx="695588"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9482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7864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008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110026"/>
            <a:ext cx="1008224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More Indian workers can get permanent jobs and legal job security if existing labor laws are reformed.</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9482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Effective labor law reform can encourage many Indian businesses to grow to more than 100 workers.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7864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Outdated Indian labor laws need to be simplified to provide basic protection to workers and curb privileges.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008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difficult politics of curbing privileges can be avoided if the changes in the labor law only apply to the new hires.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08648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dirty="0">
                <a:latin typeface="Nunito Sans" panose="00000500000000000000" pitchFamily="2" charset="0"/>
              </a:rPr>
              <a:t>If there is an oil-supply disruption resulting in higher international oil prices, domestic oil prices in open-market countries such as the United States will rise as well, whether such countries import all or none of their oil.</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conclusions is best supported by the statement in the passage?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460828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dirty="0">
                <a:latin typeface="Nunito Sans" panose="00000500000000000000" pitchFamily="2" charset="0"/>
              </a:rPr>
              <a:t>A study published in 2006 by Friedrich Schneider on the world’s shadow economies dealt briefly with the “tax morality” of Germans. According to the study, two-thirds of the Germans surveyed regarded tax evasion as a “trivial offence,” while only one-third judged stealing a newspaper this way. Indian tax morality is similar, but it makes a distinction between expatriate illicit money, which is viewed as a serious crime perpetrated by the very corrupt, and money held within India, which is perceived as a practical measure</a:t>
            </a:r>
            <a:r>
              <a:rPr lang="en-US" sz="2500" dirty="0" smtClean="0">
                <a:latin typeface="Nunito Sans" panose="00000500000000000000" pitchFamily="2" charset="0"/>
              </a:rPr>
              <a: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453345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conclusions can be drawn from the above?</a:t>
            </a:r>
          </a:p>
          <a:p>
            <a:pPr algn="just"/>
            <a:r>
              <a:rPr lang="en-US" sz="2500" dirty="0">
                <a:latin typeface="Nunito Sans" panose="00000500000000000000" pitchFamily="2" charset="0"/>
              </a:rPr>
              <a:t>(</a:t>
            </a:r>
            <a:r>
              <a:rPr lang="en-US" sz="2500" dirty="0" err="1">
                <a:latin typeface="Nunito Sans" panose="00000500000000000000" pitchFamily="2" charset="0"/>
              </a:rPr>
              <a:t>i</a:t>
            </a:r>
            <a:r>
              <a:rPr lang="en-US" sz="2500" dirty="0">
                <a:latin typeface="Nunito Sans" panose="00000500000000000000" pitchFamily="2" charset="0"/>
              </a:rPr>
              <a:t>) Two-thirds of the Germans evade tax and consider it only a trivial offence.</a:t>
            </a:r>
          </a:p>
          <a:p>
            <a:pPr algn="just"/>
            <a:r>
              <a:rPr lang="en-US" sz="2500" dirty="0">
                <a:latin typeface="Nunito Sans" panose="00000500000000000000" pitchFamily="2" charset="0"/>
              </a:rPr>
              <a:t>(ii) Stealing a newspaper is a bigger crime in Germany than tax evasion.</a:t>
            </a:r>
          </a:p>
          <a:p>
            <a:pPr algn="just"/>
            <a:r>
              <a:rPr lang="en-US" sz="2500" dirty="0">
                <a:latin typeface="Nunito Sans" panose="00000500000000000000" pitchFamily="2" charset="0"/>
              </a:rPr>
              <a:t>(iii) As long as the money is held in India, illicit money is accepted as practical by Indians.</a:t>
            </a:r>
          </a:p>
          <a:p>
            <a:pPr algn="just"/>
            <a:r>
              <a:rPr lang="en-US" sz="2500" dirty="0">
                <a:latin typeface="Nunito Sans" panose="00000500000000000000" pitchFamily="2" charset="0"/>
              </a:rPr>
              <a:t>(iv) Indians regard tax evasion, especially holding illicit money abroad, as a serious crime.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468227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9" y="2951946"/>
            <a:ext cx="695588"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5814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1711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008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951946"/>
            <a:ext cx="10082247" cy="477054"/>
          </a:xfrm>
          <a:prstGeom prst="rect">
            <a:avLst/>
          </a:prstGeom>
          <a:noFill/>
        </p:spPr>
        <p:txBody>
          <a:bodyPr wrap="square" lIns="91440" tIns="45720" rIns="91440" bIns="45720">
            <a:spAutoFit/>
          </a:bodyPr>
          <a:lstStyle/>
          <a:p>
            <a:r>
              <a:rPr lang="en-US" sz="2500" dirty="0" err="1">
                <a:latin typeface="Nunito Sans" panose="00000500000000000000" pitchFamily="2" charset="0"/>
              </a:rPr>
              <a:t>i</a:t>
            </a:r>
            <a:r>
              <a:rPr lang="en-US" sz="2500" dirty="0">
                <a:latin typeface="Nunito Sans" panose="00000500000000000000" pitchFamily="2" charset="0"/>
              </a:rPr>
              <a:t>, ii, iv</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581400"/>
            <a:ext cx="10098317" cy="477054"/>
          </a:xfrm>
          <a:prstGeom prst="rect">
            <a:avLst/>
          </a:prstGeom>
          <a:noFill/>
        </p:spPr>
        <p:txBody>
          <a:bodyPr wrap="square" lIns="91440" tIns="45720" rIns="91440" bIns="45720">
            <a:spAutoFit/>
          </a:bodyPr>
          <a:lstStyle/>
          <a:p>
            <a:r>
              <a:rPr lang="en-US" sz="2500" dirty="0" err="1">
                <a:latin typeface="Nunito Sans" panose="00000500000000000000" pitchFamily="2" charset="0"/>
              </a:rPr>
              <a:t>i</a:t>
            </a:r>
            <a:r>
              <a:rPr lang="en-US" sz="2500" dirty="0">
                <a:latin typeface="Nunito Sans" panose="00000500000000000000" pitchFamily="2" charset="0"/>
              </a:rPr>
              <a:t> and iv</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1711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only iii</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0082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iii and iv</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339970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478423"/>
          </a:xfrm>
          <a:prstGeom prst="rect">
            <a:avLst/>
          </a:prstGeom>
          <a:noFill/>
        </p:spPr>
        <p:txBody>
          <a:bodyPr wrap="square" rtlCol="0">
            <a:spAutoFit/>
          </a:bodyPr>
          <a:lstStyle/>
          <a:p>
            <a:pPr algn="just"/>
            <a:r>
              <a:rPr lang="en-US" sz="2500" dirty="0">
                <a:latin typeface="Nunito Sans" panose="00000500000000000000" pitchFamily="2" charset="0"/>
              </a:rPr>
              <a:t>In Dec 2014, the Pew Research Center conducted a survey, asking 1507 people spread among all 50 states and the District of Columbia , “What do you think is more important – to protect the right of Americans to own guns or to control gun ownership?” For the first time in more than two decades, a higher percentage (52%) said it was more important to protect the right of Americans to own guns than to control gun ownership (46%). The researchers used 1993 as a reference point because it’s seen as the height of gun violence in America; they also noted that gun-related violence fell sharply in the 1990s and more gradually in later years. But Pew also noted that many Americans didn’t seem to agree with the numbers. A survey found that only 12 percent of respondents thought the gun crime rate was lower than it was in 1993 — and 56 percent thought it was higher.</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It can be concluded from this survey result that: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749161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9" y="2110026"/>
            <a:ext cx="695588"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9482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7864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008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110026"/>
            <a:ext cx="1008224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Though gun crime is thought to be rising, a majority of people are against stricter background checks on gun purchases.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9482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Most people are not in favor of proposals to restrict gun sales as gun-related violence is falling.</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7864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More Americans believe the right to own a gun should be protected, despite perceived increase in gun crime.</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008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With falling gun crime, fewer Americans support controls on gun ownership.</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643002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115705"/>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334905"/>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554105"/>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244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115705"/>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Domestic producers of oil in open-market countries are excluded from the international oil market when there is a disruption in the international oil supply.</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334905"/>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International oil-supply disruptions have little, if any, effect on the price of domestic oil as long as an open-market country has domestic supplies capable of meeting domestic demand.</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554105"/>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The oil market in an open-market country is actually part of the international oil market, even if most of that country’s domestic oil is usually sold to consumers within its borders.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24400"/>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Open-market countries that export little or none of their oil can maintain stable domestic oil prices even when international oil prices rise sharply.</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52326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dirty="0">
                <a:latin typeface="Nunito Sans" panose="00000500000000000000" pitchFamily="2" charset="0"/>
              </a:rPr>
              <a:t>Unlike the wholesale price of raw wool, the wholesale price of raw cotton has fallen considerably in the last year. Thus, although the retail price of cotton clothing at retail clothing stores has not yet fallen, it will inevitably fall.</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if true, most seriously weakens the argument above?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26920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0574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9482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8626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244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0574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cost of processing raw cotton for cloth has increased during the last year.</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9482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operating costs of the average retail clothing store have remained constant during the last year.</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8626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Changes in retail prices always lag behind changes in wholesale prices.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24400"/>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 cost of harvesting raw cotton has increased in the last year.</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58967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dirty="0">
                <a:latin typeface="Nunito Sans" panose="00000500000000000000" pitchFamily="2" charset="0"/>
              </a:rPr>
              <a:t>When CFC was opened in the town of </a:t>
            </a:r>
            <a:r>
              <a:rPr lang="en-US" sz="2500" dirty="0" err="1">
                <a:latin typeface="Nunito Sans" panose="00000500000000000000" pitchFamily="2" charset="0"/>
              </a:rPr>
              <a:t>Legas</a:t>
            </a:r>
            <a:r>
              <a:rPr lang="en-US" sz="2500" dirty="0">
                <a:latin typeface="Nunito Sans" panose="00000500000000000000" pitchFamily="2" charset="0"/>
              </a:rPr>
              <a:t> last year, the proprietors of Eat the treat, the only other restaurant in town, feared that their business would suffer. Surprisingly though, in the past year the average number of meals per day served at Eat the treat has actually increased significantly.</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if true, provides the best explanation for this occurrence?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23950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7526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6434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8626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244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752600"/>
            <a:ext cx="10098317" cy="86177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The </a:t>
            </a:r>
            <a:r>
              <a:rPr lang="en-US" sz="2500" dirty="0">
                <a:latin typeface="Nunito Sans" panose="00000500000000000000" pitchFamily="2" charset="0"/>
              </a:rPr>
              <a:t>meals at Eat the treat are substantially lower in price than those offered at CFC.</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643426"/>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CFC is closed on Sundays, and so for Sunday brunch residents of </a:t>
            </a:r>
            <a:r>
              <a:rPr lang="en-US" sz="2500" dirty="0" err="1">
                <a:latin typeface="Nunito Sans" panose="00000500000000000000" pitchFamily="2" charset="0"/>
              </a:rPr>
              <a:t>Legas</a:t>
            </a:r>
            <a:r>
              <a:rPr lang="en-US" sz="2500" dirty="0">
                <a:latin typeface="Nunito Sans" panose="00000500000000000000" pitchFamily="2" charset="0"/>
              </a:rPr>
              <a:t> would either go to Eat the treat or venture to </a:t>
            </a:r>
            <a:r>
              <a:rPr lang="en-US" sz="2500" dirty="0" err="1">
                <a:latin typeface="Nunito Sans" panose="00000500000000000000" pitchFamily="2" charset="0"/>
              </a:rPr>
              <a:t>neighbouring</a:t>
            </a:r>
            <a:r>
              <a:rPr lang="en-US" sz="2500" dirty="0">
                <a:latin typeface="Nunito Sans" panose="00000500000000000000" pitchFamily="2" charset="0"/>
              </a:rPr>
              <a:t> town.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8626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profit per meal is higher, on average, at CFC than it is at Eat the treat.</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24400"/>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CFC attracts a large number of patrons that had never dined in </a:t>
            </a:r>
            <a:r>
              <a:rPr lang="en-US" sz="2500" dirty="0" err="1">
                <a:latin typeface="Nunito Sans" panose="00000500000000000000" pitchFamily="2" charset="0"/>
              </a:rPr>
              <a:t>Legas</a:t>
            </a:r>
            <a:r>
              <a:rPr lang="en-US" sz="2500" dirty="0">
                <a:latin typeface="Nunito Sans" panose="00000500000000000000" pitchFamily="2" charset="0"/>
              </a:rPr>
              <a:t> before, and on many days CFC attracts more customers than it can seat.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08941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4563</Words>
  <Application>Microsoft Office PowerPoint</Application>
  <PresentationFormat>Widescreen</PresentationFormat>
  <Paragraphs>355</Paragraphs>
  <Slides>45</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Nunito Sans</vt:lpstr>
      <vt:lpstr>Calibri</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2019-12-13T08:09:00Z</dcterms:modified>
</cp:coreProperties>
</file>