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37"/>
  </p:notesMasterIdLst>
  <p:sldIdLst>
    <p:sldId id="272" r:id="rId2"/>
    <p:sldId id="271" r:id="rId3"/>
    <p:sldId id="258" r:id="rId4"/>
    <p:sldId id="290" r:id="rId5"/>
    <p:sldId id="292" r:id="rId6"/>
    <p:sldId id="293" r:id="rId7"/>
    <p:sldId id="294" r:id="rId8"/>
    <p:sldId id="297" r:id="rId9"/>
    <p:sldId id="298" r:id="rId10"/>
    <p:sldId id="295" r:id="rId11"/>
    <p:sldId id="296"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289"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Nunito Sans" pitchFamily="2" charset="0"/>
      <p:regular r:id="rId42"/>
      <p:bold r:id="rId43"/>
      <p:italic r:id="rId44"/>
      <p:boldItalic r:id="rId45"/>
    </p:embeddedFont>
    <p:embeddedFont>
      <p:font typeface="Nunito Sans SemiBold" pitchFamily="2" charset="0"/>
      <p:bold r:id="rId46"/>
      <p:boldItalic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20294" autoAdjust="0"/>
    <p:restoredTop sz="84921" autoAdjust="0"/>
  </p:normalViewPr>
  <p:slideViewPr>
    <p:cSldViewPr>
      <p:cViewPr varScale="1">
        <p:scale>
          <a:sx n="52" d="100"/>
          <a:sy n="52" d="100"/>
        </p:scale>
        <p:origin x="494"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66" d="100"/>
          <a:sy n="66" d="100"/>
        </p:scale>
        <p:origin x="1733" y="-5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2.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font" Target="fonts/font5.fntdata" /><Relationship Id="rId47" Type="http://schemas.openxmlformats.org/officeDocument/2006/relationships/font" Target="fonts/font10.fntdata"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font" Target="fonts/font1.fntdata" /><Relationship Id="rId46" Type="http://schemas.openxmlformats.org/officeDocument/2006/relationships/font" Target="fonts/font9.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4.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font" Target="fonts/font3.fntdata" /><Relationship Id="rId45" Type="http://schemas.openxmlformats.org/officeDocument/2006/relationships/font" Target="fonts/font8.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font" Target="fonts/font6.fntdata"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245116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pic>
        <p:nvPicPr>
          <p:cNvPr id="3074" name="Picture 2" descr="https://facenow.in/modules/emanager/ques/img/160180853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913313"/>
            <a:ext cx="4276725" cy="1809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356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274846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5122" name="Picture 2" descr="https://facenow.in/modules/emanager/ques/img/2108679348.png"/>
          <p:cNvPicPr>
            <a:picLocks noChangeAspect="1" noChangeArrowheads="1"/>
          </p:cNvPicPr>
          <p:nvPr/>
        </p:nvPicPr>
        <p:blipFill rotWithShape="1">
          <a:blip r:embed="rId3">
            <a:extLst>
              <a:ext uri="{28A0092B-C50C-407E-A947-70E740481C1C}">
                <a14:useLocalDpi xmlns:a14="http://schemas.microsoft.com/office/drawing/2010/main" val="0"/>
              </a:ext>
            </a:extLst>
          </a:blip>
          <a:srcRect l="13034" t="5369" r="25052" b="42729"/>
          <a:stretch/>
        </p:blipFill>
        <p:spPr bwMode="auto">
          <a:xfrm>
            <a:off x="1219200" y="5095875"/>
            <a:ext cx="2895601"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241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919765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976289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pic>
        <p:nvPicPr>
          <p:cNvPr id="6146" name="Picture 2" descr="http://i1.facenow.in/modules/emanager/ques/img/tmp_139042a4157a773f5487209847829d80894d175151708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913313"/>
            <a:ext cx="3514725"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07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06206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p>
          <a:p>
            <a:endParaRPr lang="en-US" b="1" i="1" dirty="0"/>
          </a:p>
          <a:p>
            <a:r>
              <a:rPr lang="en-US" dirty="0"/>
              <a:t>Since the middle term ‘phones’ is not distributed even once, there is no conclusion possible with the other two terms. The only conclusion possible is by taking a single premise. From the first premise, we can make the conclusion iii ‘Some bags are phones.’ Hence, option (C) is the correct answer.</a:t>
            </a:r>
            <a:endParaRPr lang="en-US" sz="1200" b="1" i="1"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pic>
        <p:nvPicPr>
          <p:cNvPr id="8194" name="Picture 2" descr="http://i1.facenow.in/modules/emanager/ques/img/tmp_139042a4157a773f5487209847829d80894d186236657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838825"/>
            <a:ext cx="1762125"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900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5167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this conclusion is not present, we can modify it as ‘Some W’s are G’s’, which is the second conclusion in the list. Also, the first conclusion ‘Some B’s are G’s’ can be deduced from the first premise. Hence, </a:t>
            </a:r>
            <a:r>
              <a:rPr lang="en-US" sz="1200" b="1" i="0" kern="1200" dirty="0" err="1">
                <a:solidFill>
                  <a:schemeClr val="tx1"/>
                </a:solidFill>
                <a:effectLst/>
                <a:latin typeface="+mn-lt"/>
                <a:ea typeface="+mn-ea"/>
                <a:cs typeface="+mn-cs"/>
              </a:rPr>
              <a:t>i</a:t>
            </a:r>
            <a:r>
              <a:rPr lang="en-US" sz="1200" b="1" i="0" kern="1200" dirty="0">
                <a:solidFill>
                  <a:schemeClr val="tx1"/>
                </a:solidFill>
                <a:effectLst/>
                <a:latin typeface="+mn-lt"/>
                <a:ea typeface="+mn-ea"/>
                <a:cs typeface="+mn-cs"/>
              </a:rPr>
              <a:t> and ii follow</a:t>
            </a:r>
            <a:r>
              <a:rPr lang="en-US" sz="1200" b="0" i="0" kern="1200" dirty="0">
                <a:solidFill>
                  <a:schemeClr val="tx1"/>
                </a:solidFill>
                <a:effectLst/>
                <a:latin typeface="+mn-lt"/>
                <a:ea typeface="+mn-ea"/>
                <a:cs typeface="+mn-cs"/>
              </a:rPr>
              <a:t> is the answer.</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pic>
        <p:nvPicPr>
          <p:cNvPr id="7170" name="Picture 2" descr="http://i1.facenow.in/modules/emanager/ques/img/tmp_139042a4157a773f5487209847829d80894d10325461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514182"/>
            <a:ext cx="32004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022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922268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pic>
        <p:nvPicPr>
          <p:cNvPr id="9218" name="Picture 2" descr="http://i1.facenow.in/modules/emanager/ques/img/tmp_139042a4157a773f5487209847829d80894d14874322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105400"/>
            <a:ext cx="35052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230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1732361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pic>
        <p:nvPicPr>
          <p:cNvPr id="10242" name="Picture 2" descr="http://i1.facenow.in/modules/emanager/ques/img/tmp_139042a4157a773f5487209847829d80894d19400689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105400"/>
            <a:ext cx="3324225"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462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extLst>
      <p:ext uri="{BB962C8B-B14F-4D97-AF65-F5344CB8AC3E}">
        <p14:creationId xmlns:p14="http://schemas.microsoft.com/office/powerpoint/2010/main" val="328007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t>
            </a:r>
            <a:r>
              <a:rPr lang="en-US" b="1" dirty="0"/>
              <a:t>E</a:t>
            </a:r>
            <a:endParaRPr lang="en-US" sz="1200" b="1" i="0" kern="1200" dirty="0">
              <a:solidFill>
                <a:schemeClr val="tx1"/>
              </a:solidFill>
              <a:effectLst/>
              <a:latin typeface="+mn-lt"/>
              <a:ea typeface="+mn-ea"/>
              <a:cs typeface="+mn-cs"/>
            </a:endParaRP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p>
          <a:p>
            <a:endParaRPr lang="en-US" sz="1200" b="1" i="1"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Since both statements are particular, there are no conclusions possible with the terms other than the middle term. There is no statement with conclusions made from individual premises either in the given conclusions. Hence, </a:t>
            </a:r>
            <a:r>
              <a:rPr lang="en-US" sz="1200" b="1" i="0" kern="1200" dirty="0">
                <a:solidFill>
                  <a:schemeClr val="tx1"/>
                </a:solidFill>
                <a:effectLst/>
                <a:latin typeface="+mn-lt"/>
                <a:ea typeface="+mn-ea"/>
                <a:cs typeface="+mn-cs"/>
              </a:rPr>
              <a:t>None follows</a:t>
            </a:r>
            <a:r>
              <a:rPr lang="en-US" sz="1200" b="0" i="0" kern="1200" dirty="0">
                <a:solidFill>
                  <a:schemeClr val="tx1"/>
                </a:solidFill>
                <a:effectLst/>
                <a:latin typeface="+mn-lt"/>
                <a:ea typeface="+mn-ea"/>
                <a:cs typeface="+mn-cs"/>
              </a:rPr>
              <a:t> is the answer.</a:t>
            </a:r>
          </a:p>
          <a:p>
            <a:endParaRPr lang="en-U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a:p>
        </p:txBody>
      </p:sp>
      <p:pic>
        <p:nvPicPr>
          <p:cNvPr id="11266" name="Picture 2" descr="http://i1.facenow.in/modules/emanager/ques/img/tmp_139042a4157a773f5487209847829d80894d11868589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848349"/>
            <a:ext cx="1590675"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36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a:p>
        </p:txBody>
      </p:sp>
    </p:spTree>
    <p:extLst>
      <p:ext uri="{BB962C8B-B14F-4D97-AF65-F5344CB8AC3E}">
        <p14:creationId xmlns:p14="http://schemas.microsoft.com/office/powerpoint/2010/main" val="2582909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p>
          <a:p>
            <a:endParaRPr lang="en-US" sz="1200" b="1" i="1" kern="1200" baseline="0" dirty="0">
              <a:solidFill>
                <a:schemeClr val="tx1"/>
              </a:solidFill>
              <a:effectLst/>
              <a:latin typeface="+mn-lt"/>
              <a:ea typeface="+mn-ea"/>
              <a:cs typeface="+mn-cs"/>
            </a:endParaRPr>
          </a:p>
          <a:p>
            <a:r>
              <a:rPr lang="en-US" dirty="0"/>
              <a:t>Since the middle term ‘baseless’ is not distributed even once, there is no conclusion possible with the other two terms. However, from the first premise, the conclusion ‘Some arguments are baseless’ can be made. Hence, option (D) is the answer.</a:t>
            </a:r>
            <a:endParaRPr lang="en-U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a:p>
        </p:txBody>
      </p:sp>
      <p:pic>
        <p:nvPicPr>
          <p:cNvPr id="12290" name="Picture 2" descr="http://i1.facenow.in/modules/emanager/ques/img/tmp_139042a4157a773f5487209847829d80894d84004469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5638800"/>
            <a:ext cx="1838325" cy="7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6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a:p>
        </p:txBody>
      </p:sp>
    </p:spTree>
    <p:extLst>
      <p:ext uri="{BB962C8B-B14F-4D97-AF65-F5344CB8AC3E}">
        <p14:creationId xmlns:p14="http://schemas.microsoft.com/office/powerpoint/2010/main" val="228472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p>
          <a:p>
            <a:r>
              <a:rPr lang="en-US" sz="1200" b="0" i="0" kern="1200" dirty="0">
                <a:solidFill>
                  <a:schemeClr val="tx1"/>
                </a:solidFill>
                <a:effectLst/>
                <a:latin typeface="+mn-lt"/>
                <a:ea typeface="+mn-ea"/>
                <a:cs typeface="+mn-cs"/>
              </a:rPr>
              <a:t>Conclusion ii makes this above statement. Conclusion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is derived from conclusion ii. Conclusion iii is derived from the first premise and conclusion iv is derived from the second premise. Hence, </a:t>
            </a:r>
            <a:r>
              <a:rPr lang="en-US" sz="1200" b="1" i="0" kern="1200" dirty="0">
                <a:solidFill>
                  <a:schemeClr val="tx1"/>
                </a:solidFill>
                <a:effectLst/>
                <a:latin typeface="+mn-lt"/>
                <a:ea typeface="+mn-ea"/>
                <a:cs typeface="+mn-cs"/>
              </a:rPr>
              <a:t>All the four follow</a:t>
            </a:r>
            <a:r>
              <a:rPr lang="en-US" sz="1200" b="0" i="0" kern="1200" dirty="0">
                <a:solidFill>
                  <a:schemeClr val="tx1"/>
                </a:solidFill>
                <a:effectLst/>
                <a:latin typeface="+mn-lt"/>
                <a:ea typeface="+mn-ea"/>
                <a:cs typeface="+mn-cs"/>
              </a:rPr>
              <a:t> is the answer.</a:t>
            </a:r>
            <a:endParaRPr lang="en-U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a:p>
        </p:txBody>
      </p:sp>
      <p:pic>
        <p:nvPicPr>
          <p:cNvPr id="13314" name="Picture 2" descr="http://i1.facenow.in/modules/emanager/ques/img/tmp_139042a4157a773f5487209847829d80894d7433341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585619"/>
            <a:ext cx="34956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690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a:p>
        </p:txBody>
      </p:sp>
    </p:spTree>
    <p:extLst>
      <p:ext uri="{BB962C8B-B14F-4D97-AF65-F5344CB8AC3E}">
        <p14:creationId xmlns:p14="http://schemas.microsoft.com/office/powerpoint/2010/main" val="4049292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p>
          <a:p>
            <a:r>
              <a:rPr lang="en-US" sz="1200" b="0" i="0" kern="1200" dirty="0">
                <a:solidFill>
                  <a:schemeClr val="tx1"/>
                </a:solidFill>
                <a:effectLst/>
                <a:latin typeface="+mn-lt"/>
                <a:ea typeface="+mn-ea"/>
                <a:cs typeface="+mn-cs"/>
              </a:rPr>
              <a:t>No fool is a cricketer.</a:t>
            </a:r>
            <a:br>
              <a:rPr lang="en-US" dirty="0"/>
            </a:br>
            <a:r>
              <a:rPr lang="en-US" sz="1200" b="0" i="0" kern="1200" dirty="0">
                <a:solidFill>
                  <a:schemeClr val="tx1"/>
                </a:solidFill>
                <a:effectLst/>
                <a:latin typeface="+mn-lt"/>
                <a:ea typeface="+mn-ea"/>
                <a:cs typeface="+mn-cs"/>
              </a:rPr>
              <a:t>Conclusion iii makes this above statement. Conclusion ii, ‘Some fools are not cricketers’, can also be derived from the above conclusion. Hence, </a:t>
            </a:r>
            <a:r>
              <a:rPr lang="en-US" sz="1200" b="1" i="0" kern="1200" dirty="0">
                <a:solidFill>
                  <a:schemeClr val="tx1"/>
                </a:solidFill>
                <a:effectLst/>
                <a:latin typeface="+mn-lt"/>
                <a:ea typeface="+mn-ea"/>
                <a:cs typeface="+mn-cs"/>
              </a:rPr>
              <a:t>ii and iii follow</a:t>
            </a:r>
            <a:r>
              <a:rPr lang="en-US" sz="1200" b="0" i="0" kern="1200" dirty="0">
                <a:solidFill>
                  <a:schemeClr val="tx1"/>
                </a:solidFill>
                <a:effectLst/>
                <a:latin typeface="+mn-lt"/>
                <a:ea typeface="+mn-ea"/>
                <a:cs typeface="+mn-cs"/>
              </a:rPr>
              <a:t> is the answer</a:t>
            </a:r>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32</a:t>
            </a:fld>
            <a:endParaRPr lang="en-US"/>
          </a:p>
        </p:txBody>
      </p:sp>
      <p:pic>
        <p:nvPicPr>
          <p:cNvPr id="14338" name="Picture 2" descr="http://i1.facenow.in/modules/emanager/ques/img/tmp_139042a4157a773f5487209847829d80894d7469438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562600"/>
            <a:ext cx="34766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153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a:p>
        </p:txBody>
      </p:sp>
    </p:spTree>
    <p:extLst>
      <p:ext uri="{BB962C8B-B14F-4D97-AF65-F5344CB8AC3E}">
        <p14:creationId xmlns:p14="http://schemas.microsoft.com/office/powerpoint/2010/main" val="813195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p>
          <a:p>
            <a:r>
              <a:rPr lang="en-US" sz="1200" b="0" i="0" kern="1200" dirty="0">
                <a:solidFill>
                  <a:schemeClr val="tx1"/>
                </a:solidFill>
                <a:effectLst/>
                <a:latin typeface="+mn-lt"/>
                <a:ea typeface="+mn-ea"/>
                <a:cs typeface="+mn-cs"/>
              </a:rPr>
              <a:t>Since the middle term ‘dumb’ is not distributed even once, there is no conclusion possible with the other two terms. However, conclusion iii can be made from the second premise alone and conclusion iv can be made from the first premise alone. Hence, </a:t>
            </a:r>
            <a:r>
              <a:rPr lang="en-US" sz="1200" b="1" i="0" kern="1200" dirty="0">
                <a:solidFill>
                  <a:schemeClr val="tx1"/>
                </a:solidFill>
                <a:effectLst/>
                <a:latin typeface="+mn-lt"/>
                <a:ea typeface="+mn-ea"/>
                <a:cs typeface="+mn-cs"/>
              </a:rPr>
              <a:t>iii and iv follow</a:t>
            </a:r>
            <a:r>
              <a:rPr lang="en-US" sz="1200" b="0" i="0" kern="1200" dirty="0">
                <a:solidFill>
                  <a:schemeClr val="tx1"/>
                </a:solidFill>
                <a:effectLst/>
                <a:latin typeface="+mn-lt"/>
                <a:ea typeface="+mn-ea"/>
                <a:cs typeface="+mn-cs"/>
              </a:rPr>
              <a:t> is the answer.</a:t>
            </a:r>
            <a:endParaRPr lang="en-US" sz="1200" b="1" i="1"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a:p>
        </p:txBody>
      </p:sp>
      <p:pic>
        <p:nvPicPr>
          <p:cNvPr id="15362" name="Picture 2" descr="http://i1.facenow.in/modules/emanager/ques/img/tmp_139042a4157a773f5487209847829d80894d163625334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237" y="5565794"/>
            <a:ext cx="1733550"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 papers(cross) are </a:t>
            </a:r>
            <a:r>
              <a:rPr lang="en-US" sz="1200" b="1" i="0" kern="1200" dirty="0">
                <a:solidFill>
                  <a:schemeClr val="tx1"/>
                </a:solidFill>
                <a:effectLst/>
                <a:latin typeface="+mn-lt"/>
                <a:ea typeface="+mn-ea"/>
                <a:cs typeface="+mn-cs"/>
              </a:rPr>
              <a:t>books(cross).</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All the </a:t>
            </a:r>
            <a:r>
              <a:rPr lang="en-US" sz="1200" b="1" i="0" kern="1200" dirty="0">
                <a:solidFill>
                  <a:schemeClr val="tx1"/>
                </a:solidFill>
                <a:effectLst/>
                <a:latin typeface="+mn-lt"/>
                <a:ea typeface="+mn-ea"/>
                <a:cs typeface="+mn-cs"/>
              </a:rPr>
              <a:t>books(tick) </a:t>
            </a:r>
            <a:r>
              <a:rPr lang="en-US" sz="1200" b="0" i="0" kern="1200" dirty="0">
                <a:solidFill>
                  <a:schemeClr val="tx1"/>
                </a:solidFill>
                <a:effectLst/>
                <a:latin typeface="+mn-lt"/>
                <a:ea typeface="+mn-ea"/>
                <a:cs typeface="+mn-cs"/>
              </a:rPr>
              <a:t>are notes(cross).</a:t>
            </a:r>
          </a:p>
          <a:p>
            <a:r>
              <a:rPr lang="en-US" sz="1200" b="0" i="0" kern="1200" dirty="0">
                <a:solidFill>
                  <a:schemeClr val="tx1"/>
                </a:solidFill>
                <a:effectLst/>
                <a:latin typeface="+mn-lt"/>
                <a:ea typeface="+mn-ea"/>
                <a:cs typeface="+mn-cs"/>
              </a:rPr>
              <a:t>Some papers are notes is true.</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pic>
        <p:nvPicPr>
          <p:cNvPr id="5" name="Picture 2" descr="http://i.imgur.com/xnlKWL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592" y="5343525"/>
            <a:ext cx="23241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9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1400989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a:p>
            <a:r>
              <a:rPr lang="en-US" dirty="0"/>
              <a:t>Some papers(cross) are </a:t>
            </a:r>
            <a:r>
              <a:rPr lang="en-US" b="1" dirty="0"/>
              <a:t>books(cross).</a:t>
            </a:r>
            <a:r>
              <a:rPr lang="en-US" dirty="0"/>
              <a:t> </a:t>
            </a:r>
          </a:p>
          <a:p>
            <a:r>
              <a:rPr lang="en-US" dirty="0"/>
              <a:t>All the </a:t>
            </a:r>
            <a:r>
              <a:rPr lang="en-US" b="1" dirty="0"/>
              <a:t>books(tick) </a:t>
            </a:r>
            <a:r>
              <a:rPr lang="en-US" dirty="0"/>
              <a:t>are notes(cross).</a:t>
            </a:r>
          </a:p>
          <a:p>
            <a:r>
              <a:rPr lang="en-US" dirty="0"/>
              <a:t>Some papers are notes is true.</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pic>
        <p:nvPicPr>
          <p:cNvPr id="2050" name="Picture 2" descr="http://i1.facenow.in/modules/emanager/ques/img/tmp_a48e0cbd339750f61dd35e8ed0f48ac62036424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521691"/>
            <a:ext cx="4646934" cy="247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0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8464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1" i="1" kern="1200" dirty="0">
                <a:solidFill>
                  <a:schemeClr val="tx1"/>
                </a:solidFill>
                <a:effectLst/>
                <a:latin typeface="+mn-lt"/>
                <a:ea typeface="+mn-ea"/>
                <a:cs typeface="+mn-cs"/>
              </a:rPr>
              <a:t>Image: View-&gt;Notes</a:t>
            </a:r>
            <a:r>
              <a:rPr lang="en-US" sz="1200" b="1" i="1" kern="1200" baseline="0" dirty="0">
                <a:solidFill>
                  <a:schemeClr val="tx1"/>
                </a:solidFill>
                <a:effectLst/>
                <a:latin typeface="+mn-lt"/>
                <a:ea typeface="+mn-ea"/>
                <a:cs typeface="+mn-cs"/>
              </a:rPr>
              <a:t> Page</a:t>
            </a:r>
            <a:endParaRPr lang="en-US" sz="1200" b="1" i="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pic>
        <p:nvPicPr>
          <p:cNvPr id="4098" name="Picture 2" descr="https://facenow.in/modules/emanager/ques/img/435405114.png"/>
          <p:cNvPicPr>
            <a:picLocks noChangeAspect="1" noChangeArrowheads="1"/>
          </p:cNvPicPr>
          <p:nvPr/>
        </p:nvPicPr>
        <p:blipFill rotWithShape="1">
          <a:blip r:embed="rId3">
            <a:extLst>
              <a:ext uri="{28A0092B-C50C-407E-A947-70E740481C1C}">
                <a14:useLocalDpi xmlns:a14="http://schemas.microsoft.com/office/drawing/2010/main" val="0"/>
              </a:ext>
            </a:extLst>
          </a:blip>
          <a:srcRect l="9606" t="10261" r="25220" b="37837"/>
          <a:stretch/>
        </p:blipFill>
        <p:spPr bwMode="auto">
          <a:xfrm>
            <a:off x="1142999" y="5105399"/>
            <a:ext cx="3048001" cy="220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33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4.xml" /><Relationship Id="rId1"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35.xml" /><Relationship Id="rId1" Type="http://schemas.openxmlformats.org/officeDocument/2006/relationships/slideLayout" Target="../slideLayouts/slideLayout7.xml"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Read the given statements and find which of the conclusions given below, follows them:</a:t>
            </a:r>
          </a:p>
          <a:p>
            <a:pPr algn="just"/>
            <a:endParaRPr lang="en-US" sz="2500" dirty="0">
              <a:latin typeface="Nunito Sans" panose="00000500000000000000" pitchFamily="2" charset="0"/>
            </a:endParaRPr>
          </a:p>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I. No aviator is a glass.</a:t>
            </a:r>
          </a:p>
          <a:p>
            <a:pPr algn="just"/>
            <a:r>
              <a:rPr lang="en-US" sz="2500" dirty="0">
                <a:latin typeface="Nunito Sans" panose="00000500000000000000" pitchFamily="2" charset="0"/>
              </a:rPr>
              <a:t>II. All coolers are glasses.</a:t>
            </a:r>
          </a:p>
          <a:p>
            <a:pPr algn="just"/>
            <a:endParaRPr lang="en-US" sz="2500"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a:latin typeface="Nunito Sans" panose="00000500000000000000" pitchFamily="2" charset="0"/>
              </a:rPr>
              <a:t>I. No aviator is a cooler.</a:t>
            </a:r>
          </a:p>
          <a:p>
            <a:pPr algn="just"/>
            <a:r>
              <a:rPr lang="en-US" sz="2500" dirty="0">
                <a:latin typeface="Nunito Sans" panose="00000500000000000000" pitchFamily="2" charset="0"/>
              </a:rPr>
              <a:t>II. Some aviators are coolers.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94909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43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3179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927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4569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432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only conclusion I follows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3179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only conclusion II follows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927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both I and II follows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4569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neither I nor II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99062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Read the given statements and find which of the conclusions given below, follows them:</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I. All animals are pens.</a:t>
            </a:r>
          </a:p>
          <a:p>
            <a:pPr algn="just"/>
            <a:r>
              <a:rPr lang="en-US" sz="2500" dirty="0">
                <a:latin typeface="Nunito Sans" panose="00000500000000000000" pitchFamily="2" charset="0"/>
              </a:rPr>
              <a:t>II. Some animals are good.</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a:latin typeface="Nunito Sans" panose="00000500000000000000" pitchFamily="2" charset="0"/>
              </a:rPr>
              <a:t>I. Some pens are good.</a:t>
            </a:r>
          </a:p>
          <a:p>
            <a:pPr algn="just"/>
            <a:r>
              <a:rPr lang="en-US" sz="2500" dirty="0">
                <a:latin typeface="Nunito Sans" panose="00000500000000000000" pitchFamily="2" charset="0"/>
              </a:rPr>
              <a:t>II. All pens are animal.</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1516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7432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3179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927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4569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7432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only conclusion I follows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3179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only conclusion II follows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927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both I and II follows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4569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If neither I nor II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2327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b="1" dirty="0">
                <a:latin typeface="Nunito Sans" panose="00000500000000000000" pitchFamily="2" charset="0"/>
              </a:rPr>
              <a:t>Two statements are followed by a few conclusions </a:t>
            </a:r>
            <a:r>
              <a:rPr lang="en-US" sz="2500" b="1" dirty="0" err="1">
                <a:latin typeface="Nunito Sans" panose="00000500000000000000" pitchFamily="2" charset="0"/>
              </a:rPr>
              <a:t>i</a:t>
            </a:r>
            <a:r>
              <a:rPr lang="en-US" sz="2500" b="1" dirty="0">
                <a:latin typeface="Nunito Sans" panose="00000500000000000000" pitchFamily="2" charset="0"/>
              </a:rPr>
              <a:t>, ii, iii and iv. Assume the given statements to be true, even if they seem to be at variance with commonly known facts and choose your answer from the given choices.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02196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No doll is ball.</a:t>
            </a:r>
          </a:p>
          <a:p>
            <a:pPr algn="just"/>
            <a:r>
              <a:rPr lang="en-US" sz="2500" dirty="0">
                <a:latin typeface="Nunito Sans" panose="00000500000000000000" pitchFamily="2" charset="0"/>
              </a:rPr>
              <a:t>All the balls are bats.</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No doll is bat.</a:t>
            </a:r>
          </a:p>
          <a:p>
            <a:pPr algn="just"/>
            <a:r>
              <a:rPr lang="en-US" sz="2500" dirty="0">
                <a:latin typeface="Nunito Sans" panose="00000500000000000000" pitchFamily="2" charset="0"/>
              </a:rPr>
              <a:t>ii. No bat is doll.</a:t>
            </a:r>
          </a:p>
          <a:p>
            <a:pPr algn="just"/>
            <a:r>
              <a:rPr lang="en-US" sz="2500" dirty="0">
                <a:latin typeface="Nunito Sans" panose="00000500000000000000" pitchFamily="2" charset="0"/>
              </a:rPr>
              <a:t>iii. Some bats are balls.</a:t>
            </a:r>
          </a:p>
          <a:p>
            <a:pPr algn="just"/>
            <a:r>
              <a:rPr lang="en-US" sz="2500" dirty="0">
                <a:latin typeface="Nunito Sans" panose="00000500000000000000" pitchFamily="2" charset="0"/>
              </a:rPr>
              <a:t>iv. All the bats are balls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51971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and iv follow</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iii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Either iii or iv follows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 follows</a:t>
            </a:r>
          </a:p>
        </p:txBody>
      </p:sp>
    </p:spTree>
    <p:extLst>
      <p:ext uri="{BB962C8B-B14F-4D97-AF65-F5344CB8AC3E}">
        <p14:creationId xmlns:p14="http://schemas.microsoft.com/office/powerpoint/2010/main" val="2216194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All bags are phones.</a:t>
            </a:r>
          </a:p>
          <a:p>
            <a:pPr algn="just"/>
            <a:r>
              <a:rPr lang="en-US" sz="2500" dirty="0">
                <a:latin typeface="Nunito Sans" panose="00000500000000000000" pitchFamily="2" charset="0"/>
              </a:rPr>
              <a:t>Some batteries are phones</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All phones are bags.</a:t>
            </a:r>
          </a:p>
          <a:p>
            <a:pPr algn="just"/>
            <a:r>
              <a:rPr lang="en-US" sz="2500" dirty="0">
                <a:latin typeface="Nunito Sans" panose="00000500000000000000" pitchFamily="2" charset="0"/>
              </a:rPr>
              <a:t>ii. All phones are batteries.</a:t>
            </a:r>
          </a:p>
          <a:p>
            <a:pPr algn="just"/>
            <a:r>
              <a:rPr lang="en-US" sz="2500" dirty="0">
                <a:latin typeface="Nunito Sans" panose="00000500000000000000" pitchFamily="2" charset="0"/>
              </a:rPr>
              <a:t>iii. Some bags are phones.</a:t>
            </a:r>
          </a:p>
          <a:p>
            <a:pPr algn="just"/>
            <a:r>
              <a:rPr lang="en-US" sz="2500" dirty="0">
                <a:latin typeface="Nunito Sans" panose="00000500000000000000" pitchFamily="2" charset="0"/>
              </a:rPr>
              <a:t>iv. Some bags are not batteries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65945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 follows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follows</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follows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iv follow</a:t>
            </a:r>
          </a:p>
        </p:txBody>
      </p:sp>
    </p:spTree>
    <p:extLst>
      <p:ext uri="{BB962C8B-B14F-4D97-AF65-F5344CB8AC3E}">
        <p14:creationId xmlns:p14="http://schemas.microsoft.com/office/powerpoint/2010/main" val="202525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All G’s are B’s</a:t>
            </a:r>
          </a:p>
          <a:p>
            <a:pPr algn="just"/>
            <a:r>
              <a:rPr lang="en-US" sz="2500" dirty="0">
                <a:latin typeface="Nunito Sans" panose="00000500000000000000" pitchFamily="2" charset="0"/>
              </a:rPr>
              <a:t>All B’s are W’s</a:t>
            </a:r>
          </a:p>
          <a:p>
            <a:pPr algn="just"/>
            <a:endParaRPr lang="en-US" sz="2500"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Some B’s are G’s.</a:t>
            </a:r>
          </a:p>
          <a:p>
            <a:pPr algn="just"/>
            <a:r>
              <a:rPr lang="en-US" sz="2500" dirty="0">
                <a:latin typeface="Nunito Sans" panose="00000500000000000000" pitchFamily="2" charset="0"/>
              </a:rPr>
              <a:t>ii. Some W’s are G’s.</a:t>
            </a:r>
          </a:p>
          <a:p>
            <a:pPr algn="just"/>
            <a:r>
              <a:rPr lang="en-US" sz="2500" dirty="0">
                <a:latin typeface="Nunito Sans" panose="00000500000000000000" pitchFamily="2" charset="0"/>
              </a:rPr>
              <a:t>iii. Some G’s are not W’s.</a:t>
            </a:r>
          </a:p>
          <a:p>
            <a:pPr algn="just"/>
            <a:r>
              <a:rPr lang="en-US" sz="2500" dirty="0">
                <a:latin typeface="Nunito Sans" panose="00000500000000000000" pitchFamily="2" charset="0"/>
              </a:rPr>
              <a:t>iv. All W’s are B’s.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8425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 follow</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iii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and iv follow</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 follows</a:t>
            </a:r>
          </a:p>
        </p:txBody>
      </p:sp>
    </p:spTree>
    <p:extLst>
      <p:ext uri="{BB962C8B-B14F-4D97-AF65-F5344CB8AC3E}">
        <p14:creationId xmlns:p14="http://schemas.microsoft.com/office/powerpoint/2010/main" val="2841568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All cats are mice.</a:t>
            </a:r>
          </a:p>
          <a:p>
            <a:pPr algn="just"/>
            <a:r>
              <a:rPr lang="en-US" sz="2500" dirty="0">
                <a:latin typeface="Nunito Sans" panose="00000500000000000000" pitchFamily="2" charset="0"/>
              </a:rPr>
              <a:t>All mice are keys.</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All mice are cats.</a:t>
            </a:r>
          </a:p>
          <a:p>
            <a:pPr algn="just"/>
            <a:r>
              <a:rPr lang="en-US" sz="2500" dirty="0">
                <a:latin typeface="Nunito Sans" panose="00000500000000000000" pitchFamily="2" charset="0"/>
              </a:rPr>
              <a:t>ii. All the cats are keys.</a:t>
            </a:r>
          </a:p>
          <a:p>
            <a:pPr algn="just"/>
            <a:r>
              <a:rPr lang="en-US" sz="2500" dirty="0">
                <a:latin typeface="Nunito Sans" panose="00000500000000000000" pitchFamily="2" charset="0"/>
              </a:rPr>
              <a:t>iii. All the keys are mice.</a:t>
            </a:r>
          </a:p>
          <a:p>
            <a:pPr algn="just"/>
            <a:r>
              <a:rPr lang="en-US" sz="2500" dirty="0">
                <a:latin typeface="Nunito Sans" panose="00000500000000000000" pitchFamily="2" charset="0"/>
              </a:rPr>
              <a:t>iv. Some cats are mice.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44023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follows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 and iii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and iv follow</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 follow</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iv follow</a:t>
            </a:r>
          </a:p>
        </p:txBody>
      </p:sp>
    </p:spTree>
    <p:extLst>
      <p:ext uri="{BB962C8B-B14F-4D97-AF65-F5344CB8AC3E}">
        <p14:creationId xmlns:p14="http://schemas.microsoft.com/office/powerpoint/2010/main" val="276513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Some Ferraris are BMW’s.</a:t>
            </a:r>
          </a:p>
          <a:p>
            <a:pPr algn="just"/>
            <a:r>
              <a:rPr lang="en-US" sz="2500" dirty="0">
                <a:latin typeface="Nunito Sans" panose="00000500000000000000" pitchFamily="2" charset="0"/>
              </a:rPr>
              <a:t>No BMW is a cycle.</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No Ferrari is cycle.</a:t>
            </a:r>
          </a:p>
          <a:p>
            <a:pPr algn="just"/>
            <a:r>
              <a:rPr lang="en-US" sz="2500" dirty="0">
                <a:latin typeface="Nunito Sans" panose="00000500000000000000" pitchFamily="2" charset="0"/>
              </a:rPr>
              <a:t>ii. No cycle is Ferrari.</a:t>
            </a:r>
          </a:p>
          <a:p>
            <a:pPr algn="just"/>
            <a:r>
              <a:rPr lang="en-US" sz="2500" dirty="0">
                <a:latin typeface="Nunito Sans" panose="00000500000000000000" pitchFamily="2" charset="0"/>
              </a:rPr>
              <a:t>iii. Some Ferraris are cycles.</a:t>
            </a:r>
          </a:p>
          <a:p>
            <a:pPr algn="just"/>
            <a:r>
              <a:rPr lang="en-US" sz="2500" dirty="0">
                <a:latin typeface="Nunito Sans" panose="00000500000000000000" pitchFamily="2" charset="0"/>
              </a:rPr>
              <a:t>iv. Some Ferraris are not cycles.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26135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 follows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 and </a:t>
            </a:r>
            <a:r>
              <a:rPr lang="en-US" sz="2500" dirty="0" err="1">
                <a:latin typeface="Nunito Sans" panose="00000500000000000000" pitchFamily="2" charset="0"/>
              </a:rPr>
              <a:t>i</a:t>
            </a:r>
            <a:r>
              <a:rPr lang="en-US" sz="2500" dirty="0">
                <a:latin typeface="Nunito Sans" panose="00000500000000000000" pitchFamily="2" charset="0"/>
              </a:rPr>
              <a:t>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and iv follow</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follows</a:t>
            </a:r>
          </a:p>
        </p:txBody>
      </p:sp>
    </p:spTree>
    <p:extLst>
      <p:ext uri="{BB962C8B-B14F-4D97-AF65-F5344CB8AC3E}">
        <p14:creationId xmlns:p14="http://schemas.microsoft.com/office/powerpoint/2010/main" val="545016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Some tables are chairs.</a:t>
            </a:r>
          </a:p>
          <a:p>
            <a:pPr algn="just"/>
            <a:r>
              <a:rPr lang="en-US" sz="2500" dirty="0">
                <a:latin typeface="Nunito Sans" panose="00000500000000000000" pitchFamily="2" charset="0"/>
              </a:rPr>
              <a:t>Some chairs are radios.</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Some tables are radios</a:t>
            </a:r>
          </a:p>
          <a:p>
            <a:pPr algn="just"/>
            <a:r>
              <a:rPr lang="en-US" sz="2500" dirty="0">
                <a:latin typeface="Nunito Sans" panose="00000500000000000000" pitchFamily="2" charset="0"/>
              </a:rPr>
              <a:t>ii. Some radios are tables.</a:t>
            </a:r>
          </a:p>
          <a:p>
            <a:pPr algn="just"/>
            <a:r>
              <a:rPr lang="en-US" sz="2500" dirty="0">
                <a:latin typeface="Nunito Sans" panose="00000500000000000000" pitchFamily="2" charset="0"/>
              </a:rPr>
              <a:t>iii. All the radios are chairs.</a:t>
            </a:r>
          </a:p>
          <a:p>
            <a:pPr algn="just"/>
            <a:r>
              <a:rPr lang="en-US" sz="2500" dirty="0">
                <a:latin typeface="Nunito Sans" panose="00000500000000000000" pitchFamily="2" charset="0"/>
              </a:rPr>
              <a:t>iv. All the chairs are tables.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80280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 follow</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iii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iv follows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follows</a:t>
            </a:r>
          </a:p>
        </p:txBody>
      </p:sp>
    </p:spTree>
    <p:extLst>
      <p:ext uri="{BB962C8B-B14F-4D97-AF65-F5344CB8AC3E}">
        <p14:creationId xmlns:p14="http://schemas.microsoft.com/office/powerpoint/2010/main" val="3434475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All arguments are baseless.</a:t>
            </a:r>
          </a:p>
          <a:p>
            <a:pPr algn="just"/>
            <a:r>
              <a:rPr lang="en-US" sz="2500" dirty="0">
                <a:latin typeface="Nunito Sans" panose="00000500000000000000" pitchFamily="2" charset="0"/>
              </a:rPr>
              <a:t>Some baseless are sensible.</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Some arguments are baseless.</a:t>
            </a:r>
          </a:p>
          <a:p>
            <a:pPr algn="just"/>
            <a:r>
              <a:rPr lang="en-US" sz="2500" dirty="0">
                <a:latin typeface="Nunito Sans" panose="00000500000000000000" pitchFamily="2" charset="0"/>
              </a:rPr>
              <a:t>ii. Some arguments are not baseless.</a:t>
            </a:r>
          </a:p>
          <a:p>
            <a:pPr algn="just"/>
            <a:r>
              <a:rPr lang="en-US" sz="2500" dirty="0">
                <a:latin typeface="Nunito Sans" panose="00000500000000000000" pitchFamily="2" charset="0"/>
              </a:rPr>
              <a:t>iii. Some sensible are not baseless</a:t>
            </a:r>
          </a:p>
          <a:p>
            <a:pPr algn="just"/>
            <a:r>
              <a:rPr lang="en-US" sz="2500" dirty="0">
                <a:latin typeface="Nunito Sans" panose="00000500000000000000" pitchFamily="2" charset="0"/>
              </a:rPr>
              <a:t>iv. All sensible are not arguments.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60354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iii follow</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and iv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follows</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a:t>
            </a:r>
            <a:r>
              <a:rPr lang="en-US" sz="2500" dirty="0" err="1">
                <a:latin typeface="Nunito Sans" panose="00000500000000000000" pitchFamily="2" charset="0"/>
              </a:rPr>
              <a:t>i</a:t>
            </a:r>
            <a:r>
              <a:rPr lang="en-US" sz="2500" dirty="0">
                <a:latin typeface="Nunito Sans" panose="00000500000000000000" pitchFamily="2" charset="0"/>
              </a:rPr>
              <a:t> follows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follows</a:t>
            </a:r>
          </a:p>
        </p:txBody>
      </p:sp>
    </p:spTree>
    <p:extLst>
      <p:ext uri="{BB962C8B-B14F-4D97-AF65-F5344CB8AC3E}">
        <p14:creationId xmlns:p14="http://schemas.microsoft.com/office/powerpoint/2010/main" val="2780258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All the mad are sane.</a:t>
            </a:r>
          </a:p>
          <a:p>
            <a:pPr algn="just"/>
            <a:r>
              <a:rPr lang="en-US" sz="2500" dirty="0">
                <a:latin typeface="Nunito Sans" panose="00000500000000000000" pitchFamily="2" charset="0"/>
              </a:rPr>
              <a:t>All the sane are hurt.</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Some mad are hurt.</a:t>
            </a:r>
          </a:p>
          <a:p>
            <a:pPr algn="just"/>
            <a:r>
              <a:rPr lang="en-US" sz="2500" dirty="0">
                <a:latin typeface="Nunito Sans" panose="00000500000000000000" pitchFamily="2" charset="0"/>
              </a:rPr>
              <a:t>ii. All the mad are hurt</a:t>
            </a:r>
          </a:p>
          <a:p>
            <a:pPr algn="just"/>
            <a:r>
              <a:rPr lang="en-US" sz="2500" dirty="0">
                <a:latin typeface="Nunito Sans" panose="00000500000000000000" pitchFamily="2" charset="0"/>
              </a:rPr>
              <a:t>iii. Some mad are sane.</a:t>
            </a:r>
          </a:p>
          <a:p>
            <a:pPr algn="just"/>
            <a:r>
              <a:rPr lang="en-US" sz="2500" dirty="0">
                <a:latin typeface="Nunito Sans" panose="00000500000000000000" pitchFamily="2" charset="0"/>
              </a:rPr>
              <a:t>iv. Some sane are hurt.</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8399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743200"/>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Syllogisms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 follow</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iii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iii, iv follow</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All the four follow</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follows</a:t>
            </a:r>
          </a:p>
        </p:txBody>
      </p:sp>
    </p:spTree>
    <p:extLst>
      <p:ext uri="{BB962C8B-B14F-4D97-AF65-F5344CB8AC3E}">
        <p14:creationId xmlns:p14="http://schemas.microsoft.com/office/powerpoint/2010/main" val="2583424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All the fools are genius.</a:t>
            </a:r>
          </a:p>
          <a:p>
            <a:pPr algn="just"/>
            <a:r>
              <a:rPr lang="en-US" sz="2500" dirty="0">
                <a:latin typeface="Nunito Sans" panose="00000500000000000000" pitchFamily="2" charset="0"/>
              </a:rPr>
              <a:t>No genius is a cricketer.</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All the geniuses are fools.</a:t>
            </a:r>
          </a:p>
          <a:p>
            <a:pPr algn="just"/>
            <a:r>
              <a:rPr lang="en-US" sz="2500" dirty="0">
                <a:latin typeface="Nunito Sans" panose="00000500000000000000" pitchFamily="2" charset="0"/>
              </a:rPr>
              <a:t>ii. Some fools are not cricketers.</a:t>
            </a:r>
          </a:p>
          <a:p>
            <a:pPr algn="just"/>
            <a:r>
              <a:rPr lang="en-US" sz="2500" dirty="0">
                <a:latin typeface="Nunito Sans" panose="00000500000000000000" pitchFamily="2" charset="0"/>
              </a:rPr>
              <a:t>iii. No fool is a cricketer.</a:t>
            </a:r>
          </a:p>
          <a:p>
            <a:pPr algn="just"/>
            <a:r>
              <a:rPr lang="en-US" sz="2500" dirty="0">
                <a:latin typeface="Nunito Sans" panose="00000500000000000000" pitchFamily="2" charset="0"/>
              </a:rPr>
              <a:t>iv. All cricketers are fools.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07334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follows</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iii, iv follow</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and iii follow</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iv follow</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follows</a:t>
            </a:r>
          </a:p>
        </p:txBody>
      </p:sp>
    </p:spTree>
    <p:extLst>
      <p:ext uri="{BB962C8B-B14F-4D97-AF65-F5344CB8AC3E}">
        <p14:creationId xmlns:p14="http://schemas.microsoft.com/office/powerpoint/2010/main" val="3387903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algn="just"/>
            <a:r>
              <a:rPr lang="en-US" sz="2500" u="sng" dirty="0">
                <a:latin typeface="Nunito Sans" panose="00000500000000000000" pitchFamily="2" charset="0"/>
              </a:rPr>
              <a:t>Statements:</a:t>
            </a:r>
          </a:p>
          <a:p>
            <a:pPr algn="just"/>
            <a:r>
              <a:rPr lang="en-US" sz="2500" dirty="0">
                <a:latin typeface="Nunito Sans" panose="00000500000000000000" pitchFamily="2" charset="0"/>
              </a:rPr>
              <a:t>Some great are dumb.</a:t>
            </a:r>
          </a:p>
          <a:p>
            <a:pPr algn="just"/>
            <a:r>
              <a:rPr lang="en-US" sz="2500" dirty="0">
                <a:latin typeface="Nunito Sans" panose="00000500000000000000" pitchFamily="2" charset="0"/>
              </a:rPr>
              <a:t>Some dumb are intelligent.</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err="1">
                <a:latin typeface="Nunito Sans" panose="00000500000000000000" pitchFamily="2" charset="0"/>
              </a:rPr>
              <a:t>i</a:t>
            </a:r>
            <a:r>
              <a:rPr lang="en-US" sz="2500" dirty="0">
                <a:latin typeface="Nunito Sans" panose="00000500000000000000" pitchFamily="2" charset="0"/>
              </a:rPr>
              <a:t>. Some greats are intelligent.</a:t>
            </a:r>
          </a:p>
          <a:p>
            <a:pPr algn="just"/>
            <a:r>
              <a:rPr lang="en-US" sz="2500" dirty="0">
                <a:latin typeface="Nunito Sans" panose="00000500000000000000" pitchFamily="2" charset="0"/>
              </a:rPr>
              <a:t>ii. Some intelligent are greats.</a:t>
            </a:r>
          </a:p>
          <a:p>
            <a:pPr algn="just"/>
            <a:r>
              <a:rPr lang="en-US" sz="2500" dirty="0">
                <a:latin typeface="Nunito Sans" panose="00000500000000000000" pitchFamily="2" charset="0"/>
              </a:rPr>
              <a:t>iii. Some intelligent are dumb.</a:t>
            </a:r>
          </a:p>
          <a:p>
            <a:pPr algn="just"/>
            <a:r>
              <a:rPr lang="en-US" sz="2500" dirty="0">
                <a:latin typeface="Nunito Sans" panose="00000500000000000000" pitchFamily="2" charset="0"/>
              </a:rPr>
              <a:t>iv. Some dumb are greats.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40137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667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241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816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380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667000"/>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i</a:t>
            </a:r>
            <a:r>
              <a:rPr lang="en-US" sz="2500" dirty="0">
                <a:latin typeface="Nunito Sans" panose="00000500000000000000" pitchFamily="2" charset="0"/>
              </a:rPr>
              <a:t> and ii follow</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241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Only iii</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816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and iv follow</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380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iii and iv follow</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FAD326F-7428-498A-82D3-321753462543}"/>
              </a:ext>
            </a:extLst>
          </p:cNvPr>
          <p:cNvSpPr/>
          <p:nvPr/>
        </p:nvSpPr>
        <p:spPr>
          <a:xfrm>
            <a:off x="657998" y="496732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E)</a:t>
            </a:r>
          </a:p>
        </p:txBody>
      </p:sp>
      <p:sp>
        <p:nvSpPr>
          <p:cNvPr id="14" name="Rectangle 13">
            <a:extLst>
              <a:ext uri="{FF2B5EF4-FFF2-40B4-BE49-F238E27FC236}">
                <a16:creationId xmlns:a16="http://schemas.microsoft.com/office/drawing/2014/main" id="{D95ABC10-15CF-488C-806F-94CE71FC878A}"/>
              </a:ext>
            </a:extLst>
          </p:cNvPr>
          <p:cNvSpPr/>
          <p:nvPr/>
        </p:nvSpPr>
        <p:spPr>
          <a:xfrm>
            <a:off x="1456098" y="49673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follows</a:t>
            </a:r>
          </a:p>
        </p:txBody>
      </p:sp>
    </p:spTree>
    <p:extLst>
      <p:ext uri="{BB962C8B-B14F-4D97-AF65-F5344CB8AC3E}">
        <p14:creationId xmlns:p14="http://schemas.microsoft.com/office/powerpoint/2010/main" val="3175752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Read the given statements and find which of the conclusions given below, follows them:</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Statement:</a:t>
            </a:r>
          </a:p>
          <a:p>
            <a:pPr algn="just"/>
            <a:r>
              <a:rPr lang="en-US" sz="2500" dirty="0">
                <a:latin typeface="Nunito Sans" panose="00000500000000000000" pitchFamily="2" charset="0"/>
              </a:rPr>
              <a:t>Some papers are books. </a:t>
            </a:r>
          </a:p>
          <a:p>
            <a:pPr algn="just"/>
            <a:r>
              <a:rPr lang="en-US" sz="2500" dirty="0">
                <a:latin typeface="Nunito Sans" panose="00000500000000000000" pitchFamily="2" charset="0"/>
              </a:rPr>
              <a:t>All the books are notes.</a:t>
            </a:r>
          </a:p>
          <a:p>
            <a:pPr algn="just"/>
            <a:endParaRPr lang="en-US" sz="2500" u="sng"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a:latin typeface="Nunito Sans" panose="00000500000000000000" pitchFamily="2" charset="0"/>
              </a:rPr>
              <a:t>1. All notes are books.</a:t>
            </a:r>
          </a:p>
          <a:p>
            <a:pPr algn="just"/>
            <a:r>
              <a:rPr lang="en-US" sz="2500" dirty="0">
                <a:latin typeface="Nunito Sans" panose="00000500000000000000" pitchFamily="2" charset="0"/>
              </a:rPr>
              <a:t>2. Some papers are notes.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3" name="Rectangle 12">
            <a:extLst>
              <a:ext uri="{FF2B5EF4-FFF2-40B4-BE49-F238E27FC236}">
                <a16:creationId xmlns:a16="http://schemas.microsoft.com/office/drawing/2014/main" id="{E5DD2504-B1FF-4F55-B4FA-4AEA19FF2DD8}"/>
              </a:ext>
            </a:extLst>
          </p:cNvPr>
          <p:cNvSpPr/>
          <p:nvPr/>
        </p:nvSpPr>
        <p:spPr>
          <a:xfrm>
            <a:off x="657998" y="2465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4" name="Rectangle 13">
            <a:extLst>
              <a:ext uri="{FF2B5EF4-FFF2-40B4-BE49-F238E27FC236}">
                <a16:creationId xmlns:a16="http://schemas.microsoft.com/office/drawing/2014/main" id="{72143B70-2774-4C1B-BA6C-0E2C89AD6E8B}"/>
              </a:ext>
            </a:extLst>
          </p:cNvPr>
          <p:cNvSpPr/>
          <p:nvPr/>
        </p:nvSpPr>
        <p:spPr>
          <a:xfrm>
            <a:off x="647791" y="3040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5" name="Rectangle 14">
            <a:extLst>
              <a:ext uri="{FF2B5EF4-FFF2-40B4-BE49-F238E27FC236}">
                <a16:creationId xmlns:a16="http://schemas.microsoft.com/office/drawing/2014/main" id="{E78CEF88-20C6-43F2-BCB5-DBF349A353D1}"/>
              </a:ext>
            </a:extLst>
          </p:cNvPr>
          <p:cNvSpPr/>
          <p:nvPr/>
        </p:nvSpPr>
        <p:spPr>
          <a:xfrm>
            <a:off x="657998" y="3615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22" name="Rectangle 21">
            <a:extLst>
              <a:ext uri="{FF2B5EF4-FFF2-40B4-BE49-F238E27FC236}">
                <a16:creationId xmlns:a16="http://schemas.microsoft.com/office/drawing/2014/main" id="{EFAD326F-7428-498A-82D3-321753462543}"/>
              </a:ext>
            </a:extLst>
          </p:cNvPr>
          <p:cNvSpPr/>
          <p:nvPr/>
        </p:nvSpPr>
        <p:spPr>
          <a:xfrm>
            <a:off x="641928" y="4179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7" name="Rectangle 26">
            <a:extLst>
              <a:ext uri="{FF2B5EF4-FFF2-40B4-BE49-F238E27FC236}">
                <a16:creationId xmlns:a16="http://schemas.microsoft.com/office/drawing/2014/main" id="{116C2E0D-93FB-4ADC-BC2B-83DFED946B7A}"/>
              </a:ext>
            </a:extLst>
          </p:cNvPr>
          <p:cNvSpPr/>
          <p:nvPr/>
        </p:nvSpPr>
        <p:spPr>
          <a:xfrm>
            <a:off x="1456098" y="2465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 only</a:t>
            </a:r>
          </a:p>
        </p:txBody>
      </p:sp>
      <p:sp>
        <p:nvSpPr>
          <p:cNvPr id="28" name="Rectangle 27">
            <a:extLst>
              <a:ext uri="{FF2B5EF4-FFF2-40B4-BE49-F238E27FC236}">
                <a16:creationId xmlns:a16="http://schemas.microsoft.com/office/drawing/2014/main" id="{F62FDC11-1E2D-428B-8217-CF9104F9B6D7}"/>
              </a:ext>
            </a:extLst>
          </p:cNvPr>
          <p:cNvSpPr/>
          <p:nvPr/>
        </p:nvSpPr>
        <p:spPr>
          <a:xfrm>
            <a:off x="1445891" y="3040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only</a:t>
            </a:r>
          </a:p>
        </p:txBody>
      </p:sp>
      <p:sp>
        <p:nvSpPr>
          <p:cNvPr id="29" name="Rectangle 28">
            <a:extLst>
              <a:ext uri="{FF2B5EF4-FFF2-40B4-BE49-F238E27FC236}">
                <a16:creationId xmlns:a16="http://schemas.microsoft.com/office/drawing/2014/main" id="{BEF40363-1296-4F6B-8656-D47D96B64330}"/>
              </a:ext>
            </a:extLst>
          </p:cNvPr>
          <p:cNvSpPr/>
          <p:nvPr/>
        </p:nvSpPr>
        <p:spPr>
          <a:xfrm>
            <a:off x="1456098" y="36150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I and II</a:t>
            </a:r>
          </a:p>
        </p:txBody>
      </p:sp>
      <p:sp>
        <p:nvSpPr>
          <p:cNvPr id="30" name="Rectangle 29">
            <a:extLst>
              <a:ext uri="{FF2B5EF4-FFF2-40B4-BE49-F238E27FC236}">
                <a16:creationId xmlns:a16="http://schemas.microsoft.com/office/drawing/2014/main" id="{D95ABC10-15CF-488C-806F-94CE71FC878A}"/>
              </a:ext>
            </a:extLst>
          </p:cNvPr>
          <p:cNvSpPr/>
          <p:nvPr/>
        </p:nvSpPr>
        <p:spPr>
          <a:xfrm>
            <a:off x="1440028" y="4179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I Nor II</a:t>
            </a:r>
          </a:p>
        </p:txBody>
      </p:sp>
    </p:spTree>
    <p:extLst>
      <p:ext uri="{BB962C8B-B14F-4D97-AF65-F5344CB8AC3E}">
        <p14:creationId xmlns:p14="http://schemas.microsoft.com/office/powerpoint/2010/main" val="77846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Read the given statements and find which of the conclusions given below, follows them:</a:t>
            </a:r>
          </a:p>
          <a:p>
            <a:pPr algn="just"/>
            <a:endParaRPr lang="en-US" sz="2500" dirty="0">
              <a:latin typeface="Nunito Sans" panose="00000500000000000000" pitchFamily="2" charset="0"/>
            </a:endParaRPr>
          </a:p>
          <a:p>
            <a:pPr algn="just"/>
            <a:r>
              <a:rPr lang="en-US" sz="2500" u="sng" dirty="0">
                <a:latin typeface="Nunito Sans" panose="00000500000000000000" pitchFamily="2" charset="0"/>
              </a:rPr>
              <a:t>Statement:</a:t>
            </a:r>
          </a:p>
          <a:p>
            <a:pPr algn="just"/>
            <a:r>
              <a:rPr lang="en-US" sz="2500" dirty="0">
                <a:latin typeface="Nunito Sans" panose="00000500000000000000" pitchFamily="2" charset="0"/>
              </a:rPr>
              <a:t>All books are phones. </a:t>
            </a:r>
          </a:p>
          <a:p>
            <a:pPr algn="just"/>
            <a:r>
              <a:rPr lang="en-US" sz="2500" dirty="0">
                <a:latin typeface="Nunito Sans" panose="00000500000000000000" pitchFamily="2" charset="0"/>
              </a:rPr>
              <a:t>All covers are phones.</a:t>
            </a:r>
          </a:p>
          <a:p>
            <a:pPr algn="just"/>
            <a:endParaRPr lang="en-US" sz="2500"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a:latin typeface="Nunito Sans" panose="00000500000000000000" pitchFamily="2" charset="0"/>
              </a:rPr>
              <a:t>1. Some phones are covers</a:t>
            </a:r>
          </a:p>
          <a:p>
            <a:pPr algn="just"/>
            <a:r>
              <a:rPr lang="en-US" sz="2500" dirty="0">
                <a:latin typeface="Nunito Sans" panose="00000500000000000000" pitchFamily="2" charset="0"/>
              </a:rPr>
              <a:t>2. Some covers are phones</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10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465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40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15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179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465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 only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40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only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150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I and II</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179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I Nor II</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4348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3939540"/>
          </a:xfrm>
          <a:prstGeom prst="rect">
            <a:avLst/>
          </a:prstGeom>
          <a:noFill/>
        </p:spPr>
        <p:txBody>
          <a:bodyPr wrap="square" rtlCol="0">
            <a:spAutoFit/>
          </a:bodyPr>
          <a:lstStyle/>
          <a:p>
            <a:pPr algn="just"/>
            <a:r>
              <a:rPr lang="en-US" sz="2500" b="1" dirty="0">
                <a:latin typeface="Nunito Sans" panose="00000500000000000000" pitchFamily="2" charset="0"/>
              </a:rPr>
              <a:t>Read the given statements and find which of the conclusions given below, follows them:</a:t>
            </a:r>
          </a:p>
          <a:p>
            <a:pPr algn="just"/>
            <a:endParaRPr lang="en-US" sz="2500" dirty="0">
              <a:latin typeface="Nunito Sans" panose="00000500000000000000" pitchFamily="2" charset="0"/>
            </a:endParaRPr>
          </a:p>
          <a:p>
            <a:pPr algn="just"/>
            <a:r>
              <a:rPr lang="en-US" sz="2500" u="sng" dirty="0">
                <a:latin typeface="Nunito Sans" panose="00000500000000000000" pitchFamily="2" charset="0"/>
              </a:rPr>
              <a:t>Statement:</a:t>
            </a:r>
          </a:p>
          <a:p>
            <a:pPr algn="just"/>
            <a:r>
              <a:rPr lang="en-US" sz="2500" dirty="0">
                <a:latin typeface="Nunito Sans" panose="00000500000000000000" pitchFamily="2" charset="0"/>
              </a:rPr>
              <a:t>Some books are </a:t>
            </a:r>
            <a:r>
              <a:rPr lang="en-US" sz="2500" dirty="0" err="1">
                <a:latin typeface="Nunito Sans" panose="00000500000000000000" pitchFamily="2" charset="0"/>
              </a:rPr>
              <a:t>MacBooks</a:t>
            </a:r>
            <a:r>
              <a:rPr lang="en-US" sz="2500" dirty="0">
                <a:latin typeface="Nunito Sans" panose="00000500000000000000" pitchFamily="2" charset="0"/>
              </a:rPr>
              <a:t>. </a:t>
            </a:r>
          </a:p>
          <a:p>
            <a:pPr algn="just"/>
            <a:r>
              <a:rPr lang="en-US" sz="2500" dirty="0">
                <a:latin typeface="Nunito Sans" panose="00000500000000000000" pitchFamily="2" charset="0"/>
              </a:rPr>
              <a:t>All the </a:t>
            </a:r>
            <a:r>
              <a:rPr lang="en-US" sz="2500" dirty="0" err="1">
                <a:latin typeface="Nunito Sans" panose="00000500000000000000" pitchFamily="2" charset="0"/>
              </a:rPr>
              <a:t>MacBooks</a:t>
            </a:r>
            <a:r>
              <a:rPr lang="en-US" sz="2500" dirty="0">
                <a:latin typeface="Nunito Sans" panose="00000500000000000000" pitchFamily="2" charset="0"/>
              </a:rPr>
              <a:t> are Air.</a:t>
            </a:r>
          </a:p>
          <a:p>
            <a:pPr algn="just"/>
            <a:endParaRPr lang="en-US" sz="2500" dirty="0">
              <a:latin typeface="Nunito Sans" panose="00000500000000000000" pitchFamily="2" charset="0"/>
            </a:endParaRPr>
          </a:p>
          <a:p>
            <a:pPr algn="just"/>
            <a:r>
              <a:rPr lang="en-US" sz="2500" u="sng" dirty="0">
                <a:latin typeface="Nunito Sans" panose="00000500000000000000" pitchFamily="2" charset="0"/>
              </a:rPr>
              <a:t>Conclusions:</a:t>
            </a:r>
          </a:p>
          <a:p>
            <a:pPr algn="just"/>
            <a:r>
              <a:rPr lang="en-US" sz="2500" dirty="0">
                <a:latin typeface="Nunito Sans" panose="00000500000000000000" pitchFamily="2" charset="0"/>
              </a:rPr>
              <a:t>1. Some books are Air</a:t>
            </a:r>
          </a:p>
          <a:p>
            <a:pPr algn="just"/>
            <a:r>
              <a:rPr lang="en-US" sz="2500" dirty="0">
                <a:latin typeface="Nunito Sans" panose="00000500000000000000" pitchFamily="2" charset="0"/>
              </a:rPr>
              <a:t>2. All Air are </a:t>
            </a:r>
            <a:r>
              <a:rPr lang="en-US" sz="2500" dirty="0" err="1">
                <a:latin typeface="Nunito Sans" panose="00000500000000000000" pitchFamily="2" charset="0"/>
              </a:rPr>
              <a:t>MacBooks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8699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D2504-B1FF-4F55-B4FA-4AEA19FF2DD8}"/>
              </a:ext>
            </a:extLst>
          </p:cNvPr>
          <p:cNvSpPr/>
          <p:nvPr/>
        </p:nvSpPr>
        <p:spPr>
          <a:xfrm>
            <a:off x="657998" y="24655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0403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36150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1792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24655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 only</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0403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II only</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36150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Both I and II</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1792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Neither I Nor II</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73719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1632</Words>
  <Application>Microsoft Office PowerPoint</Application>
  <PresentationFormat>Widescreen</PresentationFormat>
  <Paragraphs>393</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FACE_1  SOFT SKILL</cp:lastModifiedBy>
  <cp:revision>2</cp:revision>
  <dcterms:created xsi:type="dcterms:W3CDTF">2019-07-10T08:30:58Z</dcterms:created>
  <dcterms:modified xsi:type="dcterms:W3CDTF">2024-01-18T11:53:11Z</dcterms:modified>
</cp:coreProperties>
</file>