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40"/>
  </p:notesMasterIdLst>
  <p:sldIdLst>
    <p:sldId id="272" r:id="rId2"/>
    <p:sldId id="271" r:id="rId3"/>
    <p:sldId id="258" r:id="rId4"/>
    <p:sldId id="306" r:id="rId5"/>
    <p:sldId id="307" r:id="rId6"/>
    <p:sldId id="308" r:id="rId7"/>
    <p:sldId id="290"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289" r:id="rId39"/>
  </p:sldIdLst>
  <p:sldSz cx="12192000" cy="6858000"/>
  <p:notesSz cx="6858000" cy="9144000"/>
  <p:embeddedFontLst>
    <p:embeddedFont>
      <p:font typeface="Nunito Sans" panose="00000500000000000000" pitchFamily="2" charset="0"/>
      <p:regular r:id="rId41"/>
      <p:bold r:id="rId42"/>
      <p:italic r:id="rId43"/>
      <p:boldItalic r:id="rId44"/>
    </p:embeddedFont>
    <p:embeddedFont>
      <p:font typeface="Nunito Sans SemiBold" panose="00000700000000000000" pitchFamily="2" charset="0"/>
      <p:bold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5317" autoAdjust="0"/>
  </p:normalViewPr>
  <p:slideViewPr>
    <p:cSldViewPr>
      <p:cViewPr varScale="1">
        <p:scale>
          <a:sx n="43" d="100"/>
          <a:sy n="43" d="100"/>
        </p:scale>
        <p:origin x="845" y="3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longer a person fasts, the more he/ she gets hungry. Any treatment should result in complete or partial cure. This is not happening here because once the person breaks the fast, the water retention returns with full force. Therefore, fasting is not used as a treatment for water retention. The correct answer option is - "The water retention returns with full force as soon as the fast is broken by even a small meal."</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137315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95096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We have to choose the option that </a:t>
            </a:r>
            <a:r>
              <a:rPr lang="en-US" sz="1200" b="1" i="1" kern="1200" dirty="0" smtClean="0">
                <a:solidFill>
                  <a:schemeClr val="tx1"/>
                </a:solidFill>
                <a:effectLst/>
                <a:latin typeface="+mn-lt"/>
                <a:ea typeface="+mn-ea"/>
                <a:cs typeface="+mn-cs"/>
              </a:rPr>
              <a:t>does not weaken </a:t>
            </a:r>
            <a:r>
              <a:rPr lang="en-US" sz="1200" b="0" i="0" kern="1200" dirty="0" smtClean="0">
                <a:solidFill>
                  <a:schemeClr val="tx1"/>
                </a:solidFill>
                <a:effectLst/>
                <a:latin typeface="+mn-lt"/>
                <a:ea typeface="+mn-ea"/>
                <a:cs typeface="+mn-cs"/>
              </a:rPr>
              <a:t>the argument "residents of </a:t>
            </a:r>
            <a:r>
              <a:rPr lang="en-US" sz="1200" b="0" i="0" kern="1200" dirty="0" err="1" smtClean="0">
                <a:solidFill>
                  <a:schemeClr val="tx1"/>
                </a:solidFill>
                <a:effectLst/>
                <a:latin typeface="+mn-lt"/>
                <a:ea typeface="+mn-ea"/>
                <a:cs typeface="+mn-cs"/>
              </a:rPr>
              <a:t>Chottaville</a:t>
            </a:r>
            <a:r>
              <a:rPr lang="en-US" sz="1200" b="0" i="0" kern="1200" dirty="0" smtClean="0">
                <a:solidFill>
                  <a:schemeClr val="tx1"/>
                </a:solidFill>
                <a:effectLst/>
                <a:latin typeface="+mn-lt"/>
                <a:ea typeface="+mn-ea"/>
                <a:cs typeface="+mn-cs"/>
              </a:rPr>
              <a:t> are better informed about all political issues and events than are the residents of </a:t>
            </a:r>
            <a:r>
              <a:rPr lang="en-US" sz="1200" b="0" i="0" kern="1200" dirty="0" err="1" smtClean="0">
                <a:solidFill>
                  <a:schemeClr val="tx1"/>
                </a:solidFill>
                <a:effectLst/>
                <a:latin typeface="+mn-lt"/>
                <a:ea typeface="+mn-ea"/>
                <a:cs typeface="+mn-cs"/>
              </a:rPr>
              <a:t>Badaville</a:t>
            </a:r>
            <a:r>
              <a:rPr lang="en-US" sz="1200" b="0" i="0" kern="1200" dirty="0" smtClean="0">
                <a:solidFill>
                  <a:schemeClr val="tx1"/>
                </a:solidFill>
                <a:effectLst/>
                <a:latin typeface="+mn-lt"/>
                <a:ea typeface="+mn-ea"/>
                <a:cs typeface="+mn-cs"/>
              </a:rPr>
              <a:t>." We have to choose an option that gives enough data or input to support the case that </a:t>
            </a:r>
            <a:r>
              <a:rPr lang="en-US" sz="1200" b="1" i="0" kern="1200" dirty="0" smtClean="0">
                <a:solidFill>
                  <a:schemeClr val="tx1"/>
                </a:solidFill>
                <a:effectLst/>
                <a:latin typeface="+mn-lt"/>
                <a:ea typeface="+mn-ea"/>
                <a:cs typeface="+mn-cs"/>
              </a:rPr>
              <a:t>residents of </a:t>
            </a:r>
            <a:r>
              <a:rPr lang="en-US" sz="1200" b="1" i="0" kern="1200" dirty="0" err="1" smtClean="0">
                <a:solidFill>
                  <a:schemeClr val="tx1"/>
                </a:solidFill>
                <a:effectLst/>
                <a:latin typeface="+mn-lt"/>
                <a:ea typeface="+mn-ea"/>
                <a:cs typeface="+mn-cs"/>
              </a:rPr>
              <a:t>Chottaville</a:t>
            </a:r>
            <a:r>
              <a:rPr lang="en-US" sz="1200" b="1" i="0" kern="1200" dirty="0" smtClean="0">
                <a:solidFill>
                  <a:schemeClr val="tx1"/>
                </a:solidFill>
                <a:effectLst/>
                <a:latin typeface="+mn-lt"/>
                <a:ea typeface="+mn-ea"/>
                <a:cs typeface="+mn-cs"/>
              </a:rPr>
              <a:t> are better informed about all political issues</a:t>
            </a:r>
            <a:r>
              <a:rPr lang="en-US" sz="1200" b="0" i="0" kern="1200" dirty="0" smtClean="0">
                <a:solidFill>
                  <a:schemeClr val="tx1"/>
                </a:solidFill>
                <a:effectLst/>
                <a:latin typeface="+mn-lt"/>
                <a:ea typeface="+mn-ea"/>
                <a:cs typeface="+mn-cs"/>
              </a:rPr>
              <a:t>. People can only be better informed if they have easy access to media. If the access is cheap then even more people would prefer to get that access and be well-informed. Here the access is newspapers and the only answer option that is relevant to this is - "The average price of magazines sold in </a:t>
            </a:r>
            <a:r>
              <a:rPr lang="en-US" sz="1200" b="0" i="0" kern="1200" dirty="0" err="1" smtClean="0">
                <a:solidFill>
                  <a:schemeClr val="tx1"/>
                </a:solidFill>
                <a:effectLst/>
                <a:latin typeface="+mn-lt"/>
                <a:ea typeface="+mn-ea"/>
                <a:cs typeface="+mn-cs"/>
              </a:rPr>
              <a:t>Chotaville</a:t>
            </a:r>
            <a:r>
              <a:rPr lang="en-US" sz="1200" b="0" i="0" kern="1200" dirty="0" smtClean="0">
                <a:solidFill>
                  <a:schemeClr val="tx1"/>
                </a:solidFill>
                <a:effectLst/>
                <a:latin typeface="+mn-lt"/>
                <a:ea typeface="+mn-ea"/>
                <a:cs typeface="+mn-cs"/>
              </a:rPr>
              <a:t> is lower than the average price of magazines in </a:t>
            </a:r>
            <a:r>
              <a:rPr lang="en-US" sz="1200" b="0" i="0" kern="1200" dirty="0" err="1" smtClean="0">
                <a:solidFill>
                  <a:schemeClr val="tx1"/>
                </a:solidFill>
                <a:effectLst/>
                <a:latin typeface="+mn-lt"/>
                <a:ea typeface="+mn-ea"/>
                <a:cs typeface="+mn-cs"/>
              </a:rPr>
              <a:t>Badaville</a:t>
            </a:r>
            <a:r>
              <a:rPr lang="en-US" sz="1200" b="0" i="0" kern="1200" dirty="0" smtClean="0">
                <a:solidFill>
                  <a:schemeClr val="tx1"/>
                </a:solidFill>
                <a:effectLst/>
                <a:latin typeface="+mn-lt"/>
                <a:ea typeface="+mn-ea"/>
                <a:cs typeface="+mn-cs"/>
              </a:rPr>
              <a:t>." All the other three options only </a:t>
            </a:r>
            <a:r>
              <a:rPr lang="en-US" sz="1200" b="1" i="1" kern="1200" dirty="0" smtClean="0">
                <a:solidFill>
                  <a:schemeClr val="tx1"/>
                </a:solidFill>
                <a:effectLst/>
                <a:latin typeface="+mn-lt"/>
                <a:ea typeface="+mn-ea"/>
                <a:cs typeface="+mn-cs"/>
              </a:rPr>
              <a:t>weaken </a:t>
            </a:r>
            <a:r>
              <a:rPr lang="en-US" sz="1200" b="0" i="0" kern="1200" dirty="0" smtClean="0">
                <a:solidFill>
                  <a:schemeClr val="tx1"/>
                </a:solidFill>
                <a:effectLst/>
                <a:latin typeface="+mn-lt"/>
                <a:ea typeface="+mn-ea"/>
                <a:cs typeface="+mn-cs"/>
              </a:rPr>
              <a:t>the argument.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446562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04165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argument here is </a:t>
            </a:r>
            <a:r>
              <a:rPr lang="en-US" sz="1200" b="1" i="1" kern="1200" dirty="0" smtClean="0">
                <a:solidFill>
                  <a:schemeClr val="tx1"/>
                </a:solidFill>
                <a:effectLst/>
                <a:latin typeface="+mn-lt"/>
                <a:ea typeface="+mn-ea"/>
                <a:cs typeface="+mn-cs"/>
              </a:rPr>
              <a:t>Papaya has more nutritional value than muskmelon.</a:t>
            </a:r>
            <a:r>
              <a:rPr lang="en-US" sz="1200" b="0" i="0" kern="1200" dirty="0" smtClean="0">
                <a:solidFill>
                  <a:schemeClr val="tx1"/>
                </a:solidFill>
                <a:effectLst/>
                <a:latin typeface="+mn-lt"/>
                <a:ea typeface="+mn-ea"/>
                <a:cs typeface="+mn-cs"/>
              </a:rPr>
              <a:t> We have to choose that one additional premise (fact, opinion or conclusion) from the given answer options that makes the above argument logically wrong. The answer option - "Papaya and pomegranate have the same nutritional value" makes the argument logically correct. The answer option - "Apple has more nutritional value than pomegranate" makes the argument logically correct. The answer option - "Apple has more nutritional value than muskmelon" also makes the argument logically correct. The only answer option that makes the argument logically wrong is "Pomegranate has more nutritional value than papaya." We choose this answer because we </a:t>
            </a:r>
            <a:r>
              <a:rPr lang="en-US" sz="1200" b="1" i="0" kern="1200" dirty="0" smtClean="0">
                <a:solidFill>
                  <a:schemeClr val="tx1"/>
                </a:solidFill>
                <a:effectLst/>
                <a:latin typeface="+mn-lt"/>
                <a:ea typeface="+mn-ea"/>
                <a:cs typeface="+mn-cs"/>
              </a:rPr>
              <a:t>don’t know </a:t>
            </a:r>
            <a:r>
              <a:rPr lang="en-US" sz="1200" b="0" i="0" kern="1200" dirty="0" smtClean="0">
                <a:solidFill>
                  <a:schemeClr val="tx1"/>
                </a:solidFill>
                <a:effectLst/>
                <a:latin typeface="+mn-lt"/>
                <a:ea typeface="+mn-ea"/>
                <a:cs typeface="+mn-cs"/>
              </a:rPr>
              <a:t>how much different is the nutritional value of papaya and muskmelon and also </a:t>
            </a:r>
            <a:r>
              <a:rPr lang="en-US" sz="1200" b="1" i="1" kern="1200" dirty="0" smtClean="0">
                <a:solidFill>
                  <a:schemeClr val="tx1"/>
                </a:solidFill>
                <a:effectLst/>
                <a:latin typeface="+mn-lt"/>
                <a:ea typeface="+mn-ea"/>
                <a:cs typeface="+mn-cs"/>
              </a:rPr>
              <a:t>which has more nutritional value between the two</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Papaya&gt;Apple ? Pomegranate&gt;Muskmelon</a:t>
            </a:r>
          </a:p>
          <a:p>
            <a:r>
              <a:rPr lang="en-US" sz="1200" b="0" i="0" kern="1200" dirty="0" smtClean="0">
                <a:solidFill>
                  <a:schemeClr val="tx1"/>
                </a:solidFill>
                <a:effectLst/>
                <a:latin typeface="+mn-lt"/>
                <a:ea typeface="+mn-ea"/>
                <a:cs typeface="+mn-cs"/>
              </a:rPr>
              <a:t>? should be = or &gt; for Papaya&gt;Muskmelon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56443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99694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"Assertion" means "claim." Among the four claims (answer options) we need to choose the one option that is well supported by the statements that it is still cheaper for a company to import leather belts from Brazil to Cuba. Clearly, in the above question, it can be inferred that it costs 25% less to manufacture leather belts in Brazil than in Cuba. This means - if a leather belt costs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100 to manufacture in Cuba, it only costs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75 in Brazil. This is cheaper even after adding the transportation fees (from Brazil and Cuba) and the tariff. This means the manufacturing cost + transportation costs + tariff (Brazil) put together must be less than the manufacturing cost of the same in Cuba (i.e. should not reach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100).  This means the tariff should be well below 25% (or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25) of the manufacturing cost of leather belts in Cuba; only then it becomes economically feasible to do so. Therefore, the tariff that is levied on importing the leather belt from Brazil to Cuba should be less than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25 to get a total cost to be less than </a:t>
            </a:r>
            <a:r>
              <a:rPr lang="en-US" sz="1200" b="0" i="0" kern="1200" dirty="0" err="1" smtClean="0">
                <a:solidFill>
                  <a:schemeClr val="tx1"/>
                </a:solidFill>
                <a:effectLst/>
                <a:latin typeface="+mn-lt"/>
                <a:ea typeface="+mn-ea"/>
                <a:cs typeface="+mn-cs"/>
              </a:rPr>
              <a:t>Rs</a:t>
            </a:r>
            <a:r>
              <a:rPr lang="en-US" sz="1200" b="0" i="0" kern="1200" dirty="0" smtClean="0">
                <a:solidFill>
                  <a:schemeClr val="tx1"/>
                </a:solidFill>
                <a:effectLst/>
                <a:latin typeface="+mn-lt"/>
                <a:ea typeface="+mn-ea"/>
                <a:cs typeface="+mn-cs"/>
              </a:rPr>
              <a:t>. 100.  Hence, the answer option is clearly - "The tariff on leather belts imported from Brazil to Cuba is less than 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75955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89688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argument here is - </a:t>
            </a:r>
            <a:r>
              <a:rPr lang="en-US" sz="1200" b="1" i="1" kern="1200" dirty="0" smtClean="0">
                <a:solidFill>
                  <a:schemeClr val="tx1"/>
                </a:solidFill>
                <a:effectLst/>
                <a:latin typeface="+mn-lt"/>
                <a:ea typeface="+mn-ea"/>
                <a:cs typeface="+mn-cs"/>
              </a:rPr>
              <a:t>The higher yield in the first field must be due to the fertilizer. </a:t>
            </a:r>
            <a:r>
              <a:rPr lang="en-US" sz="1200" b="0" i="0" kern="1200" dirty="0" smtClean="0">
                <a:solidFill>
                  <a:schemeClr val="tx1"/>
                </a:solidFill>
                <a:effectLst/>
                <a:latin typeface="+mn-lt"/>
                <a:ea typeface="+mn-ea"/>
                <a:cs typeface="+mn-cs"/>
              </a:rPr>
              <a:t>The answer option should weaken this argument. It must be proved that it is not the fertilizer alone that caused the boost in the yield in the first field. In order to make the fertilizer use irrelevant, we choose the answer option - "the two experimental fields are located in different states." In this case, two fields are different in one other aspect - the field’s environment. Perhaps the field which yielded more (the first one) is situated in a place where the rainfall is more than the second one. The benefit of doubt is more in this answer option.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251925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22749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argument here is "</a:t>
            </a:r>
            <a:r>
              <a:rPr lang="en-US" sz="1200" b="1" i="1" kern="1200" dirty="0" smtClean="0">
                <a:solidFill>
                  <a:schemeClr val="tx1"/>
                </a:solidFill>
                <a:effectLst/>
                <a:latin typeface="+mn-lt"/>
                <a:ea typeface="+mn-ea"/>
                <a:cs typeface="+mn-cs"/>
              </a:rPr>
              <a:t>this does not confirm the thesis that bees possess language for it does not provide that bees possess the ability to use sounds or gestures to refer to concrete objects or abstract ideas." </a:t>
            </a:r>
            <a:r>
              <a:rPr lang="en-US" sz="1200" b="0" i="0" kern="1200" dirty="0" smtClean="0">
                <a:solidFill>
                  <a:schemeClr val="tx1"/>
                </a:solidFill>
                <a:effectLst/>
                <a:latin typeface="+mn-lt"/>
                <a:ea typeface="+mn-ea"/>
                <a:cs typeface="+mn-cs"/>
              </a:rPr>
              <a:t>This argument should have some support and this can be seen only in the option - "If a system of sounds or gestures contains no expressions referring to concrete objects or abstract ideas, then that system is not a language." This is the correct answer option because the definition of language as given here is - </a:t>
            </a:r>
            <a:r>
              <a:rPr lang="en-US" sz="1200" b="1" i="0" kern="1200" dirty="0" smtClean="0">
                <a:solidFill>
                  <a:schemeClr val="tx1"/>
                </a:solidFill>
                <a:effectLst/>
                <a:latin typeface="+mn-lt"/>
                <a:ea typeface="+mn-ea"/>
                <a:cs typeface="+mn-cs"/>
              </a:rPr>
              <a:t>a system of sounds or gestures that contains expressions referring to concrete objects or abstract ideas. </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7338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105950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argument here is, </a:t>
            </a:r>
            <a:r>
              <a:rPr lang="en-US" sz="1200" b="1" i="0" kern="1200" dirty="0" smtClean="0">
                <a:solidFill>
                  <a:schemeClr val="tx1"/>
                </a:solidFill>
                <a:effectLst/>
                <a:latin typeface="+mn-lt"/>
                <a:ea typeface="+mn-ea"/>
                <a:cs typeface="+mn-cs"/>
              </a:rPr>
              <a:t>"the next bird </a:t>
            </a:r>
            <a:r>
              <a:rPr lang="en-US" sz="1200" b="1" i="0" kern="1200" dirty="0" err="1" smtClean="0">
                <a:solidFill>
                  <a:schemeClr val="tx1"/>
                </a:solidFill>
                <a:effectLst/>
                <a:latin typeface="+mn-lt"/>
                <a:ea typeface="+mn-ea"/>
                <a:cs typeface="+mn-cs"/>
              </a:rPr>
              <a:t>Amruth</a:t>
            </a:r>
            <a:r>
              <a:rPr lang="en-US" sz="1200" b="1" i="0" kern="1200" dirty="0" smtClean="0">
                <a:solidFill>
                  <a:schemeClr val="tx1"/>
                </a:solidFill>
                <a:effectLst/>
                <a:latin typeface="+mn-lt"/>
                <a:ea typeface="+mn-ea"/>
                <a:cs typeface="+mn-cs"/>
              </a:rPr>
              <a:t> sees will be a sparrow." </a:t>
            </a:r>
            <a:r>
              <a:rPr lang="en-US" sz="1200" b="0" i="0" kern="1200" dirty="0" smtClean="0">
                <a:solidFill>
                  <a:schemeClr val="tx1"/>
                </a:solidFill>
                <a:effectLst/>
                <a:latin typeface="+mn-lt"/>
                <a:ea typeface="+mn-ea"/>
                <a:cs typeface="+mn-cs"/>
              </a:rPr>
              <a:t>If the first two birds seen are sparrows, the chances of seeing a third bird which also happens to be a sparrow becomes possible only when there are lot of sparrows seen at that place. This is possible only when the sparrows fly in flocks. Therefore, the answer option -</a:t>
            </a:r>
            <a:r>
              <a:rPr lang="en-US" sz="1200" b="0" i="1" kern="1200" dirty="0" smtClean="0">
                <a:solidFill>
                  <a:schemeClr val="tx1"/>
                </a:solidFill>
                <a:effectLst/>
                <a:latin typeface="+mn-lt"/>
                <a:ea typeface="+mn-ea"/>
                <a:cs typeface="+mn-cs"/>
              </a:rPr>
              <a:t> "Sparrows tend to move in flocks"</a:t>
            </a:r>
            <a:r>
              <a:rPr lang="en-US" sz="1200" b="0" i="0" kern="1200" dirty="0" smtClean="0">
                <a:solidFill>
                  <a:schemeClr val="tx1"/>
                </a:solidFill>
                <a:effectLst/>
                <a:latin typeface="+mn-lt"/>
                <a:ea typeface="+mn-ea"/>
                <a:cs typeface="+mn-cs"/>
              </a:rPr>
              <a:t> is the correct one.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4283955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833971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 argument here is - </a:t>
            </a:r>
            <a:r>
              <a:rPr lang="en-US" sz="1200" b="1" i="1"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Years’ worth of coaching experience and being a diligent student of the game - these two factors alone are not enough to become a successful cricket coach for colleges</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From the above, it is inferred that -</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purported coach should have been a member of any collegiate cricket team in the past in order to build a successful cricket coaching program.</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only option that is relevant to this inference is - </a:t>
            </a:r>
            <a:r>
              <a:rPr lang="en-US" sz="1200" b="1" i="1" kern="1200" dirty="0" smtClean="0">
                <a:solidFill>
                  <a:schemeClr val="tx1"/>
                </a:solidFill>
                <a:effectLst/>
                <a:latin typeface="+mn-lt"/>
                <a:ea typeface="+mn-ea"/>
                <a:cs typeface="+mn-cs"/>
              </a:rPr>
              <a:t>"To build a successful cricket program as a coach, one must be a collegiate cricket player." </a:t>
            </a:r>
            <a:r>
              <a:rPr lang="en-US" sz="1200" b="0" i="0" kern="1200" dirty="0" smtClean="0">
                <a:solidFill>
                  <a:schemeClr val="tx1"/>
                </a:solidFill>
                <a:effectLst/>
                <a:latin typeface="+mn-lt"/>
                <a:ea typeface="+mn-ea"/>
                <a:cs typeface="+mn-cs"/>
              </a:rPr>
              <a:t>This is the answer.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127189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4057279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prediction here is - </a:t>
            </a:r>
            <a:r>
              <a:rPr lang="en-US" sz="1200" b="1" i="1" kern="1200" dirty="0" smtClean="0">
                <a:solidFill>
                  <a:schemeClr val="tx1"/>
                </a:solidFill>
                <a:effectLst/>
                <a:latin typeface="+mn-lt"/>
                <a:ea typeface="+mn-ea"/>
                <a:cs typeface="+mn-cs"/>
              </a:rPr>
              <a:t>"Trailblazer shoe line will be profitable." </a:t>
            </a:r>
            <a:r>
              <a:rPr lang="en-US" sz="1200" b="0" i="0" kern="1200" dirty="0" smtClean="0">
                <a:solidFill>
                  <a:schemeClr val="tx1"/>
                </a:solidFill>
                <a:effectLst/>
                <a:latin typeface="+mn-lt"/>
                <a:ea typeface="+mn-ea"/>
                <a:cs typeface="+mn-cs"/>
              </a:rPr>
              <a:t>In order to make it profitable, in spite of the very high manufacturing cost, we need a </a:t>
            </a:r>
            <a:r>
              <a:rPr lang="en-US" sz="1200" b="0" i="0" kern="1200" dirty="0" err="1" smtClean="0">
                <a:solidFill>
                  <a:schemeClr val="tx1"/>
                </a:solidFill>
                <a:effectLst/>
                <a:latin typeface="+mn-lt"/>
                <a:ea typeface="+mn-ea"/>
                <a:cs typeface="+mn-cs"/>
              </a:rPr>
              <a:t>favourable</a:t>
            </a:r>
            <a:r>
              <a:rPr lang="en-US" sz="1200" b="0" i="0" kern="1200" dirty="0" smtClean="0">
                <a:solidFill>
                  <a:schemeClr val="tx1"/>
                </a:solidFill>
                <a:effectLst/>
                <a:latin typeface="+mn-lt"/>
                <a:ea typeface="+mn-ea"/>
                <a:cs typeface="+mn-cs"/>
              </a:rPr>
              <a:t> and compelling reason. Among the four options, only one is very relevant - the option "Because of its reputation as an original and exclusive sports shoe, the "</a:t>
            </a:r>
            <a:r>
              <a:rPr lang="en-US" sz="1200" b="0" i="0" kern="1200" dirty="0" err="1" smtClean="0">
                <a:solidFill>
                  <a:schemeClr val="tx1"/>
                </a:solidFill>
                <a:effectLst/>
                <a:latin typeface="+mn-lt"/>
                <a:ea typeface="+mn-ea"/>
                <a:cs typeface="+mn-cs"/>
              </a:rPr>
              <a:t>Trainblazer</a:t>
            </a:r>
            <a:r>
              <a:rPr lang="en-US" sz="1200" b="0" i="0" kern="1200" dirty="0" smtClean="0">
                <a:solidFill>
                  <a:schemeClr val="tx1"/>
                </a:solidFill>
                <a:effectLst/>
                <a:latin typeface="+mn-lt"/>
                <a:ea typeface="+mn-ea"/>
                <a:cs typeface="+mn-cs"/>
              </a:rPr>
              <a:t>" will be </a:t>
            </a:r>
            <a:r>
              <a:rPr lang="en-US" sz="1200" b="0" i="0" kern="1200" dirty="0" err="1" smtClean="0">
                <a:solidFill>
                  <a:schemeClr val="tx1"/>
                </a:solidFill>
                <a:effectLst/>
                <a:latin typeface="+mn-lt"/>
                <a:ea typeface="+mn-ea"/>
                <a:cs typeface="+mn-cs"/>
              </a:rPr>
              <a:t>favoured</a:t>
            </a:r>
            <a:r>
              <a:rPr lang="en-US" sz="1200" b="0" i="0" kern="1200" dirty="0" smtClean="0">
                <a:solidFill>
                  <a:schemeClr val="tx1"/>
                </a:solidFill>
                <a:effectLst/>
                <a:latin typeface="+mn-lt"/>
                <a:ea typeface="+mn-ea"/>
                <a:cs typeface="+mn-cs"/>
              </a:rPr>
              <a:t> by fashion-conscious urban youth willing to pay exceptionally high prices in order to stand out." In this the keywords are "willing to pay </a:t>
            </a:r>
            <a:r>
              <a:rPr lang="en-US" sz="1200" b="1" i="1" kern="1200" dirty="0" smtClean="0">
                <a:solidFill>
                  <a:schemeClr val="tx1"/>
                </a:solidFill>
                <a:effectLst/>
                <a:latin typeface="+mn-lt"/>
                <a:ea typeface="+mn-ea"/>
                <a:cs typeface="+mn-cs"/>
              </a:rPr>
              <a:t>exceptionally high-prices</a:t>
            </a:r>
            <a:r>
              <a:rPr lang="en-US" sz="1200" b="0" i="0" kern="1200" dirty="0" smtClean="0">
                <a:solidFill>
                  <a:schemeClr val="tx1"/>
                </a:solidFill>
                <a:effectLst/>
                <a:latin typeface="+mn-lt"/>
                <a:ea typeface="+mn-ea"/>
                <a:cs typeface="+mn-cs"/>
              </a:rPr>
              <a:t>." Only when customers pay that much can the manufacturing costs be recovered. The other option - "Of the last four new sports shoes that Brand X has released" is not the best option because the success rate if only 75% (only 3 out of 4 have sold at a higher rate than expected). The company can’t afford to take such a risk with this kind of a success rate.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3098501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19928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the warning (argument) is </a:t>
            </a:r>
            <a:r>
              <a:rPr lang="en-US" sz="1200" b="1" i="1" kern="1200" dirty="0" smtClean="0">
                <a:solidFill>
                  <a:schemeClr val="tx1"/>
                </a:solidFill>
                <a:effectLst/>
                <a:latin typeface="+mn-lt"/>
                <a:ea typeface="+mn-ea"/>
                <a:cs typeface="+mn-cs"/>
              </a:rPr>
              <a:t>"it is unsafe for children under age of eleven to eat products that contain coconuts." </a:t>
            </a:r>
            <a:r>
              <a:rPr lang="en-US" sz="1200" b="0" i="0" kern="1200" dirty="0" smtClean="0">
                <a:solidFill>
                  <a:schemeClr val="tx1"/>
                </a:solidFill>
                <a:effectLst/>
                <a:latin typeface="+mn-lt"/>
                <a:ea typeface="+mn-ea"/>
                <a:cs typeface="+mn-cs"/>
              </a:rPr>
              <a:t>In order to make this warning a doubtful one, we have to convince that coconut is no way connected to the children’s health. The only answer option that supports this opinion is "</a:t>
            </a:r>
            <a:r>
              <a:rPr lang="en-US" sz="1200" b="0" i="1" kern="1200" dirty="0" smtClean="0">
                <a:solidFill>
                  <a:schemeClr val="tx1"/>
                </a:solidFill>
                <a:effectLst/>
                <a:latin typeface="+mn-lt"/>
                <a:ea typeface="+mn-ea"/>
                <a:cs typeface="+mn-cs"/>
              </a:rPr>
              <a:t>No coconuts or coconut products are used in the manufacture of ’Coconut Fun Snacks</a:t>
            </a:r>
            <a:r>
              <a:rPr lang="en-US" sz="1200" b="0" i="0" kern="1200" dirty="0" smtClean="0">
                <a:solidFill>
                  <a:schemeClr val="tx1"/>
                </a:solidFill>
                <a:effectLst/>
                <a:latin typeface="+mn-lt"/>
                <a:ea typeface="+mn-ea"/>
                <a:cs typeface="+mn-cs"/>
              </a:rPr>
              <a:t>" This is the answer. Other options doesn't make the warning doubtful.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581733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385776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conclusion given here is, </a:t>
            </a:r>
            <a:r>
              <a:rPr lang="en-US" sz="1200" b="1" i="0" kern="1200" dirty="0" smtClean="0">
                <a:solidFill>
                  <a:schemeClr val="tx1"/>
                </a:solidFill>
                <a:effectLst/>
                <a:latin typeface="+mn-lt"/>
                <a:ea typeface="+mn-ea"/>
                <a:cs typeface="+mn-cs"/>
              </a:rPr>
              <a:t>"</a:t>
            </a:r>
            <a:r>
              <a:rPr lang="en-US" sz="1200" b="1" i="1" kern="1200" dirty="0" smtClean="0">
                <a:solidFill>
                  <a:schemeClr val="tx1"/>
                </a:solidFill>
                <a:effectLst/>
                <a:latin typeface="+mn-lt"/>
                <a:ea typeface="+mn-ea"/>
                <a:cs typeface="+mn-cs"/>
              </a:rPr>
              <a:t>Both owners believe that this merger will help increase the number of customers, and therefore the total revenue." </a:t>
            </a:r>
            <a:r>
              <a:rPr lang="en-US" sz="1200" b="0" i="0" kern="1200" dirty="0" smtClean="0">
                <a:solidFill>
                  <a:schemeClr val="tx1"/>
                </a:solidFill>
                <a:effectLst/>
                <a:latin typeface="+mn-lt"/>
                <a:ea typeface="+mn-ea"/>
                <a:cs typeface="+mn-cs"/>
              </a:rPr>
              <a:t>To weaken this conclusion, we have to prove that this merger </a:t>
            </a:r>
            <a:r>
              <a:rPr lang="en-US" sz="1200" b="1" i="1" kern="1200" dirty="0" smtClean="0">
                <a:solidFill>
                  <a:schemeClr val="tx1"/>
                </a:solidFill>
                <a:effectLst/>
                <a:latin typeface="+mn-lt"/>
                <a:ea typeface="+mn-ea"/>
                <a:cs typeface="+mn-cs"/>
              </a:rPr>
              <a:t>may not result in increased customers</a:t>
            </a:r>
            <a:r>
              <a:rPr lang="en-US" sz="1200" b="0" i="0" kern="1200" dirty="0" smtClean="0">
                <a:solidFill>
                  <a:schemeClr val="tx1"/>
                </a:solidFill>
                <a:effectLst/>
                <a:latin typeface="+mn-lt"/>
                <a:ea typeface="+mn-ea"/>
                <a:cs typeface="+mn-cs"/>
              </a:rPr>
              <a:t> and the total revenue for both</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companies subsequently. The primary consumers who visit the coffee shop are the local high school students who do not want their parents to mingle with them. Because of this, the students may not come to this shop that is formed by merging both the coffee shop and book store. These students’ parents are the customers of the book store. Therefore, the parents may come to this combined store and may end up having coffee after buying books -  but  high school students won’t pay </a:t>
            </a:r>
            <a:r>
              <a:rPr lang="en-US" sz="1200" b="0" i="0" kern="1200" dirty="0" err="1" smtClean="0">
                <a:solidFill>
                  <a:schemeClr val="tx1"/>
                </a:solidFill>
                <a:effectLst/>
                <a:latin typeface="+mn-lt"/>
                <a:ea typeface="+mn-ea"/>
                <a:cs typeface="+mn-cs"/>
              </a:rPr>
              <a:t>visit.So</a:t>
            </a:r>
            <a:r>
              <a:rPr lang="en-US" sz="1200" b="0" i="0" kern="1200" dirty="0" smtClean="0">
                <a:solidFill>
                  <a:schemeClr val="tx1"/>
                </a:solidFill>
                <a:effectLst/>
                <a:latin typeface="+mn-lt"/>
                <a:ea typeface="+mn-ea"/>
                <a:cs typeface="+mn-cs"/>
              </a:rPr>
              <a:t> there may not be an increase in the number of </a:t>
            </a:r>
            <a:r>
              <a:rPr lang="en-US" sz="1200" b="0" i="0" kern="1200" dirty="0" err="1" smtClean="0">
                <a:solidFill>
                  <a:schemeClr val="tx1"/>
                </a:solidFill>
                <a:effectLst/>
                <a:latin typeface="+mn-lt"/>
                <a:ea typeface="+mn-ea"/>
                <a:cs typeface="+mn-cs"/>
              </a:rPr>
              <a:t>customers.Therefore</a:t>
            </a:r>
            <a:r>
              <a:rPr lang="en-US" sz="1200" b="0" i="0" kern="1200" dirty="0" smtClean="0">
                <a:solidFill>
                  <a:schemeClr val="tx1"/>
                </a:solidFill>
                <a:effectLst/>
                <a:latin typeface="+mn-lt"/>
                <a:ea typeface="+mn-ea"/>
                <a:cs typeface="+mn-cs"/>
              </a:rPr>
              <a:t>, both owners may not get the benefit out of this </a:t>
            </a:r>
            <a:r>
              <a:rPr lang="en-US" sz="1200" b="0" i="0" kern="1200" dirty="0" err="1" smtClean="0">
                <a:solidFill>
                  <a:schemeClr val="tx1"/>
                </a:solidFill>
                <a:effectLst/>
                <a:latin typeface="+mn-lt"/>
                <a:ea typeface="+mn-ea"/>
                <a:cs typeface="+mn-cs"/>
              </a:rPr>
              <a:t>merger.The</a:t>
            </a:r>
            <a:r>
              <a:rPr lang="en-US" sz="1200" b="0" i="0" kern="1200" dirty="0" smtClean="0">
                <a:solidFill>
                  <a:schemeClr val="tx1"/>
                </a:solidFill>
                <a:effectLst/>
                <a:latin typeface="+mn-lt"/>
                <a:ea typeface="+mn-ea"/>
                <a:cs typeface="+mn-cs"/>
              </a:rPr>
              <a:t> correct answer option is, </a:t>
            </a:r>
            <a:r>
              <a:rPr lang="en-US" sz="1200" b="1" i="1" kern="1200" dirty="0" smtClean="0">
                <a:solidFill>
                  <a:schemeClr val="tx1"/>
                </a:solidFill>
                <a:effectLst/>
                <a:latin typeface="+mn-lt"/>
                <a:ea typeface="+mn-ea"/>
                <a:cs typeface="+mn-cs"/>
              </a:rPr>
              <a:t>"The coffee shop is primarily frequented by local high school students whose parents make up a large percentage of the book store’s customer base; the teenagers use the coffee shop as a place to mingle with their friends without family involvement."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2379046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95440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the main premise (fact) is  "</a:t>
            </a:r>
            <a:r>
              <a:rPr lang="en-US" sz="1200" b="1" i="1" kern="1200" dirty="0" smtClean="0">
                <a:solidFill>
                  <a:schemeClr val="tx1"/>
                </a:solidFill>
                <a:effectLst/>
                <a:latin typeface="+mn-lt"/>
                <a:ea typeface="+mn-ea"/>
                <a:cs typeface="+mn-cs"/>
              </a:rPr>
              <a:t>no terrorists are known to have ever used this Trinitrotoluene (TNT) in an attack (</a:t>
            </a:r>
            <a:r>
              <a:rPr lang="en-US" sz="1200" b="1" i="0" kern="1200" dirty="0" smtClean="0">
                <a:solidFill>
                  <a:schemeClr val="tx1"/>
                </a:solidFill>
                <a:effectLst/>
                <a:latin typeface="+mn-lt"/>
                <a:ea typeface="+mn-ea"/>
                <a:cs typeface="+mn-cs"/>
              </a:rPr>
              <a:t>in spite of the fact that Trinitrotoluene (TNT) is highly explosive</a:t>
            </a:r>
            <a:r>
              <a:rPr lang="en-US" sz="1200" b="1"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There has to be a compelling reason for the terrorists for not using this </a:t>
            </a:r>
            <a:r>
              <a:rPr lang="en-US" sz="1200" b="0" i="0" kern="1200" dirty="0" err="1" smtClean="0">
                <a:solidFill>
                  <a:schemeClr val="tx1"/>
                </a:solidFill>
                <a:effectLst/>
                <a:latin typeface="+mn-lt"/>
                <a:ea typeface="+mn-ea"/>
                <a:cs typeface="+mn-cs"/>
              </a:rPr>
              <a:t>Trintrotoluene</a:t>
            </a:r>
            <a:r>
              <a:rPr lang="en-US" sz="1200" b="0" i="0" kern="1200" dirty="0" smtClean="0">
                <a:solidFill>
                  <a:schemeClr val="tx1"/>
                </a:solidFill>
                <a:effectLst/>
                <a:latin typeface="+mn-lt"/>
                <a:ea typeface="+mn-ea"/>
                <a:cs typeface="+mn-cs"/>
              </a:rPr>
              <a:t> (TNT). This compelling reason is seen in the option - </a:t>
            </a:r>
            <a:r>
              <a:rPr lang="en-US" sz="1200" b="1" i="1" kern="1200" dirty="0" smtClean="0">
                <a:solidFill>
                  <a:schemeClr val="tx1"/>
                </a:solidFill>
                <a:effectLst/>
                <a:latin typeface="+mn-lt"/>
                <a:ea typeface="+mn-ea"/>
                <a:cs typeface="+mn-cs"/>
              </a:rPr>
              <a:t>"Trinitrotoluene is extremely shock sensitive and can detonate as a result of even slight movement." </a:t>
            </a:r>
            <a:r>
              <a:rPr lang="en-US" sz="1200" b="0" i="0" kern="1200" dirty="0" smtClean="0">
                <a:solidFill>
                  <a:schemeClr val="tx1"/>
                </a:solidFill>
                <a:effectLst/>
                <a:latin typeface="+mn-lt"/>
                <a:ea typeface="+mn-ea"/>
                <a:cs typeface="+mn-cs"/>
              </a:rPr>
              <a:t>This is the answer.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861299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4253928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Conclusion: Irradiated food is not safe for human consumption.</a:t>
            </a:r>
          </a:p>
          <a:p>
            <a:r>
              <a:rPr lang="en-US" sz="1200" b="0" i="0" kern="1200" dirty="0" smtClean="0">
                <a:solidFill>
                  <a:schemeClr val="tx1"/>
                </a:solidFill>
                <a:effectLst/>
                <a:latin typeface="+mn-lt"/>
                <a:ea typeface="+mn-ea"/>
                <a:cs typeface="+mn-cs"/>
              </a:rPr>
              <a:t>Premise: Studies were used to prove that irradiated food is safe for human consumption. But a panel found these studies to be flawed in their methodology. </a:t>
            </a: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treats a failure to prove a claim as constituting proof of the denial of that claim”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claim here is that irradiated food is safe for human consumption. This claim could not be proved because the studies were flawed. However, just because this claim could not be proved does not mean that irradiated food is not safe. </a:t>
            </a:r>
          </a:p>
          <a:p>
            <a:r>
              <a:rPr lang="en-US" sz="1200" b="0" i="0" kern="1200" dirty="0" smtClean="0">
                <a:solidFill>
                  <a:schemeClr val="tx1"/>
                </a:solidFill>
                <a:effectLst/>
                <a:latin typeface="+mn-lt"/>
                <a:ea typeface="+mn-ea"/>
                <a:cs typeface="+mn-cs"/>
              </a:rPr>
              <a:t>This is the reasoning used in the argument and it matches perfectly with this option </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Option</a:t>
            </a:r>
            <a:r>
              <a:rPr lang="en-US" sz="1200" b="0" i="1" kern="1200" dirty="0" err="1" smtClean="0">
                <a:solidFill>
                  <a:schemeClr val="tx1"/>
                </a:solidFill>
                <a:effectLst/>
                <a:latin typeface="+mn-lt"/>
                <a:ea typeface="+mn-ea"/>
                <a:cs typeface="+mn-cs"/>
              </a:rPr>
              <a:t>“treats</a:t>
            </a:r>
            <a:r>
              <a:rPr lang="en-US" sz="1200" b="0" i="1" kern="1200" dirty="0" smtClean="0">
                <a:solidFill>
                  <a:schemeClr val="tx1"/>
                </a:solidFill>
                <a:effectLst/>
                <a:latin typeface="+mn-lt"/>
                <a:ea typeface="+mn-ea"/>
                <a:cs typeface="+mn-cs"/>
              </a:rPr>
              <a:t> methodological flaws in past studies as proof that it is currently not possible to devise methodologically adequate alternatives” </a:t>
            </a:r>
            <a:r>
              <a:rPr lang="en-US" sz="1200" b="0" i="0" kern="1200" dirty="0" smtClean="0">
                <a:solidFill>
                  <a:schemeClr val="tx1"/>
                </a:solidFill>
                <a:effectLst/>
                <a:latin typeface="+mn-lt"/>
                <a:ea typeface="+mn-ea"/>
                <a:cs typeface="+mn-cs"/>
              </a:rPr>
              <a:t>No talk about alternatives in the argument.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fails to consider the possibility that even a study whose methodology has no serious flaws nonetheless might provide only weak support for its conclusion </a:t>
            </a:r>
            <a:r>
              <a:rPr lang="en-US" sz="1200" b="0" i="0" kern="1200" dirty="0" smtClean="0">
                <a:solidFill>
                  <a:schemeClr val="tx1"/>
                </a:solidFill>
                <a:effectLst/>
                <a:latin typeface="+mn-lt"/>
                <a:ea typeface="+mn-ea"/>
                <a:cs typeface="+mn-cs"/>
              </a:rPr>
              <a:t>” Is a logically incorrect statement. If a study whose methodology has no serious flaws, it actually provides a strong support for its conclusion, NOT a weak one.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fails to consider the possibility that what is safe for animals might not always be safe for human beings” </a:t>
            </a:r>
            <a:r>
              <a:rPr lang="en-US" sz="1200" b="0" i="0" kern="1200" dirty="0" smtClean="0">
                <a:solidFill>
                  <a:schemeClr val="tx1"/>
                </a:solidFill>
                <a:effectLst/>
                <a:latin typeface="+mn-lt"/>
                <a:ea typeface="+mn-ea"/>
                <a:cs typeface="+mn-cs"/>
              </a:rPr>
              <a:t>Does not weaken the argument, but in fact supports the argument.</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spTree>
    <p:extLst>
      <p:ext uri="{BB962C8B-B14F-4D97-AF65-F5344CB8AC3E}">
        <p14:creationId xmlns:p14="http://schemas.microsoft.com/office/powerpoint/2010/main" val="4131942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4119459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a:p>
        </p:txBody>
      </p:sp>
    </p:spTree>
    <p:extLst>
      <p:ext uri="{BB962C8B-B14F-4D97-AF65-F5344CB8AC3E}">
        <p14:creationId xmlns:p14="http://schemas.microsoft.com/office/powerpoint/2010/main" val="4082428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Damming the </a:t>
            </a:r>
            <a:r>
              <a:rPr lang="en-US" sz="1200" b="0" i="0" kern="1200" dirty="0" err="1" smtClean="0">
                <a:solidFill>
                  <a:schemeClr val="tx1"/>
                </a:solidFill>
                <a:effectLst/>
                <a:latin typeface="+mn-lt"/>
                <a:ea typeface="+mn-ea"/>
                <a:cs typeface="+mn-cs"/>
              </a:rPr>
              <a:t>Kaveri</a:t>
            </a:r>
            <a:r>
              <a:rPr lang="en-US" sz="1200" b="0" i="0" kern="1200" dirty="0" smtClean="0">
                <a:solidFill>
                  <a:schemeClr val="tx1"/>
                </a:solidFill>
                <a:effectLst/>
                <a:latin typeface="+mn-lt"/>
                <a:ea typeface="+mn-ea"/>
                <a:cs typeface="+mn-cs"/>
              </a:rPr>
              <a:t> river -&gt; Irrigation for dry land in upstream areas</a:t>
            </a:r>
          </a:p>
          <a:p>
            <a:r>
              <a:rPr lang="en-US" sz="1200" b="0" i="0" kern="1200" dirty="0" smtClean="0">
                <a:solidFill>
                  <a:schemeClr val="tx1"/>
                </a:solidFill>
                <a:effectLst/>
                <a:latin typeface="+mn-lt"/>
                <a:ea typeface="+mn-ea"/>
                <a:cs typeface="+mn-cs"/>
              </a:rPr>
              <a:t>Damming the </a:t>
            </a:r>
            <a:r>
              <a:rPr lang="en-US" sz="1200" b="0" i="0" kern="1200" dirty="0" err="1" smtClean="0">
                <a:solidFill>
                  <a:schemeClr val="tx1"/>
                </a:solidFill>
                <a:effectLst/>
                <a:latin typeface="+mn-lt"/>
                <a:ea typeface="+mn-ea"/>
                <a:cs typeface="+mn-cs"/>
              </a:rPr>
              <a:t>Kaveri</a:t>
            </a:r>
            <a:r>
              <a:rPr lang="en-US" sz="1200" b="0" i="0" kern="1200" dirty="0" smtClean="0">
                <a:solidFill>
                  <a:schemeClr val="tx1"/>
                </a:solidFill>
                <a:effectLst/>
                <a:latin typeface="+mn-lt"/>
                <a:ea typeface="+mn-ea"/>
                <a:cs typeface="+mn-cs"/>
              </a:rPr>
              <a:t> river -&gt; Reduces productivity in the downstream areas</a:t>
            </a:r>
          </a:p>
          <a:p>
            <a:r>
              <a:rPr lang="en-US" sz="1200" b="0" i="0" kern="1200" dirty="0" smtClean="0">
                <a:solidFill>
                  <a:schemeClr val="tx1"/>
                </a:solidFill>
                <a:effectLst/>
                <a:latin typeface="+mn-lt"/>
                <a:ea typeface="+mn-ea"/>
                <a:cs typeface="+mn-cs"/>
              </a:rPr>
              <a:t>Downstream hardship &gt; Upstream benefit</a:t>
            </a:r>
          </a:p>
          <a:p>
            <a:r>
              <a:rPr lang="en-US" sz="1200" b="0" i="0" kern="1200" dirty="0" smtClean="0">
                <a:solidFill>
                  <a:schemeClr val="tx1"/>
                </a:solidFill>
                <a:effectLst/>
                <a:latin typeface="+mn-lt"/>
                <a:ea typeface="+mn-ea"/>
                <a:cs typeface="+mn-cs"/>
              </a:rPr>
              <a:t>Thus damming </a:t>
            </a:r>
            <a:r>
              <a:rPr lang="en-US" sz="1200" b="0" i="0" kern="1200" dirty="0" err="1" smtClean="0">
                <a:solidFill>
                  <a:schemeClr val="tx1"/>
                </a:solidFill>
                <a:effectLst/>
                <a:latin typeface="+mn-lt"/>
                <a:ea typeface="+mn-ea"/>
                <a:cs typeface="+mn-cs"/>
              </a:rPr>
              <a:t>Kaveri</a:t>
            </a:r>
            <a:r>
              <a:rPr lang="en-US" sz="1200" b="0" i="0" kern="1200" dirty="0" smtClean="0">
                <a:solidFill>
                  <a:schemeClr val="tx1"/>
                </a:solidFill>
                <a:effectLst/>
                <a:latin typeface="+mn-lt"/>
                <a:ea typeface="+mn-ea"/>
                <a:cs typeface="+mn-cs"/>
              </a:rPr>
              <a:t> river would not be productive.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Disease-causing bacteria in eggs can be destroyed by overcooking the eggs, but the eggs then become much less appetizing; health is more important than taste, however, it is better to overcook eggs than not to do so.”</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Overcooking eggs destroys bacteria.</a:t>
            </a:r>
          </a:p>
          <a:p>
            <a:r>
              <a:rPr lang="en-US" sz="1200" b="0" i="0" kern="1200" dirty="0" smtClean="0">
                <a:solidFill>
                  <a:schemeClr val="tx1"/>
                </a:solidFill>
                <a:effectLst/>
                <a:latin typeface="+mn-lt"/>
                <a:ea typeface="+mn-ea"/>
                <a:cs typeface="+mn-cs"/>
              </a:rPr>
              <a:t>Overcooking eggs makes them less appetizing.</a:t>
            </a:r>
          </a:p>
          <a:p>
            <a:r>
              <a:rPr lang="en-US" sz="1200" b="0" i="0" kern="1200" dirty="0" smtClean="0">
                <a:solidFill>
                  <a:schemeClr val="tx1"/>
                </a:solidFill>
                <a:effectLst/>
                <a:latin typeface="+mn-lt"/>
                <a:ea typeface="+mn-ea"/>
                <a:cs typeface="+mn-cs"/>
              </a:rPr>
              <a:t>Health &gt; Taste</a:t>
            </a:r>
          </a:p>
          <a:p>
            <a:r>
              <a:rPr lang="en-US" sz="1200" b="0" i="0" kern="1200" dirty="0" smtClean="0">
                <a:solidFill>
                  <a:schemeClr val="tx1"/>
                </a:solidFill>
                <a:effectLst/>
                <a:latin typeface="+mn-lt"/>
                <a:ea typeface="+mn-ea"/>
                <a:cs typeface="+mn-cs"/>
              </a:rPr>
              <a:t>Thus overcooking should be done.</a:t>
            </a:r>
          </a:p>
          <a:p>
            <a:r>
              <a:rPr lang="en-US" sz="1200" b="0" i="0" kern="1200" dirty="0" smtClean="0">
                <a:solidFill>
                  <a:schemeClr val="tx1"/>
                </a:solidFill>
                <a:effectLst/>
                <a:latin typeface="+mn-lt"/>
                <a:ea typeface="+mn-ea"/>
                <a:cs typeface="+mn-cs"/>
              </a:rPr>
              <a:t>The conclusion here is positive, not negative like the given argument. Thus this is not similar in reasoning pattern.</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Increasing the price of transatlantic telephone calls will discourage many private individuals from making them. But since most transatlantic telephone calls are made by businesses, not by private individuals, a rate increase will not reduce telephone company profits.”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Increasing transatlantic phone call cost  Discourage private individuals</a:t>
            </a:r>
          </a:p>
          <a:p>
            <a:r>
              <a:rPr lang="en-US" sz="1200" b="0" i="0" kern="1200" dirty="0" smtClean="0">
                <a:solidFill>
                  <a:schemeClr val="tx1"/>
                </a:solidFill>
                <a:effectLst/>
                <a:latin typeface="+mn-lt"/>
                <a:ea typeface="+mn-ea"/>
                <a:cs typeface="+mn-cs"/>
              </a:rPr>
              <a:t>But private individuals don’t make transatlantic phone calls. Thus it does not affect them.</a:t>
            </a:r>
          </a:p>
          <a:p>
            <a:r>
              <a:rPr lang="en-US" sz="1200" b="0" i="0" kern="1200" dirty="0" smtClean="0">
                <a:solidFill>
                  <a:schemeClr val="tx1"/>
                </a:solidFill>
                <a:effectLst/>
                <a:latin typeface="+mn-lt"/>
                <a:ea typeface="+mn-ea"/>
                <a:cs typeface="+mn-cs"/>
              </a:rPr>
              <a:t>Most transatlantic phone calls are made by businesses.</a:t>
            </a:r>
          </a:p>
          <a:p>
            <a:r>
              <a:rPr lang="en-US" sz="1200" b="0" i="0" kern="1200" dirty="0" smtClean="0">
                <a:solidFill>
                  <a:schemeClr val="tx1"/>
                </a:solidFill>
                <a:effectLst/>
                <a:latin typeface="+mn-lt"/>
                <a:ea typeface="+mn-ea"/>
                <a:cs typeface="+mn-cs"/>
              </a:rPr>
              <a:t>Here, the reasoning pattern is not similar because transatlantic phone call cost has no effect on one parameter (private individuals).  In the reasoning pattern in the given question, there is impact on two parameters (Upstream and downstream).</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A new highway will allow suburban commuters to reach the city more quickly, but not without causing increased delays within the city that will more than offset any time saved on the highway. Therefore, the highway will not reduce suburban commuters’ overall commuting time.”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New highway Suburban commuters can reach city faster</a:t>
            </a:r>
          </a:p>
          <a:p>
            <a:r>
              <a:rPr lang="en-US" sz="1200" b="0" i="0" kern="1200" dirty="0" smtClean="0">
                <a:solidFill>
                  <a:schemeClr val="tx1"/>
                </a:solidFill>
                <a:effectLst/>
                <a:latin typeface="+mn-lt"/>
                <a:ea typeface="+mn-ea"/>
                <a:cs typeface="+mn-cs"/>
              </a:rPr>
              <a:t>New highway  Causes increased delays within the city</a:t>
            </a:r>
          </a:p>
          <a:p>
            <a:r>
              <a:rPr lang="en-US" sz="1200" b="0" i="0" kern="1200" dirty="0" smtClean="0">
                <a:solidFill>
                  <a:schemeClr val="tx1"/>
                </a:solidFill>
                <a:effectLst/>
                <a:latin typeface="+mn-lt"/>
                <a:ea typeface="+mn-ea"/>
                <a:cs typeface="+mn-cs"/>
              </a:rPr>
              <a:t>Increased delays within the city &gt; Time saved on highway</a:t>
            </a:r>
          </a:p>
          <a:p>
            <a:r>
              <a:rPr lang="en-US" sz="1200" b="0" i="0" kern="1200" dirty="0" smtClean="0">
                <a:solidFill>
                  <a:schemeClr val="tx1"/>
                </a:solidFill>
                <a:effectLst/>
                <a:latin typeface="+mn-lt"/>
                <a:ea typeface="+mn-ea"/>
                <a:cs typeface="+mn-cs"/>
              </a:rPr>
              <a:t>Thus highway will not reduce overall commuting time. </a:t>
            </a:r>
          </a:p>
          <a:p>
            <a:r>
              <a:rPr lang="en-US" sz="1200" b="0" i="0" kern="1200" dirty="0" smtClean="0">
                <a:solidFill>
                  <a:schemeClr val="tx1"/>
                </a:solidFill>
                <a:effectLst/>
                <a:latin typeface="+mn-lt"/>
                <a:ea typeface="+mn-ea"/>
                <a:cs typeface="+mn-cs"/>
              </a:rPr>
              <a:t>This is very similar in pattern to the given argument. It is thus the answer.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Option</a:t>
            </a:r>
            <a:r>
              <a:rPr lang="en-US" sz="1200" b="0" i="1" kern="1200" dirty="0" smtClean="0">
                <a:solidFill>
                  <a:schemeClr val="tx1"/>
                </a:solidFill>
                <a:effectLst/>
                <a:latin typeface="+mn-lt"/>
                <a:ea typeface="+mn-ea"/>
                <a:cs typeface="+mn-cs"/>
              </a:rPr>
              <a:t>” Doctors can prescribe antibiotics for many minor illnesses, but antibiotics are expensive, and these illnesses can often be cured by rest alone. Therefore, it is better to rest at home than to see a doctor for these illnesses”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Antibiotics are prescribed for most illnesses.</a:t>
            </a:r>
          </a:p>
          <a:p>
            <a:r>
              <a:rPr lang="en-US" sz="1200" b="0" i="0" kern="1200" dirty="0" smtClean="0">
                <a:solidFill>
                  <a:schemeClr val="tx1"/>
                </a:solidFill>
                <a:effectLst/>
                <a:latin typeface="+mn-lt"/>
                <a:ea typeface="+mn-ea"/>
                <a:cs typeface="+mn-cs"/>
              </a:rPr>
              <a:t>Antibiotics are expensive, but rest alone can cure illnesses.</a:t>
            </a:r>
          </a:p>
          <a:p>
            <a:r>
              <a:rPr lang="en-US" sz="1200" b="0" i="0" kern="1200" dirty="0" smtClean="0">
                <a:solidFill>
                  <a:schemeClr val="tx1"/>
                </a:solidFill>
                <a:effectLst/>
                <a:latin typeface="+mn-lt"/>
                <a:ea typeface="+mn-ea"/>
                <a:cs typeface="+mn-cs"/>
              </a:rPr>
              <a:t>Hence rest &gt; going to see a doctor.</a:t>
            </a:r>
          </a:p>
          <a:p>
            <a:r>
              <a:rPr lang="en-US" sz="1200" b="0" i="0" kern="1200" dirty="0" smtClean="0">
                <a:solidFill>
                  <a:schemeClr val="tx1"/>
                </a:solidFill>
                <a:effectLst/>
                <a:latin typeface="+mn-lt"/>
                <a:ea typeface="+mn-ea"/>
                <a:cs typeface="+mn-cs"/>
              </a:rPr>
              <a:t>The conclusion here is a comparison between two entities, not a negating decision. Thus it cannot be similar in pattern.</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2169355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41323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89147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17089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"Occupancy" is the number of beds that is occupied (used by patients) in the hospital. For example, let’s assume that a hospital has 100 beds. When the occupancy is 50%, it means 50/ 100 beds are occupied (50 patients are admitted &amp; taking treatment) at any given time. "Admission" is the process of a </a:t>
            </a:r>
            <a:r>
              <a:rPr lang="en-US" sz="1200" b="1" i="1" kern="1200" dirty="0" smtClean="0">
                <a:solidFill>
                  <a:schemeClr val="tx1"/>
                </a:solidFill>
                <a:effectLst/>
                <a:latin typeface="+mn-lt"/>
                <a:ea typeface="+mn-ea"/>
                <a:cs typeface="+mn-cs"/>
              </a:rPr>
              <a:t>new patient</a:t>
            </a:r>
            <a:r>
              <a:rPr lang="en-US" sz="1200" b="0" i="0" kern="1200" dirty="0" smtClean="0">
                <a:solidFill>
                  <a:schemeClr val="tx1"/>
                </a:solidFill>
                <a:effectLst/>
                <a:latin typeface="+mn-lt"/>
                <a:ea typeface="+mn-ea"/>
                <a:cs typeface="+mn-cs"/>
              </a:rPr>
              <a:t> getting admitted to the hospital. How long this patient occupies (stays) in the bed can’t be predicted. One patient may get discharged (leave the hospital) within one day or may stay for months together depending upon the kind of treatment he/ she undergoes. When the number of patients who stay for a long time increases, the number of new admissions will decrease once that total of 100 beds occupancy threshold is reached any time. Hence, the option, "The average stay for HG hospital patients rose between 2008..." is the answer. </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2984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503453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05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9985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7941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48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05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dramatic shifts in water retention connected with fasting have not been traced to particular changes in brain chemistry.</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99857"/>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water retention returns in full force as soon as the fast is broken by even a small meal.</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79417"/>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For a small percentage of patients with water retention, fasting induces a temporary sense of nausea.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484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Fasting is not advised by many doctors.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007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More political magazines are sold in </a:t>
            </a:r>
            <a:r>
              <a:rPr lang="en-US" sz="2500" dirty="0" err="1">
                <a:latin typeface="Nunito Sans" panose="00000500000000000000" pitchFamily="2" charset="0"/>
              </a:rPr>
              <a:t>Chotaville</a:t>
            </a:r>
            <a:r>
              <a:rPr lang="en-US" sz="2500" dirty="0">
                <a:latin typeface="Nunito Sans" panose="00000500000000000000" pitchFamily="2" charset="0"/>
              </a:rPr>
              <a:t> than in </a:t>
            </a:r>
            <a:r>
              <a:rPr lang="en-US" sz="2500" dirty="0" err="1">
                <a:latin typeface="Nunito Sans" panose="00000500000000000000" pitchFamily="2" charset="0"/>
              </a:rPr>
              <a:t>Badaville</a:t>
            </a:r>
            <a:r>
              <a:rPr lang="en-US" sz="2500" dirty="0">
                <a:latin typeface="Nunito Sans" panose="00000500000000000000" pitchFamily="2" charset="0"/>
              </a:rPr>
              <a:t>. Therefore, the residents of </a:t>
            </a:r>
            <a:r>
              <a:rPr lang="en-US" sz="2500" dirty="0" err="1">
                <a:latin typeface="Nunito Sans" panose="00000500000000000000" pitchFamily="2" charset="0"/>
              </a:rPr>
              <a:t>Chotaville</a:t>
            </a:r>
            <a:r>
              <a:rPr lang="en-US" sz="2500" dirty="0">
                <a:latin typeface="Nunito Sans" panose="00000500000000000000" pitchFamily="2" charset="0"/>
              </a:rPr>
              <a:t> are better informed about all political issues and events than are the residents of </a:t>
            </a:r>
            <a:r>
              <a:rPr lang="en-US" sz="2500" dirty="0" err="1">
                <a:latin typeface="Nunito Sans" panose="00000500000000000000" pitchFamily="2" charset="0"/>
              </a:rPr>
              <a:t>Badaville</a:t>
            </a:r>
            <a:r>
              <a:rPr lang="en-US" sz="2500" dirty="0">
                <a:latin typeface="Nunito Sans" panose="00000500000000000000" pitchFamily="2" charset="0"/>
              </a:rPr>
              <a:t>.</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Each </a:t>
            </a:r>
            <a:r>
              <a:rPr lang="en-US" sz="2500" dirty="0">
                <a:latin typeface="Nunito Sans" panose="00000500000000000000" pitchFamily="2" charset="0"/>
              </a:rPr>
              <a:t>of the following, if true, weakens the conclusion above </a:t>
            </a:r>
            <a:r>
              <a:rPr lang="en-US" sz="2500" dirty="0" smtClean="0">
                <a:latin typeface="Nunito Sans" panose="00000500000000000000" pitchFamily="2" charset="0"/>
              </a:rPr>
              <a:t>EXCEPT 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86686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371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26645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52701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77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371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Most residents of </a:t>
            </a:r>
            <a:r>
              <a:rPr lang="en-US" sz="2500" dirty="0" err="1">
                <a:latin typeface="Nunito Sans" panose="00000500000000000000" pitchFamily="2" charset="0"/>
              </a:rPr>
              <a:t>Badaville</a:t>
            </a:r>
            <a:r>
              <a:rPr lang="en-US" sz="2500" dirty="0">
                <a:latin typeface="Nunito Sans" panose="00000500000000000000" pitchFamily="2" charset="0"/>
              </a:rPr>
              <a:t> work in </a:t>
            </a:r>
            <a:r>
              <a:rPr lang="en-US" sz="2500" dirty="0" err="1">
                <a:latin typeface="Nunito Sans" panose="00000500000000000000" pitchFamily="2" charset="0"/>
              </a:rPr>
              <a:t>Chotaville</a:t>
            </a:r>
            <a:r>
              <a:rPr lang="en-US" sz="2500" dirty="0">
                <a:latin typeface="Nunito Sans" panose="00000500000000000000" pitchFamily="2" charset="0"/>
              </a:rPr>
              <a:t> and buy political magazines there</a:t>
            </a:r>
            <a:r>
              <a:rPr lang="en-US" sz="2500" dirty="0" smtClean="0">
                <a:latin typeface="Nunito Sans" panose="00000500000000000000" pitchFamily="2" charset="0"/>
              </a:rPr>
              <a:t>.	</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266457"/>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A survey says that the average resident of </a:t>
            </a:r>
            <a:r>
              <a:rPr lang="en-US" sz="2500" dirty="0" err="1">
                <a:latin typeface="Nunito Sans" panose="00000500000000000000" pitchFamily="2" charset="0"/>
              </a:rPr>
              <a:t>Chotaville</a:t>
            </a:r>
            <a:r>
              <a:rPr lang="en-US" sz="2500" dirty="0">
                <a:latin typeface="Nunito Sans" panose="00000500000000000000" pitchFamily="2" charset="0"/>
              </a:rPr>
              <a:t> spends less time reading political magazines than does the average resident of </a:t>
            </a:r>
            <a:r>
              <a:rPr lang="en-US" sz="2500" dirty="0" err="1">
                <a:latin typeface="Nunito Sans" panose="00000500000000000000" pitchFamily="2" charset="0"/>
              </a:rPr>
              <a:t>Badaville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527017"/>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Most of the political magazines sold in </a:t>
            </a:r>
            <a:r>
              <a:rPr lang="en-US" sz="2500" dirty="0" err="1">
                <a:latin typeface="Nunito Sans" panose="00000500000000000000" pitchFamily="2" charset="0"/>
              </a:rPr>
              <a:t>Chotaville</a:t>
            </a:r>
            <a:r>
              <a:rPr lang="en-US" sz="2500" dirty="0">
                <a:latin typeface="Nunito Sans" panose="00000500000000000000" pitchFamily="2" charset="0"/>
              </a:rPr>
              <a:t> are not having wide coverage on political issues compared to the coverage of political magazines in </a:t>
            </a:r>
            <a:r>
              <a:rPr lang="en-US" sz="2500" dirty="0" err="1">
                <a:latin typeface="Nunito Sans" panose="00000500000000000000" pitchFamily="2" charset="0"/>
              </a:rPr>
              <a:t>Badaville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77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average price of magazines sold in </a:t>
            </a:r>
            <a:r>
              <a:rPr lang="en-US" sz="2500" dirty="0" err="1">
                <a:latin typeface="Nunito Sans" panose="00000500000000000000" pitchFamily="2" charset="0"/>
              </a:rPr>
              <a:t>Chotaville</a:t>
            </a:r>
            <a:r>
              <a:rPr lang="en-US" sz="2500" dirty="0">
                <a:latin typeface="Nunito Sans" panose="00000500000000000000" pitchFamily="2" charset="0"/>
              </a:rPr>
              <a:t> is lower than the average price of magazines in </a:t>
            </a:r>
            <a:r>
              <a:rPr lang="en-US" sz="2500" dirty="0" err="1">
                <a:latin typeface="Nunito Sans" panose="00000500000000000000" pitchFamily="2" charset="0"/>
              </a:rPr>
              <a:t>Badaville</a:t>
            </a:r>
            <a:r>
              <a:rPr lang="en-US" sz="2500" dirty="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2964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Papaya has more nutritional value than apple. But since pomegranate has more nutritional value than muskmelon, it follows that papaya has more nutritional value than muskmelon.</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Any </a:t>
            </a:r>
            <a:r>
              <a:rPr lang="en-US" sz="2500" dirty="0">
                <a:latin typeface="Nunito Sans" panose="00000500000000000000" pitchFamily="2" charset="0"/>
              </a:rPr>
              <a:t>of the following, if introduced into the argument as an additional premise, makes the argument above logically correct </a:t>
            </a:r>
            <a:r>
              <a:rPr lang="en-US" sz="2500" dirty="0" smtClean="0">
                <a:latin typeface="Nunito Sans" panose="00000500000000000000" pitchFamily="2" charset="0"/>
              </a:rPr>
              <a:t>EXCEPT 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4420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8757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48565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1711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777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8757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Papaya and pomegranate have the same nutritional value.</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485657"/>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Apple has more nutritional value than pomegranate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1711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Apple has more nutritional value than muskmelon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7770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Pomegranate has more nutritional value than papaya</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55026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The manufacturing cost of leather belts in Brazil is 25% less than the manufacturing cost of them in Cuba. Even after transportation fees and tariff charges are added, it is still cheaper for a company to import leather belts from Brazil to Cuba than to manufacture leather belts in Cuba.</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statements above, if true, best supports which of the following assertions?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58098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11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85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1200"/>
            <a:ext cx="10098317" cy="477054"/>
          </a:xfrm>
          <a:prstGeom prst="rect">
            <a:avLst/>
          </a:prstGeom>
          <a:noFill/>
        </p:spPr>
        <p:txBody>
          <a:bodyPr wrap="square" lIns="91440" tIns="45720" rIns="91440" bIns="45720">
            <a:spAutoFit/>
          </a:bodyPr>
          <a:lstStyle/>
          <a:p>
            <a:r>
              <a:rPr lang="en-US" sz="2500" dirty="0" err="1">
                <a:latin typeface="Nunito Sans" panose="00000500000000000000" pitchFamily="2" charset="0"/>
              </a:rPr>
              <a:t>Labour</a:t>
            </a:r>
            <a:r>
              <a:rPr lang="en-US" sz="2500" dirty="0">
                <a:latin typeface="Nunito Sans" panose="00000500000000000000" pitchFamily="2" charset="0"/>
              </a:rPr>
              <a:t> costs in Brazil are 25% below those in Cuba</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11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Importing leather belts from Brazil to Cuba will eliminate 25% of the manufacturing jobs in Cuba</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85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tariff on leather belts imported from Brazil to Cuba is less than 25% of the cost of manufacturing leather belts in Cuba.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It takes 25% less time to manufacture one leather belt in Brazil than it does in Cuba.</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47289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Two experimental fields were each planted with corn. Fertilizer was added to the first field but not to the second. The first field produced 250 bushels of corn per acre and the second field produced 180 bushels of corn per acre. Since nothing else but water was added to either fields, the higher yield in the first field must be due to the fertilizer.</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seriously weakens the argument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10742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11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85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12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 small amount of the fertilizer leached into the second field.</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11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Four different types of corn grown in equal proportions in each of the fields.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85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Some weeds that compete with corn cannot tolerate high amounts of fertilizer in the soil.</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The two experimental fields were located in different states.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37153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Researcher:</a:t>
            </a:r>
            <a:r>
              <a:rPr lang="en-US" sz="2500" dirty="0">
                <a:latin typeface="Nunito Sans" panose="00000500000000000000" pitchFamily="2" charset="0"/>
              </a:rPr>
              <a:t> Bees can certainly signal each other with sounds and gestures. However, this does not confirm the thesis that bees possess language, for it does not prove that bees possess the ability to use sounds or gestures to refer to concrete objects or abstract ideas.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one of the following is an assumption on which the scientist’s argument depends?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12011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11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85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12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Bees do not have the cognitive capabilities to entertain abstract ideas.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11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If a bee’s system of sounds or gestures is not a language, then that bee is unable to entertain abstract ideas.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853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When </a:t>
            </a:r>
            <a:r>
              <a:rPr lang="en-US" sz="2500" dirty="0" err="1">
                <a:latin typeface="Nunito Sans" panose="00000500000000000000" pitchFamily="2" charset="0"/>
              </a:rPr>
              <a:t>signalling</a:t>
            </a:r>
            <a:r>
              <a:rPr lang="en-US" sz="2500" dirty="0">
                <a:latin typeface="Nunito Sans" panose="00000500000000000000" pitchFamily="2" charset="0"/>
              </a:rPr>
              <a:t> each other with sounds and gestures, bees refer neither to concrete objects nor abstract ideas.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If a system of sounds or gestures contains no expressions referring to concrete objects or abstract ideas, then that system is not a language.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15091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err="1">
                <a:latin typeface="Nunito Sans" panose="00000500000000000000" pitchFamily="2" charset="0"/>
              </a:rPr>
              <a:t>Amruth</a:t>
            </a:r>
            <a:r>
              <a:rPr lang="en-US" sz="2500" dirty="0">
                <a:latin typeface="Nunito Sans" panose="00000500000000000000" pitchFamily="2" charset="0"/>
              </a:rPr>
              <a:t> has just seen two sparrows; therefore, the next bird </a:t>
            </a:r>
            <a:r>
              <a:rPr lang="en-US" sz="2500" dirty="0" err="1">
                <a:latin typeface="Nunito Sans" panose="00000500000000000000" pitchFamily="2" charset="0"/>
              </a:rPr>
              <a:t>Amruth</a:t>
            </a:r>
            <a:r>
              <a:rPr lang="en-US" sz="2500" dirty="0">
                <a:latin typeface="Nunito Sans" panose="00000500000000000000" pitchFamily="2" charset="0"/>
              </a:rPr>
              <a:t> sees will be a Sparrow.</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most strengthens the argument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6043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5911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485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960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12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Sparrows tend to move in flocks.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5911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Sparrows generally build their nests at considerable distance from the nests of other sparrows.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485346"/>
            <a:ext cx="10098317" cy="861774"/>
          </a:xfrm>
          <a:prstGeom prst="rect">
            <a:avLst/>
          </a:prstGeom>
          <a:noFill/>
        </p:spPr>
        <p:txBody>
          <a:bodyPr wrap="square" lIns="91440" tIns="45720" rIns="91440" bIns="45720">
            <a:spAutoFit/>
          </a:bodyPr>
          <a:lstStyle/>
          <a:p>
            <a:r>
              <a:rPr lang="en-US" sz="2500" dirty="0" err="1">
                <a:latin typeface="Nunito Sans" panose="00000500000000000000" pitchFamily="2" charset="0"/>
              </a:rPr>
              <a:t>Amruth</a:t>
            </a:r>
            <a:r>
              <a:rPr lang="en-US" sz="2500" dirty="0">
                <a:latin typeface="Nunito Sans" panose="00000500000000000000" pitchFamily="2" charset="0"/>
              </a:rPr>
              <a:t> is in </a:t>
            </a:r>
            <a:r>
              <a:rPr lang="en-US" sz="2500" dirty="0" err="1">
                <a:latin typeface="Nunito Sans" panose="00000500000000000000" pitchFamily="2" charset="0"/>
              </a:rPr>
              <a:t>Gutson</a:t>
            </a:r>
            <a:r>
              <a:rPr lang="en-US" sz="2500" dirty="0">
                <a:latin typeface="Nunito Sans" panose="00000500000000000000" pitchFamily="2" charset="0"/>
              </a:rPr>
              <a:t> city and sparrows are occasionally seen in </a:t>
            </a:r>
            <a:r>
              <a:rPr lang="en-US" sz="2500" dirty="0" err="1">
                <a:latin typeface="Nunito Sans" panose="00000500000000000000" pitchFamily="2" charset="0"/>
              </a:rPr>
              <a:t>Gutson</a:t>
            </a:r>
            <a:r>
              <a:rPr lang="en-US" sz="2500" dirty="0">
                <a:latin typeface="Nunito Sans" panose="00000500000000000000" pitchFamily="2" charset="0"/>
              </a:rPr>
              <a:t> city.</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96026"/>
            <a:ext cx="10098317" cy="861774"/>
          </a:xfrm>
          <a:prstGeom prst="rect">
            <a:avLst/>
          </a:prstGeom>
          <a:noFill/>
        </p:spPr>
        <p:txBody>
          <a:bodyPr wrap="square" lIns="91440" tIns="45720" rIns="91440" bIns="45720">
            <a:spAutoFit/>
          </a:bodyPr>
          <a:lstStyle/>
          <a:p>
            <a:r>
              <a:rPr lang="en-US" sz="2500" dirty="0" err="1">
                <a:latin typeface="Nunito Sans" panose="00000500000000000000" pitchFamily="2" charset="0"/>
              </a:rPr>
              <a:t>Amruth</a:t>
            </a:r>
            <a:r>
              <a:rPr lang="en-US" sz="2500" dirty="0">
                <a:latin typeface="Nunito Sans" panose="00000500000000000000" pitchFamily="2" charset="0"/>
              </a:rPr>
              <a:t> has seen sparrows in other places than the place where he is now.</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15474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local college recently hired a new cricket coach. Although he has several years’ worth of coaching experience and is a diligent student of the game, he was never a member of a collegiate cricket team. For this reason, the new coach will be unable to build a successful program.</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argument above is based on which of the following assumptions?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240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197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3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4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81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local university should have hired a former collegiate cricket player as its new coach.</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197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Coaching experience is one of the most crucial factors for coaching success.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39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To build a successful cricket program as a coach, one must be a former collegiate cricket player.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46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university does not plan to provide the new coach with the resources necessary to build a successful program.</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95483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Brand X designs and builds custom sports shoes, one shoe at a time. It recently announced plans to sell "Trailblazer," a sports shoe that will cost five times more to manufacture than any other sports shoe that has ever been created.</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supports the prediction that “Trailblazer” shoe line will be profitable?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05188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600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197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576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495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600200"/>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Because of its reputation as an original and exclusive sports shoe, the “Trailblazer” will be </a:t>
            </a:r>
            <a:r>
              <a:rPr lang="en-US" sz="2500" dirty="0" err="1">
                <a:latin typeface="Nunito Sans" panose="00000500000000000000" pitchFamily="2" charset="0"/>
              </a:rPr>
              <a:t>favoured</a:t>
            </a:r>
            <a:r>
              <a:rPr lang="en-US" sz="2500" dirty="0">
                <a:latin typeface="Nunito Sans" panose="00000500000000000000" pitchFamily="2" charset="0"/>
              </a:rPr>
              <a:t> by fashion-conscious urban youth willing to pay exceptionally high prices in order to standout.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197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Of the last four new sports shoes that Brand X has released, three have sold at a rate that was higher than projected.</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576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A rival brand recently declared bankruptcy and ceased manufacturing shoes.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4958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market for “Trailblazer” will not be more limited than the market for other Brand X shoes.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59062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In Hospital X, there has been a sudden increase in emergency room visits by children under eleven with stomach disturbances. Analysis revealed that the vast majority of the children had eaten chocolates labelled "Coconut Fun Snacks" shortly before the onset of symptoms. The emergency room physicians concluded that it is unsafe for children under the age of eleven to eat products containing coconut. </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would be the best reason to doubt the warning?</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6677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85983" y="22098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819711"/>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7139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62834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84083" y="22098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Coconuts contain saturated fats.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819711"/>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Some disease-causing bacteria are not detectable by any medical tests.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71394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No coconuts or coconut products are used in the manufacture of "Coconut Fun Snacks."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62834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Coconuts are a </a:t>
            </a:r>
            <a:r>
              <a:rPr lang="en-US" sz="2500" dirty="0" err="1">
                <a:latin typeface="Nunito Sans" panose="00000500000000000000" pitchFamily="2" charset="0"/>
              </a:rPr>
              <a:t>favourite</a:t>
            </a:r>
            <a:r>
              <a:rPr lang="en-US" sz="2500" dirty="0">
                <a:latin typeface="Nunito Sans" panose="00000500000000000000" pitchFamily="2" charset="0"/>
              </a:rPr>
              <a:t> food of many kids.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8984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dirty="0">
                <a:latin typeface="Nunito Sans" panose="00000500000000000000" pitchFamily="2" charset="0"/>
              </a:rPr>
              <a:t>The corresponding owners of a book store and a coffee shop that are located next door to each other have decided to combine their businesses. Both owners believe that this merger will help increase the number of customers, and therefore the total revenue. They reason that customers who come for a cup of coffee might find themselves glancing at the books for sale, and those who come for books might like to sit down and start reading with a cup of coffee. </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most weakens the owners’ conclusion that a merger will increase revenue?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8437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Critical Reasoning 1.1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85983" y="1219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046549"/>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25670" y="3245584"/>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09600" y="4464784"/>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84083" y="12192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Books and drinks can both be considered impulse purchases; often, they are purchased by customers without forethought.</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046549"/>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Because of the way in which the two stores are currently positioned relative to one another, many customers who come to the coffee shop never see or notice the book store.</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23770" y="3245584"/>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If books are damaged in a bookstore before purchase, the customers responsible for the damage are generally not held financially accountable.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07700" y="4464784"/>
            <a:ext cx="10098317" cy="1631216"/>
          </a:xfrm>
          <a:prstGeom prst="rect">
            <a:avLst/>
          </a:prstGeom>
          <a:noFill/>
        </p:spPr>
        <p:txBody>
          <a:bodyPr wrap="square" lIns="91440" tIns="45720" rIns="91440" bIns="45720">
            <a:spAutoFit/>
          </a:bodyPr>
          <a:lstStyle/>
          <a:p>
            <a:r>
              <a:rPr lang="en-US" sz="2500" dirty="0">
                <a:latin typeface="Nunito Sans" panose="00000500000000000000" pitchFamily="2" charset="0"/>
              </a:rPr>
              <a:t>The coffee shop is primarily frequented by local high school students whose parents make up a large percentage of the book store’s customer base; the teenagers use the coffee shop as a place to mingle with their friends without family involvement.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490918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Trinitrotoluene (TNT) is a chemical that is highly explosive and only two ingredients (Nitrogen powder and concentrated Toluene) are used to make it easily. However, no terrorists are known to have ever used this Trinitrotoluene (TNT) in an attack. </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is the most likely explanation for the discrepancy described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43310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85983" y="1455242"/>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50868"/>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25670" y="3481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09600"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84083" y="1455242"/>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Nitrogen powder can be bought in a grocery store, but concentrated Toluene must be obtained from somewhat more restricted sources, such as chemical supply houses.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50868"/>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Trinitrotoluene is only one of several powerful explosives that can be made from Nitrogen powder.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23770" y="34816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Airport security devices are typically calibrated to detect nitrogen related compounds, such as Nitrogen powder and concentrated Toluene compounds.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07700" y="4700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Trinitrotoluene is extremely shock sensitive and can detonate as a result of even slight movement.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6058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Nutritionist: </a:t>
            </a:r>
            <a:r>
              <a:rPr lang="en-US" sz="2500" dirty="0">
                <a:latin typeface="Nunito Sans" panose="00000500000000000000" pitchFamily="2" charset="0"/>
              </a:rPr>
              <a:t>Food producers irradiate food in order to prolong its shelf life. Five animal studies were recently conducted to investigate whether this process alters food in a way that could be dangerous to people who eat it. The studies concluded that irradiated food is safe for humans to eat. However, because these studies were subsequently found by a panel of independent scientists to be seriously flawed in their methodology, it follows that irradiated food is not safe for human consumption. </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 </a:t>
            </a:r>
            <a:r>
              <a:rPr lang="en-US" sz="2500" dirty="0">
                <a:latin typeface="Nunito Sans" panose="00000500000000000000" pitchFamily="2" charset="0"/>
              </a:rPr>
              <a:t>reasoning in the nutritionist’s argument is flawed because that </a:t>
            </a:r>
            <a:r>
              <a:rPr lang="en-US" sz="2500" dirty="0" smtClean="0">
                <a:latin typeface="Nunito Sans" panose="00000500000000000000" pitchFamily="2" charset="0"/>
              </a:rPr>
              <a:t>argument _________________________.</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2471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85983" y="1805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650868"/>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25670" y="34816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09600" y="47008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84083" y="18052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treats a failure to prove a claim as constituting proof of the denial of that claim</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650868"/>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treats methodological flaws in past studies as proof that it is currently not possible to devise methodologically adequate alternatives</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23770" y="3481626"/>
            <a:ext cx="10098317" cy="1246495"/>
          </a:xfrm>
          <a:prstGeom prst="rect">
            <a:avLst/>
          </a:prstGeom>
          <a:noFill/>
        </p:spPr>
        <p:txBody>
          <a:bodyPr wrap="square" lIns="91440" tIns="45720" rIns="91440" bIns="45720">
            <a:spAutoFit/>
          </a:bodyPr>
          <a:lstStyle/>
          <a:p>
            <a:r>
              <a:rPr lang="en-US" sz="2500" dirty="0">
                <a:latin typeface="Nunito Sans" panose="00000500000000000000" pitchFamily="2" charset="0"/>
              </a:rPr>
              <a:t>fails to consider the possibility that even a study whose methodology has no serious flaws nonetheless might provide only weak support for its conclusion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07700" y="47008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fails to consider the possibility that what is safe for animals might not always be safe for human beings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2842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Damming the </a:t>
            </a:r>
            <a:r>
              <a:rPr lang="en-US" sz="2500" dirty="0" err="1">
                <a:latin typeface="Nunito Sans" panose="00000500000000000000" pitchFamily="2" charset="0"/>
              </a:rPr>
              <a:t>Kaveri</a:t>
            </a:r>
            <a:r>
              <a:rPr lang="en-US" sz="2500" dirty="0">
                <a:latin typeface="Nunito Sans" panose="00000500000000000000" pitchFamily="2" charset="0"/>
              </a:rPr>
              <a:t> River would provide irrigation for the dry land in its upstream areas; unfortunately, a dam would reduce agricultural productivity in the fertile land downstream by reducing the availability and quality of the water there. The productivity loss in the downstream area would be greater than the productivity gain upstream, so building a dam would yield no overall gain in agricultural productivity in the region as a whole.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The reasoning in the argument above most closely parallels that in which one of the following?</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4401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85983" y="18052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21784"/>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84083" y="1805226"/>
            <a:ext cx="10098317" cy="1631216"/>
          </a:xfrm>
          <a:prstGeom prst="rect">
            <a:avLst/>
          </a:prstGeom>
          <a:noFill/>
        </p:spPr>
        <p:txBody>
          <a:bodyPr wrap="square" lIns="91440" tIns="45720" rIns="91440" bIns="45720">
            <a:spAutoFit/>
          </a:bodyPr>
          <a:lstStyle/>
          <a:p>
            <a:r>
              <a:rPr lang="en-US" sz="2500" dirty="0">
                <a:latin typeface="Nunito Sans" panose="00000500000000000000" pitchFamily="2" charset="0"/>
              </a:rPr>
              <a:t>Disease-causing bacteria in eggs can be destroyed by overcooking the eggs, but the eggs then become much less appetizing; health is more important than taste, however, it is better to overcook eggs than not to do so.</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21784"/>
            <a:ext cx="10098317" cy="1631216"/>
          </a:xfrm>
          <a:prstGeom prst="rect">
            <a:avLst/>
          </a:prstGeom>
          <a:noFill/>
        </p:spPr>
        <p:txBody>
          <a:bodyPr wrap="square" lIns="91440" tIns="45720" rIns="91440" bIns="45720">
            <a:spAutoFit/>
          </a:bodyPr>
          <a:lstStyle/>
          <a:p>
            <a:r>
              <a:rPr lang="en-US" sz="2500" dirty="0">
                <a:latin typeface="Nunito Sans" panose="00000500000000000000" pitchFamily="2" charset="0"/>
              </a:rPr>
              <a:t>Increasing the price of transatlantic telephone calls will discourage many private individuals from making them. But since most transatlantic telephone calls are made by businesses, not by private individuals, a rate increase will not reduce telephone company profits.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8861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78CEF88-20C6-43F2-BCB5-DBF349A353D1}"/>
              </a:ext>
            </a:extLst>
          </p:cNvPr>
          <p:cNvSpPr/>
          <p:nvPr/>
        </p:nvSpPr>
        <p:spPr>
          <a:xfrm>
            <a:off x="625670" y="19812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09600" y="3931384"/>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5" name="Rectangle 24">
            <a:extLst>
              <a:ext uri="{FF2B5EF4-FFF2-40B4-BE49-F238E27FC236}">
                <a16:creationId xmlns:a16="http://schemas.microsoft.com/office/drawing/2014/main" id="{BEF40363-1296-4F6B-8656-D47D96B64330}"/>
              </a:ext>
            </a:extLst>
          </p:cNvPr>
          <p:cNvSpPr/>
          <p:nvPr/>
        </p:nvSpPr>
        <p:spPr>
          <a:xfrm>
            <a:off x="1423770" y="1981200"/>
            <a:ext cx="10098317" cy="2015936"/>
          </a:xfrm>
          <a:prstGeom prst="rect">
            <a:avLst/>
          </a:prstGeom>
          <a:noFill/>
        </p:spPr>
        <p:txBody>
          <a:bodyPr wrap="square" lIns="91440" tIns="45720" rIns="91440" bIns="45720">
            <a:spAutoFit/>
          </a:bodyPr>
          <a:lstStyle/>
          <a:p>
            <a:r>
              <a:rPr lang="en-US" sz="2500" dirty="0">
                <a:latin typeface="Nunito Sans" panose="00000500000000000000" pitchFamily="2" charset="0"/>
              </a:rPr>
              <a:t>A new highway will allow suburban commuters to reach the city more quickly, but not without causing increased delays within the city that will more than offset any time saved on the highway. Therefore, the highway will not reduce suburban commuters’ overall commuting time.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07700" y="3931384"/>
            <a:ext cx="10098317" cy="1631216"/>
          </a:xfrm>
          <a:prstGeom prst="rect">
            <a:avLst/>
          </a:prstGeom>
          <a:noFill/>
        </p:spPr>
        <p:txBody>
          <a:bodyPr wrap="square" lIns="91440" tIns="45720" rIns="91440" bIns="45720">
            <a:spAutoFit/>
          </a:bodyPr>
          <a:lstStyle/>
          <a:p>
            <a:r>
              <a:rPr lang="en-US" sz="2500" dirty="0">
                <a:latin typeface="Nunito Sans" panose="00000500000000000000" pitchFamily="2" charset="0"/>
              </a:rPr>
              <a:t>Doctors can prescribe antibiotics for many minor illnesses, but antibiotics are expensive, and these illnesses can often be cured by rest alone. Therefore, it is better to rest at home than to see a doctor for these illnesses.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261196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algn="just"/>
            <a:r>
              <a:rPr lang="en-US" sz="2500" b="1" dirty="0">
                <a:latin typeface="Nunito Sans" panose="00000500000000000000" pitchFamily="2" charset="0"/>
              </a:rPr>
              <a:t>Common Terms used in Critical Reasoning:</a:t>
            </a:r>
          </a:p>
          <a:p>
            <a:pPr algn="just"/>
            <a:endParaRPr lang="en-US" sz="2500" b="1" dirty="0" smtClean="0">
              <a:latin typeface="Nunito Sans" panose="00000500000000000000" pitchFamily="2" charset="0"/>
            </a:endParaRPr>
          </a:p>
          <a:p>
            <a:pPr marL="342900" indent="-342900" algn="just">
              <a:buFont typeface="Wingdings" panose="05000000000000000000" pitchFamily="2" charset="2"/>
              <a:buChar char="Ø"/>
            </a:pPr>
            <a:r>
              <a:rPr lang="en-US" sz="2500" b="1" dirty="0" smtClean="0">
                <a:latin typeface="Nunito Sans" panose="00000500000000000000" pitchFamily="2" charset="0"/>
              </a:rPr>
              <a:t>Argument</a:t>
            </a:r>
            <a:r>
              <a:rPr lang="en-US" sz="2500" b="1" dirty="0">
                <a:latin typeface="Nunito Sans" panose="00000500000000000000" pitchFamily="2" charset="0"/>
              </a:rPr>
              <a:t>:</a:t>
            </a:r>
            <a:r>
              <a:rPr lang="en-US" sz="2500" dirty="0">
                <a:latin typeface="Nunito Sans" panose="00000500000000000000" pitchFamily="2" charset="0"/>
              </a:rPr>
              <a:t> An argument is a set of statements, out of which, one is conclusion, another is facts and third is assumptions and the facts support the conclusion. In order to strengthen or weaken the argument, one has to support or go against the unstated assumption related to the question given</a:t>
            </a:r>
            <a:r>
              <a:rPr lang="en-US" sz="2500" dirty="0" smtClean="0">
                <a:latin typeface="Nunito Sans" panose="00000500000000000000" pitchFamily="2" charset="0"/>
              </a:rPr>
              <a:t>.</a:t>
            </a:r>
          </a:p>
          <a:p>
            <a:pPr marL="342900" indent="-342900" algn="just">
              <a:buFont typeface="Wingdings" panose="05000000000000000000" pitchFamily="2" charset="2"/>
              <a:buChar char="Ø"/>
            </a:pPr>
            <a:endParaRPr lang="en-US" sz="2500" dirty="0">
              <a:latin typeface="Nunito Sans" panose="00000500000000000000" pitchFamily="2" charset="0"/>
            </a:endParaRPr>
          </a:p>
          <a:p>
            <a:pPr marL="342900" indent="-342900" algn="just">
              <a:buFont typeface="Wingdings" panose="05000000000000000000" pitchFamily="2" charset="2"/>
              <a:buChar char="Ø"/>
            </a:pPr>
            <a:r>
              <a:rPr lang="en-US" sz="2500" b="1" dirty="0">
                <a:latin typeface="Nunito Sans" panose="00000500000000000000" pitchFamily="2" charset="0"/>
              </a:rPr>
              <a:t>Conclusion:</a:t>
            </a:r>
            <a:r>
              <a:rPr lang="en-US" sz="2500" dirty="0">
                <a:latin typeface="Nunito Sans" panose="00000500000000000000" pitchFamily="2" charset="0"/>
              </a:rPr>
              <a:t> Conclusion is the main point of an argument, and it is based on facts.</a:t>
            </a:r>
          </a:p>
          <a:p>
            <a:pPr marL="342900" indent="-342900" algn="just">
              <a:buFont typeface="Wingdings" panose="05000000000000000000" pitchFamily="2" charset="2"/>
              <a:buChar char="Ø"/>
            </a:pPr>
            <a:endParaRPr lang="en-US" sz="2500" b="1" dirty="0" smtClean="0">
              <a:latin typeface="Nunito Sans" panose="00000500000000000000" pitchFamily="2" charset="0"/>
            </a:endParaRPr>
          </a:p>
          <a:p>
            <a:pPr marL="342900" indent="-342900" algn="just">
              <a:buFont typeface="Wingdings" panose="05000000000000000000" pitchFamily="2" charset="2"/>
              <a:buChar char="Ø"/>
            </a:pPr>
            <a:r>
              <a:rPr lang="en-US" sz="2500" b="1" dirty="0" smtClean="0">
                <a:latin typeface="Nunito Sans" panose="00000500000000000000" pitchFamily="2" charset="0"/>
              </a:rPr>
              <a:t>Facts </a:t>
            </a:r>
            <a:r>
              <a:rPr lang="en-US" sz="2500" b="1" dirty="0">
                <a:latin typeface="Nunito Sans" panose="00000500000000000000" pitchFamily="2" charset="0"/>
              </a:rPr>
              <a:t>or premises: </a:t>
            </a:r>
            <a:r>
              <a:rPr lang="en-US" sz="2500" dirty="0">
                <a:latin typeface="Nunito Sans" panose="00000500000000000000" pitchFamily="2" charset="0"/>
              </a:rPr>
              <a:t>a premise or fact is a stated evidence that supports the conclusion</a:t>
            </a:r>
            <a:r>
              <a:rPr lang="en-US" sz="2500" dirty="0" smtClean="0">
                <a:latin typeface="Nunito Sans" panose="00000500000000000000" pitchFamily="2" charset="0"/>
              </a:rPr>
              <a:t>.</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Critical Reasoning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8333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marL="342900" indent="-342900" algn="just">
              <a:buFont typeface="Wingdings" panose="05000000000000000000" pitchFamily="2" charset="2"/>
              <a:buChar char="Ø"/>
            </a:pPr>
            <a:r>
              <a:rPr lang="en-US" sz="2500" b="1" dirty="0" smtClean="0">
                <a:latin typeface="Nunito Sans" panose="00000500000000000000" pitchFamily="2" charset="0"/>
              </a:rPr>
              <a:t>Assumption</a:t>
            </a:r>
            <a:r>
              <a:rPr lang="en-US" sz="2500" b="1" dirty="0">
                <a:latin typeface="Nunito Sans" panose="00000500000000000000" pitchFamily="2" charset="0"/>
              </a:rPr>
              <a:t>:</a:t>
            </a:r>
            <a:r>
              <a:rPr lang="en-US" sz="2500" dirty="0">
                <a:latin typeface="Nunito Sans" panose="00000500000000000000" pitchFamily="2" charset="0"/>
              </a:rPr>
              <a:t> an unstated / hidden fact which supports the conclusion.</a:t>
            </a:r>
          </a:p>
          <a:p>
            <a:pPr marL="342900" indent="-342900" algn="just">
              <a:buFont typeface="Wingdings" panose="05000000000000000000" pitchFamily="2" charset="2"/>
              <a:buChar char="Ø"/>
            </a:pPr>
            <a:endParaRPr lang="en-US" sz="2500" dirty="0" smtClean="0">
              <a:latin typeface="Nunito Sans" panose="00000500000000000000" pitchFamily="2" charset="0"/>
            </a:endParaRPr>
          </a:p>
          <a:p>
            <a:pPr marL="342900" indent="-342900" algn="just">
              <a:buFont typeface="Wingdings" panose="05000000000000000000" pitchFamily="2" charset="2"/>
              <a:buChar char="Ø"/>
            </a:pPr>
            <a:r>
              <a:rPr lang="en-US" sz="2500" b="1" dirty="0" smtClean="0">
                <a:latin typeface="Nunito Sans" panose="00000500000000000000" pitchFamily="2" charset="0"/>
              </a:rPr>
              <a:t>Inference</a:t>
            </a:r>
            <a:r>
              <a:rPr lang="en-US" sz="2500" b="1" dirty="0">
                <a:latin typeface="Nunito Sans" panose="00000500000000000000" pitchFamily="2" charset="0"/>
              </a:rPr>
              <a:t>:</a:t>
            </a:r>
            <a:r>
              <a:rPr lang="en-US" sz="2500" dirty="0">
                <a:latin typeface="Nunito Sans" panose="00000500000000000000" pitchFamily="2" charset="0"/>
              </a:rPr>
              <a:t> An inference is something which we get or interpret from the given statement</a:t>
            </a:r>
            <a:r>
              <a:rPr lang="en-US" sz="2500" dirty="0" smtClean="0">
                <a:latin typeface="Nunito Sans" panose="00000500000000000000" pitchFamily="2" charset="0"/>
              </a:rPr>
              <a:t>.</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In order to find conclusion or inference, we need to take out </a:t>
            </a:r>
            <a:r>
              <a:rPr lang="en-US" sz="2500" b="1" dirty="0" smtClean="0">
                <a:latin typeface="Nunito Sans" panose="00000500000000000000" pitchFamily="2" charset="0"/>
              </a:rPr>
              <a:t>keywords </a:t>
            </a:r>
            <a:r>
              <a:rPr lang="en-US" sz="2500" dirty="0" smtClean="0">
                <a:latin typeface="Nunito Sans" panose="00000500000000000000" pitchFamily="2" charset="0"/>
              </a:rPr>
              <a:t>from </a:t>
            </a:r>
            <a:r>
              <a:rPr lang="en-US" sz="2500" dirty="0">
                <a:latin typeface="Nunito Sans" panose="00000500000000000000" pitchFamily="2" charset="0"/>
              </a:rPr>
              <a:t>the statement given and can fetch those keywords in the answer options.</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Critical Reasoning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67153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b="1" dirty="0">
                <a:latin typeface="Nunito Sans" panose="00000500000000000000" pitchFamily="2" charset="0"/>
              </a:rPr>
              <a:t>Strategy to handle CR questions:</a:t>
            </a:r>
          </a:p>
          <a:p>
            <a:pPr algn="just"/>
            <a:endParaRPr lang="en-US" sz="2500" dirty="0" smtClean="0">
              <a:latin typeface="Nunito Sans" panose="00000500000000000000" pitchFamily="2" charset="0"/>
            </a:endParaRPr>
          </a:p>
          <a:p>
            <a:pPr marL="457200" indent="-457200" algn="just">
              <a:buFont typeface="+mj-lt"/>
              <a:buAutoNum type="arabicPeriod"/>
            </a:pPr>
            <a:r>
              <a:rPr lang="en-US" sz="2500" dirty="0" smtClean="0">
                <a:latin typeface="Nunito Sans" panose="00000500000000000000" pitchFamily="2" charset="0"/>
              </a:rPr>
              <a:t>Break </a:t>
            </a:r>
            <a:r>
              <a:rPr lang="en-US" sz="2500" dirty="0">
                <a:latin typeface="Nunito Sans" panose="00000500000000000000" pitchFamily="2" charset="0"/>
              </a:rPr>
              <a:t>the CR passage into parts</a:t>
            </a:r>
          </a:p>
          <a:p>
            <a:pPr marL="457200" indent="-457200" algn="just">
              <a:buFont typeface="+mj-lt"/>
              <a:buAutoNum type="arabicPeriod"/>
            </a:pPr>
            <a:r>
              <a:rPr lang="en-US" sz="2500" dirty="0" smtClean="0">
                <a:latin typeface="Nunito Sans" panose="00000500000000000000" pitchFamily="2" charset="0"/>
              </a:rPr>
              <a:t>Beware </a:t>
            </a:r>
            <a:r>
              <a:rPr lang="en-US" sz="2500" dirty="0">
                <a:latin typeface="Nunito Sans" panose="00000500000000000000" pitchFamily="2" charset="0"/>
              </a:rPr>
              <a:t>of answer choices, which are contradictory to the main idea given in the question</a:t>
            </a:r>
          </a:p>
          <a:p>
            <a:pPr marL="457200" indent="-457200" algn="just">
              <a:buFont typeface="+mj-lt"/>
              <a:buAutoNum type="arabicPeriod"/>
            </a:pPr>
            <a:r>
              <a:rPr lang="en-US" sz="2500" dirty="0" smtClean="0">
                <a:latin typeface="Nunito Sans" panose="00000500000000000000" pitchFamily="2" charset="0"/>
              </a:rPr>
              <a:t>Re-phrase </a:t>
            </a:r>
            <a:r>
              <a:rPr lang="en-US" sz="2500" dirty="0">
                <a:latin typeface="Nunito Sans" panose="00000500000000000000" pitchFamily="2" charset="0"/>
              </a:rPr>
              <a:t>passages into simpler words</a:t>
            </a:r>
          </a:p>
          <a:p>
            <a:pPr marL="457200" indent="-457200" algn="just">
              <a:buFont typeface="+mj-lt"/>
              <a:buAutoNum type="arabicPeriod"/>
            </a:pPr>
            <a:r>
              <a:rPr lang="en-US" sz="2500" dirty="0" smtClean="0">
                <a:latin typeface="Nunito Sans" panose="00000500000000000000" pitchFamily="2" charset="0"/>
              </a:rPr>
              <a:t>Understand </a:t>
            </a:r>
            <a:r>
              <a:rPr lang="en-US" sz="2500" dirty="0">
                <a:latin typeface="Nunito Sans" panose="00000500000000000000" pitchFamily="2" charset="0"/>
              </a:rPr>
              <a:t>what is being asked</a:t>
            </a:r>
            <a:endParaRPr lang="en-US" sz="2500" dirty="0" smtClean="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69441"/>
          </a:xfrm>
          <a:prstGeom prst="rect">
            <a:avLst/>
          </a:prstGeom>
          <a:noFill/>
        </p:spPr>
        <p:txBody>
          <a:bodyPr wrap="square" rtlCol="0">
            <a:spAutoFit/>
          </a:bodyPr>
          <a:lstStyle/>
          <a:p>
            <a:pPr algn="r"/>
            <a:r>
              <a:rPr lang="en-US" sz="4400" b="1" dirty="0">
                <a:solidFill>
                  <a:schemeClr val="bg1"/>
                </a:solidFill>
                <a:latin typeface="Nunito Sans" panose="00000500000000000000" pitchFamily="2" charset="0"/>
              </a:rPr>
              <a:t>Critical Reasoning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50850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70099"/>
          </a:xfrm>
          <a:prstGeom prst="rect">
            <a:avLst/>
          </a:prstGeom>
          <a:noFill/>
        </p:spPr>
        <p:txBody>
          <a:bodyPr wrap="square" rtlCol="0">
            <a:spAutoFit/>
          </a:bodyPr>
          <a:lstStyle/>
          <a:p>
            <a:pPr algn="just"/>
            <a:r>
              <a:rPr lang="en-US" sz="2500" dirty="0">
                <a:latin typeface="Nunito Sans" panose="00000500000000000000" pitchFamily="2" charset="0"/>
              </a:rPr>
              <a:t>Between 2000 and 2008, occupancy in HG Hospital averaged 79 percent of capacity, while admission rates remained constant, at an average of 9 admissions per 100 beds per year. Between 2008 and 2012, however, occupancy rates increased to an average of 85 percent of capacity, while admission rates declined to 8 per 100 beds per year.</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conclusions can be most properly drawn from the information given above?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1905000"/>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279985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79417"/>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548426"/>
            <a:ext cx="696697" cy="477054"/>
          </a:xfrm>
          <a:prstGeom prst="rect">
            <a:avLst/>
          </a:prstGeom>
          <a:noFill/>
        </p:spPr>
        <p:txBody>
          <a:bodyPr wrap="square" lIns="91440" tIns="45720" rIns="91440" bIns="45720">
            <a:spAutoFit/>
          </a:bodyPr>
          <a:lstStyle/>
          <a:p>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190500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average stay for HG hospital patients rose between 2008 and 2012.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2799857"/>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proportion of children staying in HG hospital was greater in 2012 than in 2000.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79417"/>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The more beds a nursing home has, the higher its occupancy rate is likely to be.</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548426"/>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Hospital admission rates tend to decline whenever occupancy rates rise.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232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algn="just"/>
            <a:r>
              <a:rPr lang="en-US" sz="2500" dirty="0">
                <a:latin typeface="Nunito Sans" panose="00000500000000000000" pitchFamily="2" charset="0"/>
              </a:rPr>
              <a:t>Based on a review of 45 studies of patients suffering from water retention, a large majority of the patients reported that fasting eased their suffering considerably. Yet fasting is not used to treat water retention even though the conventional medications often have serious side effects.</a:t>
            </a:r>
          </a:p>
          <a:p>
            <a:pPr algn="just"/>
            <a:endParaRPr lang="en-US" sz="2500" dirty="0" smtClean="0">
              <a:latin typeface="Nunito Sans" panose="00000500000000000000" pitchFamily="2" charset="0"/>
            </a:endParaRPr>
          </a:p>
          <a:p>
            <a:pPr algn="just"/>
            <a:r>
              <a:rPr lang="en-US" sz="2500" dirty="0" smtClean="0">
                <a:latin typeface="Nunito Sans" panose="00000500000000000000" pitchFamily="2" charset="0"/>
              </a:rPr>
              <a:t>Which </a:t>
            </a:r>
            <a:r>
              <a:rPr lang="en-US" sz="2500" dirty="0">
                <a:latin typeface="Nunito Sans" panose="00000500000000000000" pitchFamily="2" charset="0"/>
              </a:rPr>
              <a:t>of the following, if true, best explains the fact that fasting is not used as a treatment for water retention?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1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Microsoft Office PowerPoint</Application>
  <PresentationFormat>Widescreen</PresentationFormat>
  <Paragraphs>336</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Nunito Sans</vt:lpstr>
      <vt:lpstr>Arial</vt:lpstr>
      <vt:lpstr>Nunito Sans SemiBold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2019-12-10T11:39:41Z</dcterms:modified>
</cp:coreProperties>
</file>