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6" r:id="rId2"/>
    <p:sldId id="285" r:id="rId3"/>
    <p:sldId id="287" r:id="rId4"/>
    <p:sldId id="289" r:id="rId5"/>
    <p:sldId id="260" r:id="rId6"/>
    <p:sldId id="292" r:id="rId7"/>
    <p:sldId id="265" r:id="rId8"/>
    <p:sldId id="290" r:id="rId9"/>
    <p:sldId id="291" r:id="rId10"/>
    <p:sldId id="293" r:id="rId11"/>
    <p:sldId id="294" r:id="rId12"/>
    <p:sldId id="266" r:id="rId13"/>
    <p:sldId id="297" r:id="rId14"/>
    <p:sldId id="298" r:id="rId15"/>
    <p:sldId id="267" r:id="rId16"/>
    <p:sldId id="295" r:id="rId17"/>
    <p:sldId id="296" r:id="rId18"/>
    <p:sldId id="268" r:id="rId19"/>
    <p:sldId id="269" r:id="rId20"/>
    <p:sldId id="299" r:id="rId21"/>
    <p:sldId id="301" r:id="rId22"/>
    <p:sldId id="302" r:id="rId23"/>
    <p:sldId id="305" r:id="rId24"/>
    <p:sldId id="306" r:id="rId25"/>
    <p:sldId id="271" r:id="rId26"/>
    <p:sldId id="272" r:id="rId27"/>
    <p:sldId id="273" r:id="rId28"/>
    <p:sldId id="274" r:id="rId29"/>
    <p:sldId id="303" r:id="rId30"/>
    <p:sldId id="300" r:id="rId31"/>
    <p:sldId id="304" r:id="rId32"/>
    <p:sldId id="275" r:id="rId33"/>
    <p:sldId id="270" r:id="rId34"/>
    <p:sldId id="282" r:id="rId3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12/17/2024</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38100">
              <a:lnSpc>
                <a:spcPts val="105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35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12/17/2024</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38100">
              <a:lnSpc>
                <a:spcPts val="105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35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12/17/2024</a:t>
            </a:fld>
            <a:endParaRPr lang="en-US"/>
          </a:p>
        </p:txBody>
      </p:sp>
      <p:sp>
        <p:nvSpPr>
          <p:cNvPr id="7" name="Holder 7"/>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38100">
              <a:lnSpc>
                <a:spcPts val="105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35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12/17/2024</a:t>
            </a:fld>
            <a:endParaRPr lang="en-US"/>
          </a:p>
        </p:txBody>
      </p:sp>
      <p:sp>
        <p:nvSpPr>
          <p:cNvPr id="5" name="Holder 5"/>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38100">
              <a:lnSpc>
                <a:spcPts val="105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0960734" y="558800"/>
            <a:ext cx="831850" cy="869950"/>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12/17/2024</a:t>
            </a:fld>
            <a:endParaRPr lang="en-US"/>
          </a:p>
        </p:txBody>
      </p:sp>
      <p:sp>
        <p:nvSpPr>
          <p:cNvPr id="4" name="Holder 4"/>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38100">
              <a:lnSpc>
                <a:spcPts val="1055"/>
              </a:lnSpc>
            </a:pPr>
            <a:fld id="{81D60167-4931-47E6-BA6A-407CBD079E47}" type="slidenum">
              <a:rPr dirty="0"/>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823302"/>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2769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77940"/>
            <a:ext cx="2804160" cy="276999"/>
          </a:xfrm>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a:xfrm>
            <a:off x="4145280" y="6377940"/>
            <a:ext cx="3901440" cy="276999"/>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9623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10521950" y="562609"/>
            <a:ext cx="831850" cy="869950"/>
          </a:xfrm>
          <a:prstGeom prst="rect">
            <a:avLst/>
          </a:prstGeom>
        </p:spPr>
      </p:pic>
      <p:sp>
        <p:nvSpPr>
          <p:cNvPr id="2" name="Holder 2"/>
          <p:cNvSpPr>
            <a:spLocks noGrp="1"/>
          </p:cNvSpPr>
          <p:nvPr>
            <p:ph type="title"/>
          </p:nvPr>
        </p:nvSpPr>
        <p:spPr>
          <a:xfrm>
            <a:off x="1780413" y="1786585"/>
            <a:ext cx="8631173" cy="842010"/>
          </a:xfrm>
          <a:prstGeom prst="rect">
            <a:avLst/>
          </a:prstGeom>
        </p:spPr>
        <p:txBody>
          <a:bodyPr wrap="square" lIns="0" tIns="0" rIns="0" bIns="0">
            <a:spAutoFit/>
          </a:bodyPr>
          <a:lstStyle>
            <a:lvl1pPr>
              <a:defRPr sz="535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917244" y="1716394"/>
            <a:ext cx="10357510" cy="40144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12/17/2024</a:t>
            </a:fld>
            <a:endParaRPr lang="en-US"/>
          </a:p>
        </p:txBody>
      </p:sp>
      <p:sp>
        <p:nvSpPr>
          <p:cNvPr id="6" name="Holder 6"/>
          <p:cNvSpPr>
            <a:spLocks noGrp="1"/>
          </p:cNvSpPr>
          <p:nvPr>
            <p:ph type="sldNum" sz="quarter" idx="7"/>
          </p:nvPr>
        </p:nvSpPr>
        <p:spPr>
          <a:xfrm>
            <a:off x="5995415" y="6563359"/>
            <a:ext cx="204470" cy="153670"/>
          </a:xfrm>
          <a:prstGeom prst="rect">
            <a:avLst/>
          </a:prstGeom>
        </p:spPr>
        <p:txBody>
          <a:bodyPr wrap="square" lIns="0" tIns="0" rIns="0" bIns="0">
            <a:spAutoFit/>
          </a:bodyPr>
          <a:lstStyle>
            <a:lvl1pPr>
              <a:defRPr sz="1000" b="0" i="0">
                <a:solidFill>
                  <a:schemeClr val="tx1"/>
                </a:solidFill>
                <a:latin typeface="Calibri"/>
                <a:cs typeface="Calibri"/>
              </a:defRPr>
            </a:lvl1pPr>
          </a:lstStyle>
          <a:p>
            <a:pPr marL="38100">
              <a:lnSpc>
                <a:spcPts val="105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hyperlink" Target="https://www.techtarget.com/searcherp/definition/prototyp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057400"/>
            <a:ext cx="11353800" cy="4648200"/>
          </a:xfrm>
        </p:spPr>
        <p:txBody>
          <a:bodyPr>
            <a:normAutofit fontScale="25000" lnSpcReduction="20000"/>
          </a:bodyPr>
          <a:lstStyle/>
          <a:p>
            <a:endParaRPr lang="en-US" sz="4500" b="1" u="sng" dirty="0">
              <a:solidFill>
                <a:schemeClr val="accent2">
                  <a:lumMod val="50000"/>
                </a:schemeClr>
              </a:solidFill>
              <a:latin typeface="+mj-lt"/>
            </a:endParaRPr>
          </a:p>
          <a:p>
            <a:endParaRPr lang="en-US" sz="4500" b="1" u="sng" dirty="0">
              <a:solidFill>
                <a:schemeClr val="accent2">
                  <a:lumMod val="50000"/>
                </a:schemeClr>
              </a:solidFill>
              <a:latin typeface="+mj-lt"/>
            </a:endParaRPr>
          </a:p>
          <a:p>
            <a:r>
              <a:rPr lang="en-US" sz="16000" b="1" i="1" dirty="0">
                <a:solidFill>
                  <a:schemeClr val="accent2">
                    <a:lumMod val="50000"/>
                  </a:schemeClr>
                </a:solidFill>
                <a:latin typeface="+mj-lt"/>
              </a:rPr>
              <a:t>SCHOOL OF COMPUTER SCIENCE AND ENGINEERING</a:t>
            </a:r>
          </a:p>
          <a:p>
            <a:endParaRPr lang="en-US" sz="4000" b="1" dirty="0">
              <a:solidFill>
                <a:schemeClr val="tx1"/>
              </a:solidFill>
              <a:latin typeface="+mj-lt"/>
            </a:endParaRPr>
          </a:p>
          <a:p>
            <a:endParaRPr lang="en-US" sz="4000" b="1" dirty="0">
              <a:solidFill>
                <a:schemeClr val="tx1"/>
              </a:solidFill>
              <a:latin typeface="+mj-lt"/>
            </a:endParaRPr>
          </a:p>
          <a:p>
            <a:endParaRPr lang="en-US" sz="4000" b="1" dirty="0">
              <a:solidFill>
                <a:schemeClr val="tx1"/>
              </a:solidFill>
              <a:latin typeface="+mj-lt"/>
            </a:endParaRPr>
          </a:p>
          <a:p>
            <a:r>
              <a:rPr lang="en-US" sz="12800" b="1" u="sng" dirty="0">
                <a:solidFill>
                  <a:srgbClr val="C00000"/>
                </a:solidFill>
                <a:latin typeface="Times New Roman" pitchFamily="18" charset="0"/>
                <a:cs typeface="Times New Roman" pitchFamily="18" charset="0"/>
              </a:rPr>
              <a:t>SOFTWARE ENGINEERING</a:t>
            </a:r>
            <a:r>
              <a:rPr lang="en-US" sz="14400" b="1" dirty="0">
                <a:solidFill>
                  <a:srgbClr val="C00000"/>
                </a:solidFill>
                <a:latin typeface="Times New Roman" pitchFamily="18" charset="0"/>
                <a:cs typeface="Times New Roman" pitchFamily="18" charset="0"/>
              </a:rPr>
              <a:t> </a:t>
            </a:r>
            <a:r>
              <a:rPr lang="en-US" sz="14400" b="1" dirty="0">
                <a:solidFill>
                  <a:srgbClr val="002060"/>
                </a:solidFill>
                <a:latin typeface="Times New Roman" pitchFamily="18" charset="0"/>
                <a:cs typeface="Times New Roman" pitchFamily="18" charset="0"/>
              </a:rPr>
              <a:t>(SE)</a:t>
            </a:r>
          </a:p>
          <a:p>
            <a:r>
              <a:rPr lang="en-US" sz="14400" b="1" dirty="0">
                <a:solidFill>
                  <a:srgbClr val="002060"/>
                </a:solidFill>
                <a:latin typeface="Times New Roman" pitchFamily="18" charset="0"/>
                <a:cs typeface="Times New Roman" pitchFamily="18" charset="0"/>
              </a:rPr>
              <a:t>(CSE1005)</a:t>
            </a:r>
          </a:p>
          <a:p>
            <a:endParaRPr lang="en-US" sz="14400" b="1" dirty="0">
              <a:solidFill>
                <a:srgbClr val="002060"/>
              </a:solidFill>
              <a:latin typeface="Times New Roman" pitchFamily="18" charset="0"/>
              <a:cs typeface="Times New Roman" pitchFamily="18" charset="0"/>
            </a:endParaRPr>
          </a:p>
          <a:p>
            <a:pPr rtl="0">
              <a:spcBef>
                <a:spcPct val="20000"/>
              </a:spcBef>
            </a:pPr>
            <a:r>
              <a:rPr lang="en-IN" sz="12800" b="1" kern="1200" dirty="0">
                <a:solidFill>
                  <a:srgbClr val="0000FF"/>
                </a:solidFill>
                <a:latin typeface="Arial Black" panose="020B0A04020102020204" pitchFamily="34" charset="0"/>
                <a:ea typeface="Calibri" panose="020F0502020204030204" pitchFamily="34" charset="0"/>
              </a:rPr>
              <a:t>Module No-1 : </a:t>
            </a:r>
            <a:r>
              <a:rPr lang="en-IN" sz="12800" b="1" kern="1200" dirty="0">
                <a:solidFill>
                  <a:srgbClr val="7030A0"/>
                </a:solidFill>
                <a:latin typeface="Arial Black" panose="020B0A04020102020204" pitchFamily="34" charset="0"/>
                <a:ea typeface="Calibri" panose="020F0502020204030204" pitchFamily="34" charset="0"/>
              </a:rPr>
              <a:t>Software Process Models</a:t>
            </a:r>
          </a:p>
          <a:p>
            <a:pPr rtl="0">
              <a:spcBef>
                <a:spcPct val="20000"/>
              </a:spcBef>
            </a:pPr>
            <a:r>
              <a:rPr lang="en-IN" sz="12800" b="1" kern="1200" dirty="0">
                <a:solidFill>
                  <a:srgbClr val="7030A0"/>
                </a:solidFill>
                <a:latin typeface="Arial Black" panose="020B0A04020102020204" pitchFamily="34" charset="0"/>
                <a:ea typeface="Calibri" panose="020F0502020204030204" pitchFamily="34" charset="0"/>
                <a:cs typeface="Times New Roman" pitchFamily="18" charset="0"/>
              </a:rPr>
              <a:t>                                                        </a:t>
            </a:r>
            <a:r>
              <a:rPr lang="en-US" sz="14400" b="1" dirty="0" err="1">
                <a:solidFill>
                  <a:srgbClr val="002060"/>
                </a:solidFill>
                <a:latin typeface="Times New Roman" pitchFamily="18" charset="0"/>
                <a:cs typeface="Times New Roman" pitchFamily="18" charset="0"/>
              </a:rPr>
              <a:t>j</a:t>
            </a:r>
            <a:r>
              <a:rPr lang="en-US" sz="6400" b="1" dirty="0" err="1">
                <a:solidFill>
                  <a:schemeClr val="tx1"/>
                </a:solidFill>
                <a:latin typeface="Arial Rounded MT Bold" pitchFamily="34" charset="0"/>
                <a:cs typeface="Times New Roman" pitchFamily="18" charset="0"/>
              </a:rPr>
              <a:t>ainabbi</a:t>
            </a:r>
            <a:r>
              <a:rPr lang="en-US" sz="6400" b="1" dirty="0">
                <a:solidFill>
                  <a:schemeClr val="tx1"/>
                </a:solidFill>
                <a:latin typeface="Arial Rounded MT Bold" pitchFamily="34" charset="0"/>
                <a:cs typeface="Times New Roman" pitchFamily="18" charset="0"/>
              </a:rPr>
              <a:t>   </a:t>
            </a:r>
            <a:r>
              <a:rPr lang="en-US" sz="6400" b="1" dirty="0" err="1">
                <a:solidFill>
                  <a:schemeClr val="tx1"/>
                </a:solidFill>
                <a:latin typeface="Arial Rounded MT Bold" pitchFamily="34" charset="0"/>
                <a:cs typeface="Times New Roman" pitchFamily="18" charset="0"/>
              </a:rPr>
              <a:t>banda</a:t>
            </a:r>
            <a:endParaRPr lang="en-US" sz="11200" b="1" dirty="0">
              <a:solidFill>
                <a:schemeClr val="tx1"/>
              </a:solidFill>
              <a:latin typeface="+mj-lt"/>
              <a:cs typeface="Times New Roman" pitchFamily="18" charset="0"/>
            </a:endParaRPr>
          </a:p>
          <a:p>
            <a:pPr algn="r">
              <a:lnSpc>
                <a:spcPct val="120000"/>
              </a:lnSpc>
            </a:pPr>
            <a:r>
              <a:rPr lang="en-US" sz="11200" b="1" dirty="0">
                <a:solidFill>
                  <a:schemeClr val="tx1"/>
                </a:solidFill>
                <a:latin typeface="AngsanaUPC" pitchFamily="18" charset="-34"/>
                <a:cs typeface="AngsanaUPC" pitchFamily="18" charset="-34"/>
              </a:rPr>
              <a:t>Assistant Professor @ SCOPE</a:t>
            </a:r>
            <a:endParaRPr lang="en-US" sz="7200" b="1" dirty="0">
              <a:solidFill>
                <a:schemeClr val="tx1"/>
              </a:solidFill>
              <a:latin typeface="AngsanaUPC" pitchFamily="18" charset="-34"/>
              <a:cs typeface="AngsanaUPC" pitchFamily="18" charset="-34"/>
            </a:endParaRPr>
          </a:p>
          <a:p>
            <a:r>
              <a:rPr lang="en-US" sz="4400" b="1">
                <a:solidFill>
                  <a:schemeClr val="tx1"/>
                </a:solidFill>
                <a:latin typeface="Times New Roman" pitchFamily="18" charset="0"/>
                <a:cs typeface="Times New Roman" pitchFamily="18" charset="0"/>
              </a:rPr>
              <a:t>s</a:t>
            </a:r>
            <a:endParaRPr lang="en-US" sz="4400" b="1" dirty="0">
              <a:solidFill>
                <a:schemeClr val="tx1"/>
              </a:solidFill>
              <a:latin typeface="Times New Roman" pitchFamily="18" charset="0"/>
              <a:cs typeface="Times New Roman" pitchFamily="18" charset="0"/>
            </a:endParaRPr>
          </a:p>
        </p:txBody>
      </p:sp>
      <p:sp>
        <p:nvSpPr>
          <p:cNvPr id="50178" name="AutoShape 2" descr="SBIT"/>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Overview – VIT-AP">
            <a:extLst>
              <a:ext uri="{FF2B5EF4-FFF2-40B4-BE49-F238E27FC236}">
                <a16:creationId xmlns:a16="http://schemas.microsoft.com/office/drawing/2014/main" id="{672012AE-D071-9B7B-4475-159195CF0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8432" y="280014"/>
            <a:ext cx="7848600" cy="16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80D717-A785-CEEA-12C9-B4249F698391}"/>
              </a:ext>
            </a:extLst>
          </p:cNvPr>
          <p:cNvSpPr>
            <a:spLocks noGrp="1"/>
          </p:cNvSpPr>
          <p:nvPr>
            <p:ph type="body" idx="1"/>
          </p:nvPr>
        </p:nvSpPr>
        <p:spPr>
          <a:xfrm>
            <a:off x="381000" y="533400"/>
            <a:ext cx="11353800" cy="6155531"/>
          </a:xfrm>
        </p:spPr>
        <p:txBody>
          <a:bodyPr/>
          <a:lstStyle/>
          <a:p>
            <a:pPr algn="just"/>
            <a:r>
              <a:rPr lang="en-IN" sz="2800" b="1" i="0" u="sng" dirty="0">
                <a:solidFill>
                  <a:srgbClr val="FF0000"/>
                </a:solidFill>
                <a:effectLst/>
                <a:latin typeface="sohne"/>
              </a:rPr>
              <a:t>V-Model</a:t>
            </a:r>
          </a:p>
          <a:p>
            <a:pPr algn="just"/>
            <a:endParaRPr lang="en-IN" sz="2800" b="1" i="0" u="sng" dirty="0">
              <a:solidFill>
                <a:srgbClr val="FF0000"/>
              </a:solidFill>
              <a:effectLst/>
              <a:latin typeface="sohne"/>
            </a:endParaRPr>
          </a:p>
          <a:p>
            <a:pPr marL="457200" indent="-457200" algn="just">
              <a:buFont typeface="Wingdings" panose="05000000000000000000" pitchFamily="2" charset="2"/>
              <a:buChar char="v"/>
            </a:pPr>
            <a:r>
              <a:rPr lang="en-US" sz="2800" b="0" i="0" dirty="0">
                <a:solidFill>
                  <a:srgbClr val="00B050"/>
                </a:solidFill>
                <a:effectLst/>
                <a:latin typeface="source-serif-pro"/>
              </a:rPr>
              <a:t>Like waterfall model V-model is also a linear process model. It focuses more on testing the system. V model has two branches looks like V.</a:t>
            </a:r>
          </a:p>
          <a:p>
            <a:pPr algn="just"/>
            <a:endParaRPr lang="en-IN" sz="2800" b="1" dirty="0">
              <a:solidFill>
                <a:srgbClr val="242424"/>
              </a:solidFill>
              <a:latin typeface="sohne"/>
            </a:endParaRPr>
          </a:p>
          <a:p>
            <a:pPr marL="457200" indent="-457200" algn="just">
              <a:buFont typeface="Wingdings" panose="05000000000000000000" pitchFamily="2" charset="2"/>
              <a:buChar char="v"/>
            </a:pPr>
            <a:r>
              <a:rPr lang="en-US" sz="2800" b="0" i="0" dirty="0">
                <a:solidFill>
                  <a:srgbClr val="002060"/>
                </a:solidFill>
                <a:effectLst/>
                <a:latin typeface="source-serif-pro"/>
              </a:rPr>
              <a:t>Like linear model V model also starts with analysis and identification of requirements then move to design and implementation phases.</a:t>
            </a:r>
          </a:p>
          <a:p>
            <a:pPr algn="just"/>
            <a:endParaRPr lang="en-US" sz="2800" b="0" i="0" dirty="0">
              <a:solidFill>
                <a:srgbClr val="242424"/>
              </a:solidFill>
              <a:effectLst/>
              <a:latin typeface="source-serif-pro"/>
            </a:endParaRPr>
          </a:p>
          <a:p>
            <a:pPr marL="457200" indent="-457200" algn="just">
              <a:buFont typeface="Wingdings" panose="05000000000000000000" pitchFamily="2" charset="2"/>
              <a:buChar char="v"/>
            </a:pPr>
            <a:r>
              <a:rPr lang="en-US" sz="2800" b="0" i="0" dirty="0">
                <a:solidFill>
                  <a:srgbClr val="7030A0"/>
                </a:solidFill>
                <a:effectLst/>
                <a:latin typeface="source-serif-pro"/>
              </a:rPr>
              <a:t>The </a:t>
            </a:r>
            <a:r>
              <a:rPr lang="en-US" sz="2800" b="1" i="0" dirty="0">
                <a:solidFill>
                  <a:srgbClr val="00B0F0"/>
                </a:solidFill>
                <a:effectLst/>
                <a:latin typeface="source-serif-pro"/>
              </a:rPr>
              <a:t>left branch </a:t>
            </a:r>
            <a:r>
              <a:rPr lang="en-US" sz="2800" b="0" i="0" dirty="0">
                <a:solidFill>
                  <a:srgbClr val="7030A0"/>
                </a:solidFill>
                <a:effectLst/>
                <a:latin typeface="source-serif-pro"/>
              </a:rPr>
              <a:t>forms analysis and design related activities on the other hand the </a:t>
            </a:r>
            <a:r>
              <a:rPr lang="en-US" sz="2800" b="1" i="0" dirty="0">
                <a:solidFill>
                  <a:srgbClr val="00B0F0"/>
                </a:solidFill>
                <a:effectLst/>
                <a:latin typeface="source-serif-pro"/>
              </a:rPr>
              <a:t>right branch </a:t>
            </a:r>
            <a:r>
              <a:rPr lang="en-US" sz="2800" b="0" i="0" dirty="0">
                <a:solidFill>
                  <a:srgbClr val="7030A0"/>
                </a:solidFill>
                <a:effectLst/>
                <a:latin typeface="source-serif-pro"/>
              </a:rPr>
              <a:t>forms different types of testing like Unit Testing, Integration Testing, System Testing, Acceptance Testing etc. Each </a:t>
            </a:r>
            <a:r>
              <a:rPr lang="en-US" sz="2800" b="1" i="0" dirty="0">
                <a:solidFill>
                  <a:srgbClr val="00B0F0"/>
                </a:solidFill>
                <a:effectLst/>
                <a:latin typeface="source-serif-pro"/>
              </a:rPr>
              <a:t>testing activity right branch verifies </a:t>
            </a:r>
            <a:r>
              <a:rPr lang="en-US" sz="2800" b="0" i="0" dirty="0">
                <a:solidFill>
                  <a:srgbClr val="7030A0"/>
                </a:solidFill>
                <a:effectLst/>
                <a:latin typeface="source-serif-pro"/>
              </a:rPr>
              <a:t>corresponding analysis and design related activities of left branch.</a:t>
            </a:r>
          </a:p>
          <a:p>
            <a:pPr algn="l"/>
            <a:endParaRPr lang="en-IN" b="1" i="0" dirty="0">
              <a:solidFill>
                <a:srgbClr val="242424"/>
              </a:solidFill>
              <a:effectLst/>
              <a:latin typeface="sohne"/>
            </a:endParaRPr>
          </a:p>
          <a:p>
            <a:endParaRPr lang="en-IN" dirty="0"/>
          </a:p>
        </p:txBody>
      </p:sp>
    </p:spTree>
    <p:extLst>
      <p:ext uri="{BB962C8B-B14F-4D97-AF65-F5344CB8AC3E}">
        <p14:creationId xmlns:p14="http://schemas.microsoft.com/office/powerpoint/2010/main" val="285657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1A4FC-37FD-34E8-BFA9-DE87576919F8}"/>
              </a:ext>
            </a:extLst>
          </p:cNvPr>
          <p:cNvSpPr>
            <a:spLocks noGrp="1"/>
          </p:cNvSpPr>
          <p:nvPr>
            <p:ph type="title"/>
          </p:nvPr>
        </p:nvSpPr>
        <p:spPr>
          <a:xfrm>
            <a:off x="457200" y="838200"/>
            <a:ext cx="11277599" cy="5355312"/>
          </a:xfrm>
        </p:spPr>
        <p:txBody>
          <a:bodyPr/>
          <a:lstStyle/>
          <a:p>
            <a:pPr marL="571500" indent="-571500">
              <a:buFont typeface="Wingdings" panose="05000000000000000000" pitchFamily="2" charset="2"/>
              <a:buChar char="v"/>
            </a:pPr>
            <a:r>
              <a:rPr lang="en-US" sz="4000" b="1" i="0" dirty="0">
                <a:solidFill>
                  <a:srgbClr val="C00000"/>
                </a:solidFill>
                <a:effectLst/>
                <a:latin typeface="source-serif-pro"/>
              </a:rPr>
              <a:t>Benefits and Drawbacks</a:t>
            </a:r>
            <a:br>
              <a:rPr lang="en-US" sz="3600" b="1" i="0" dirty="0">
                <a:solidFill>
                  <a:srgbClr val="C00000"/>
                </a:solidFill>
                <a:effectLst/>
                <a:latin typeface="source-serif-pro"/>
              </a:rPr>
            </a:br>
            <a:br>
              <a:rPr lang="en-US" sz="2800" b="0" i="0" dirty="0">
                <a:solidFill>
                  <a:srgbClr val="242424"/>
                </a:solidFill>
                <a:effectLst/>
                <a:latin typeface="source-serif-pro"/>
              </a:rPr>
            </a:br>
            <a:r>
              <a:rPr lang="en-US" sz="3600" b="1" i="1" dirty="0">
                <a:solidFill>
                  <a:srgbClr val="7030A0"/>
                </a:solidFill>
                <a:effectLst/>
                <a:latin typeface="source-serif-pro"/>
              </a:rPr>
              <a:t>Benefits are-</a:t>
            </a:r>
            <a:br>
              <a:rPr lang="en-US" sz="3600" b="0" i="0" dirty="0">
                <a:solidFill>
                  <a:srgbClr val="242424"/>
                </a:solidFill>
                <a:effectLst/>
                <a:latin typeface="source-serif-pro"/>
              </a:rPr>
            </a:br>
            <a:r>
              <a:rPr lang="en-US" sz="3600" b="0" i="0" dirty="0">
                <a:solidFill>
                  <a:srgbClr val="00B050"/>
                </a:solidFill>
                <a:effectLst/>
                <a:latin typeface="source-serif-pro"/>
              </a:rPr>
              <a:t>1. Straightforward so easy to understand</a:t>
            </a:r>
            <a:br>
              <a:rPr lang="en-US" sz="3600" b="0" i="0" dirty="0">
                <a:solidFill>
                  <a:srgbClr val="00B050"/>
                </a:solidFill>
                <a:effectLst/>
                <a:latin typeface="source-serif-pro"/>
              </a:rPr>
            </a:br>
            <a:r>
              <a:rPr lang="en-US" sz="3600" b="0" i="0" dirty="0">
                <a:solidFill>
                  <a:srgbClr val="00B050"/>
                </a:solidFill>
                <a:effectLst/>
                <a:latin typeface="source-serif-pro"/>
              </a:rPr>
              <a:t>2. Allow to verify product at multiple level by executing </a:t>
            </a:r>
            <a:br>
              <a:rPr lang="en-US" sz="3600" b="0" i="0" dirty="0">
                <a:solidFill>
                  <a:srgbClr val="00B050"/>
                </a:solidFill>
                <a:effectLst/>
                <a:latin typeface="source-serif-pro"/>
              </a:rPr>
            </a:br>
            <a:r>
              <a:rPr lang="en-US" sz="3600" b="0" i="0" dirty="0">
                <a:solidFill>
                  <a:srgbClr val="00B050"/>
                </a:solidFill>
                <a:effectLst/>
                <a:latin typeface="source-serif-pro"/>
              </a:rPr>
              <a:t>    different types of testing</a:t>
            </a:r>
            <a:br>
              <a:rPr lang="en-US" sz="3600" b="0" i="0" dirty="0">
                <a:solidFill>
                  <a:srgbClr val="242424"/>
                </a:solidFill>
                <a:effectLst/>
                <a:latin typeface="source-serif-pro"/>
              </a:rPr>
            </a:br>
            <a:br>
              <a:rPr lang="en-US" sz="3600" b="0" i="0" dirty="0">
                <a:solidFill>
                  <a:srgbClr val="242424"/>
                </a:solidFill>
                <a:effectLst/>
                <a:latin typeface="source-serif-pro"/>
              </a:rPr>
            </a:br>
            <a:r>
              <a:rPr lang="en-US" sz="3600" b="1" i="1" dirty="0">
                <a:solidFill>
                  <a:srgbClr val="7030A0"/>
                </a:solidFill>
                <a:effectLst/>
                <a:latin typeface="source-serif-pro"/>
              </a:rPr>
              <a:t>Drawbacks are-</a:t>
            </a:r>
            <a:br>
              <a:rPr lang="en-US" sz="3600" b="0" i="0" dirty="0">
                <a:solidFill>
                  <a:srgbClr val="242424"/>
                </a:solidFill>
                <a:effectLst/>
                <a:latin typeface="source-serif-pro"/>
              </a:rPr>
            </a:br>
            <a:r>
              <a:rPr lang="en-US" sz="3600" b="0" i="0" dirty="0">
                <a:solidFill>
                  <a:srgbClr val="00B050"/>
                </a:solidFill>
                <a:effectLst/>
                <a:latin typeface="source-serif-pro"/>
              </a:rPr>
              <a:t>1. Doesn’t accommodate any changes</a:t>
            </a:r>
            <a:br>
              <a:rPr lang="en-US" sz="3200" b="0" i="0" dirty="0">
                <a:solidFill>
                  <a:srgbClr val="242424"/>
                </a:solidFill>
                <a:effectLst/>
                <a:latin typeface="source-serif-pro"/>
              </a:rPr>
            </a:br>
            <a:endParaRPr lang="en-IN" sz="2800" dirty="0"/>
          </a:p>
        </p:txBody>
      </p:sp>
    </p:spTree>
    <p:extLst>
      <p:ext uri="{BB962C8B-B14F-4D97-AF65-F5344CB8AC3E}">
        <p14:creationId xmlns:p14="http://schemas.microsoft.com/office/powerpoint/2010/main" val="4103011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55016" y="1219200"/>
            <a:ext cx="10598784" cy="4940571"/>
          </a:xfrm>
          <a:prstGeom prst="rect">
            <a:avLst/>
          </a:prstGeom>
        </p:spPr>
      </p:pic>
      <p:pic>
        <p:nvPicPr>
          <p:cNvPr id="3" name="object 3"/>
          <p:cNvPicPr/>
          <p:nvPr/>
        </p:nvPicPr>
        <p:blipFill>
          <a:blip r:embed="rId3" cstate="print"/>
          <a:stretch>
            <a:fillRect/>
          </a:stretch>
        </p:blipFill>
        <p:spPr>
          <a:xfrm>
            <a:off x="10605134" y="436244"/>
            <a:ext cx="831850" cy="869950"/>
          </a:xfrm>
          <a:prstGeom prst="rect">
            <a:avLst/>
          </a:prstGeom>
        </p:spPr>
      </p:pic>
      <p:sp>
        <p:nvSpPr>
          <p:cNvPr id="6" name="object 6"/>
          <p:cNvSpPr txBox="1"/>
          <p:nvPr/>
        </p:nvSpPr>
        <p:spPr>
          <a:xfrm>
            <a:off x="6330696" y="6563359"/>
            <a:ext cx="204470" cy="153670"/>
          </a:xfrm>
          <a:prstGeom prst="rect">
            <a:avLst/>
          </a:prstGeom>
        </p:spPr>
        <p:txBody>
          <a:bodyPr vert="horz" wrap="square" lIns="0" tIns="0" rIns="0" bIns="0" rtlCol="0">
            <a:spAutoFit/>
          </a:bodyPr>
          <a:lstStyle/>
          <a:p>
            <a:pPr marL="38100">
              <a:lnSpc>
                <a:spcPts val="1055"/>
              </a:lnSpc>
            </a:pPr>
            <a:fld id="{81D60167-4931-47E6-BA6A-407CBD079E47}" type="slidenum">
              <a:rPr sz="1000" dirty="0">
                <a:latin typeface="Calibri"/>
                <a:cs typeface="Calibri"/>
              </a:rPr>
              <a:t>12</a:t>
            </a:fld>
            <a:endParaRPr sz="1000">
              <a:latin typeface="Calibri"/>
              <a:cs typeface="Calibri"/>
            </a:endParaRPr>
          </a:p>
        </p:txBody>
      </p:sp>
      <p:sp>
        <p:nvSpPr>
          <p:cNvPr id="5" name="object 5"/>
          <p:cNvSpPr txBox="1"/>
          <p:nvPr/>
        </p:nvSpPr>
        <p:spPr>
          <a:xfrm>
            <a:off x="2743200" y="364670"/>
            <a:ext cx="5410200" cy="506549"/>
          </a:xfrm>
          <a:prstGeom prst="rect">
            <a:avLst/>
          </a:prstGeom>
        </p:spPr>
        <p:txBody>
          <a:bodyPr vert="horz" wrap="square" lIns="0" tIns="13970" rIns="0" bIns="0" rtlCol="0">
            <a:spAutoFit/>
          </a:bodyPr>
          <a:lstStyle/>
          <a:p>
            <a:pPr marL="12065">
              <a:lnSpc>
                <a:spcPct val="100000"/>
              </a:lnSpc>
              <a:spcBef>
                <a:spcPts val="110"/>
              </a:spcBef>
              <a:tabLst>
                <a:tab pos="238760" algn="l"/>
              </a:tabLst>
            </a:pPr>
            <a:r>
              <a:rPr sz="3200" b="1" spc="-5" dirty="0">
                <a:solidFill>
                  <a:srgbClr val="C00000"/>
                </a:solidFill>
                <a:latin typeface="Calibri"/>
                <a:cs typeface="Calibri"/>
              </a:rPr>
              <a:t>Incremental</a:t>
            </a:r>
            <a:r>
              <a:rPr sz="3200" b="1" spc="-20" dirty="0">
                <a:solidFill>
                  <a:srgbClr val="C00000"/>
                </a:solidFill>
                <a:latin typeface="Calibri"/>
                <a:cs typeface="Calibri"/>
              </a:rPr>
              <a:t> </a:t>
            </a:r>
            <a:r>
              <a:rPr sz="3200" b="1" dirty="0">
                <a:solidFill>
                  <a:srgbClr val="C00000"/>
                </a:solidFill>
                <a:latin typeface="Calibri"/>
                <a:cs typeface="Calibri"/>
              </a:rPr>
              <a:t>Process</a:t>
            </a:r>
            <a:r>
              <a:rPr sz="3200" b="1" spc="-25" dirty="0">
                <a:solidFill>
                  <a:srgbClr val="C00000"/>
                </a:solidFill>
                <a:latin typeface="Calibri"/>
                <a:cs typeface="Calibri"/>
              </a:rPr>
              <a:t> </a:t>
            </a:r>
            <a:r>
              <a:rPr sz="3200" b="1" dirty="0">
                <a:solidFill>
                  <a:srgbClr val="C00000"/>
                </a:solidFill>
                <a:latin typeface="Calibri"/>
                <a:cs typeface="Calibri"/>
              </a:rPr>
              <a:t>Model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222345-3ECE-C110-9FC9-5AC27FC537E4}"/>
              </a:ext>
            </a:extLst>
          </p:cNvPr>
          <p:cNvSpPr>
            <a:spLocks noGrp="1"/>
          </p:cNvSpPr>
          <p:nvPr>
            <p:ph type="body" idx="1"/>
          </p:nvPr>
        </p:nvSpPr>
        <p:spPr>
          <a:xfrm>
            <a:off x="381000" y="609601"/>
            <a:ext cx="11277600" cy="6172200"/>
          </a:xfrm>
        </p:spPr>
        <p:txBody>
          <a:bodyPr/>
          <a:lstStyle/>
          <a:p>
            <a:pPr algn="just"/>
            <a:r>
              <a:rPr lang="en-IN" sz="2800" b="1" i="0" dirty="0">
                <a:solidFill>
                  <a:srgbClr val="C00000"/>
                </a:solidFill>
                <a:effectLst/>
                <a:latin typeface="erdana"/>
              </a:rPr>
              <a:t>Incremental Model</a:t>
            </a:r>
          </a:p>
          <a:p>
            <a:endParaRPr lang="en-US" b="0" i="0" dirty="0">
              <a:solidFill>
                <a:srgbClr val="333333"/>
              </a:solidFill>
              <a:effectLst/>
              <a:latin typeface="inter-regular"/>
            </a:endParaRPr>
          </a:p>
          <a:p>
            <a:pPr marL="285750" indent="-285750" algn="just">
              <a:buFont typeface="Wingdings" panose="05000000000000000000" pitchFamily="2" charset="2"/>
              <a:buChar char="v"/>
            </a:pPr>
            <a:r>
              <a:rPr lang="en-US" sz="2400" b="0" i="0" dirty="0">
                <a:solidFill>
                  <a:srgbClr val="00B050"/>
                </a:solidFill>
                <a:effectLst/>
                <a:latin typeface="inter-regular"/>
              </a:rPr>
              <a:t>Incremental Model is a process of software development where </a:t>
            </a:r>
            <a:r>
              <a:rPr lang="en-US" sz="2400" b="0" i="1" dirty="0">
                <a:solidFill>
                  <a:srgbClr val="C00000"/>
                </a:solidFill>
                <a:effectLst/>
                <a:latin typeface="inter-regular"/>
              </a:rPr>
              <a:t>requirements divided into multiple standalone modules</a:t>
            </a:r>
            <a:r>
              <a:rPr lang="en-US" sz="2400" b="0" i="0" dirty="0">
                <a:solidFill>
                  <a:srgbClr val="00B050"/>
                </a:solidFill>
                <a:effectLst/>
                <a:latin typeface="inter-regular"/>
              </a:rPr>
              <a:t> of the software development cycle. </a:t>
            </a:r>
          </a:p>
          <a:p>
            <a:pPr algn="just"/>
            <a:endParaRPr lang="en-US" sz="2400" b="0" i="0" dirty="0">
              <a:solidFill>
                <a:srgbClr val="00B050"/>
              </a:solidFill>
              <a:effectLst/>
              <a:latin typeface="inter-regular"/>
            </a:endParaRPr>
          </a:p>
          <a:p>
            <a:pPr marL="285750" indent="-285750" algn="just">
              <a:buFont typeface="Wingdings" panose="05000000000000000000" pitchFamily="2" charset="2"/>
              <a:buChar char="v"/>
            </a:pPr>
            <a:r>
              <a:rPr lang="en-US" sz="2400" b="0" i="0" dirty="0">
                <a:solidFill>
                  <a:srgbClr val="00B050"/>
                </a:solidFill>
                <a:effectLst/>
                <a:latin typeface="inter-regular"/>
              </a:rPr>
              <a:t>In this model, each module goes through the requirements, design, implementation and testing phases. </a:t>
            </a:r>
          </a:p>
          <a:p>
            <a:pPr marL="285750" indent="-285750" algn="just">
              <a:buFont typeface="Wingdings" panose="05000000000000000000" pitchFamily="2" charset="2"/>
              <a:buChar char="v"/>
            </a:pPr>
            <a:endParaRPr lang="en-US" sz="2400" b="0" i="0" dirty="0">
              <a:solidFill>
                <a:srgbClr val="00B050"/>
              </a:solidFill>
              <a:effectLst/>
              <a:latin typeface="inter-regular"/>
            </a:endParaRPr>
          </a:p>
          <a:p>
            <a:pPr marL="285750" indent="-285750" algn="just">
              <a:buFont typeface="Wingdings" panose="05000000000000000000" pitchFamily="2" charset="2"/>
              <a:buChar char="v"/>
            </a:pPr>
            <a:r>
              <a:rPr lang="en-US" sz="2400" b="0" i="0" dirty="0">
                <a:solidFill>
                  <a:srgbClr val="00B050"/>
                </a:solidFill>
                <a:effectLst/>
                <a:latin typeface="inter-regular"/>
              </a:rPr>
              <a:t>Every subsequent release of the module adds function to the previous release. The process continues until the complete system achieved.</a:t>
            </a:r>
          </a:p>
          <a:p>
            <a:endParaRPr lang="en-US" sz="2000" b="0" i="0" dirty="0">
              <a:solidFill>
                <a:srgbClr val="333333"/>
              </a:solidFill>
              <a:effectLst/>
              <a:latin typeface="inter-regular"/>
            </a:endParaRPr>
          </a:p>
          <a:p>
            <a:pPr algn="just"/>
            <a:r>
              <a:rPr lang="en-US" sz="2400" b="1" i="1" dirty="0">
                <a:solidFill>
                  <a:srgbClr val="C00000"/>
                </a:solidFill>
                <a:effectLst/>
                <a:latin typeface="erdana"/>
              </a:rPr>
              <a:t>When we use the Incremental Model?</a:t>
            </a:r>
          </a:p>
          <a:p>
            <a:pPr algn="just">
              <a:buFont typeface="Arial" panose="020B0604020202020204" pitchFamily="34" charset="0"/>
              <a:buChar char="•"/>
            </a:pPr>
            <a:r>
              <a:rPr lang="en-US" sz="2400" b="0" i="0" dirty="0">
                <a:solidFill>
                  <a:srgbClr val="7030A0"/>
                </a:solidFill>
                <a:effectLst/>
                <a:latin typeface="inter-regular"/>
              </a:rPr>
              <a:t>When the requirements are superior.</a:t>
            </a:r>
          </a:p>
          <a:p>
            <a:pPr algn="just">
              <a:buFont typeface="Arial" panose="020B0604020202020204" pitchFamily="34" charset="0"/>
              <a:buChar char="•"/>
            </a:pPr>
            <a:r>
              <a:rPr lang="en-US" sz="2400" b="0" i="0" dirty="0">
                <a:solidFill>
                  <a:srgbClr val="7030A0"/>
                </a:solidFill>
                <a:effectLst/>
                <a:latin typeface="inter-regular"/>
              </a:rPr>
              <a:t>A project has a lengthy development schedule.</a:t>
            </a:r>
          </a:p>
          <a:p>
            <a:pPr algn="just">
              <a:buFont typeface="Arial" panose="020B0604020202020204" pitchFamily="34" charset="0"/>
              <a:buChar char="•"/>
            </a:pPr>
            <a:r>
              <a:rPr lang="en-US" sz="2400" b="0" i="0" dirty="0">
                <a:solidFill>
                  <a:srgbClr val="7030A0"/>
                </a:solidFill>
                <a:effectLst/>
                <a:latin typeface="inter-regular"/>
              </a:rPr>
              <a:t>When Software team are not very well skilled or trained.</a:t>
            </a:r>
          </a:p>
          <a:p>
            <a:pPr algn="just">
              <a:buFont typeface="Arial" panose="020B0604020202020204" pitchFamily="34" charset="0"/>
              <a:buChar char="•"/>
            </a:pPr>
            <a:r>
              <a:rPr lang="en-US" sz="2400" b="0" i="0" dirty="0">
                <a:solidFill>
                  <a:srgbClr val="7030A0"/>
                </a:solidFill>
                <a:effectLst/>
                <a:latin typeface="inter-regular"/>
              </a:rPr>
              <a:t>When the customer demands a quick release of the product.</a:t>
            </a:r>
          </a:p>
          <a:p>
            <a:pPr algn="just">
              <a:buFont typeface="Arial" panose="020B0604020202020204" pitchFamily="34" charset="0"/>
              <a:buChar char="•"/>
            </a:pPr>
            <a:r>
              <a:rPr lang="en-US" sz="2400" b="0" i="0" dirty="0">
                <a:solidFill>
                  <a:srgbClr val="7030A0"/>
                </a:solidFill>
                <a:effectLst/>
                <a:latin typeface="inter-regular"/>
              </a:rPr>
              <a:t>You can develop prioritized requirements first.</a:t>
            </a:r>
          </a:p>
          <a:p>
            <a:pPr algn="just"/>
            <a:endParaRPr lang="en-US" b="0" i="0" dirty="0">
              <a:solidFill>
                <a:srgbClr val="610B38"/>
              </a:solidFill>
              <a:effectLst/>
              <a:latin typeface="erdana"/>
            </a:endParaRPr>
          </a:p>
          <a:p>
            <a:endParaRPr lang="en-IN" dirty="0"/>
          </a:p>
        </p:txBody>
      </p:sp>
    </p:spTree>
    <p:extLst>
      <p:ext uri="{BB962C8B-B14F-4D97-AF65-F5344CB8AC3E}">
        <p14:creationId xmlns:p14="http://schemas.microsoft.com/office/powerpoint/2010/main" val="1709428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2014-CC3F-6055-9612-E3BBBC3A1C38}"/>
              </a:ext>
            </a:extLst>
          </p:cNvPr>
          <p:cNvSpPr>
            <a:spLocks noGrp="1"/>
          </p:cNvSpPr>
          <p:nvPr>
            <p:ph type="title"/>
          </p:nvPr>
        </p:nvSpPr>
        <p:spPr>
          <a:xfrm>
            <a:off x="838200" y="838200"/>
            <a:ext cx="10591799" cy="5047536"/>
          </a:xfrm>
        </p:spPr>
        <p:txBody>
          <a:bodyPr/>
          <a:lstStyle/>
          <a:p>
            <a:r>
              <a:rPr lang="en-US" sz="2800" b="1" i="0" dirty="0">
                <a:solidFill>
                  <a:srgbClr val="C00000"/>
                </a:solidFill>
                <a:effectLst/>
                <a:latin typeface="erdana"/>
              </a:rPr>
              <a:t>Advantage of Incremental Model</a:t>
            </a:r>
            <a:br>
              <a:rPr lang="en-US" sz="2400" b="0" i="0" dirty="0">
                <a:solidFill>
                  <a:srgbClr val="000000"/>
                </a:solidFill>
                <a:effectLst/>
                <a:latin typeface="inter-regular"/>
              </a:rPr>
            </a:br>
            <a:r>
              <a:rPr lang="en-US" sz="2800" b="0" i="0" dirty="0">
                <a:solidFill>
                  <a:schemeClr val="accent1">
                    <a:lumMod val="75000"/>
                  </a:schemeClr>
                </a:solidFill>
                <a:effectLst/>
                <a:latin typeface="inter-regular"/>
              </a:rPr>
              <a:t>1. Errors are easy to be recognized.</a:t>
            </a:r>
            <a:br>
              <a:rPr lang="en-US" sz="2800" b="0" i="0" dirty="0">
                <a:solidFill>
                  <a:schemeClr val="accent1">
                    <a:lumMod val="75000"/>
                  </a:schemeClr>
                </a:solidFill>
                <a:effectLst/>
                <a:latin typeface="inter-regular"/>
              </a:rPr>
            </a:br>
            <a:r>
              <a:rPr lang="en-US" sz="2800" b="0" i="0" dirty="0">
                <a:solidFill>
                  <a:schemeClr val="accent1">
                    <a:lumMod val="75000"/>
                  </a:schemeClr>
                </a:solidFill>
                <a:effectLst/>
                <a:latin typeface="inter-regular"/>
              </a:rPr>
              <a:t>2. Easier to test and debug</a:t>
            </a:r>
            <a:br>
              <a:rPr lang="en-US" sz="2800" b="0" i="0" dirty="0">
                <a:solidFill>
                  <a:schemeClr val="accent1">
                    <a:lumMod val="75000"/>
                  </a:schemeClr>
                </a:solidFill>
                <a:effectLst/>
                <a:latin typeface="inter-regular"/>
              </a:rPr>
            </a:br>
            <a:r>
              <a:rPr lang="en-US" sz="2800" b="0" i="0" dirty="0">
                <a:solidFill>
                  <a:schemeClr val="accent1">
                    <a:lumMod val="75000"/>
                  </a:schemeClr>
                </a:solidFill>
                <a:effectLst/>
                <a:latin typeface="inter-regular"/>
              </a:rPr>
              <a:t>3. More flexible.</a:t>
            </a:r>
            <a:br>
              <a:rPr lang="en-US" sz="2800" b="0" i="0" dirty="0">
                <a:solidFill>
                  <a:schemeClr val="accent1">
                    <a:lumMod val="75000"/>
                  </a:schemeClr>
                </a:solidFill>
                <a:effectLst/>
                <a:latin typeface="inter-regular"/>
              </a:rPr>
            </a:br>
            <a:r>
              <a:rPr lang="en-US" sz="2800" b="0" i="0" dirty="0">
                <a:solidFill>
                  <a:schemeClr val="accent1">
                    <a:lumMod val="75000"/>
                  </a:schemeClr>
                </a:solidFill>
                <a:effectLst/>
                <a:latin typeface="inter-regular"/>
              </a:rPr>
              <a:t>4. Simple to manage risk because it handled during its iteration.</a:t>
            </a:r>
            <a:br>
              <a:rPr lang="en-US" sz="2800" b="0" i="0" dirty="0">
                <a:solidFill>
                  <a:schemeClr val="accent1">
                    <a:lumMod val="75000"/>
                  </a:schemeClr>
                </a:solidFill>
                <a:effectLst/>
                <a:latin typeface="inter-regular"/>
              </a:rPr>
            </a:br>
            <a:r>
              <a:rPr lang="en-US" sz="2800" b="0" i="0" dirty="0">
                <a:solidFill>
                  <a:schemeClr val="accent1">
                    <a:lumMod val="75000"/>
                  </a:schemeClr>
                </a:solidFill>
                <a:effectLst/>
                <a:latin typeface="inter-regular"/>
              </a:rPr>
              <a:t>5. The Client gets important functionality early.</a:t>
            </a:r>
            <a:br>
              <a:rPr lang="en-US" sz="2400" b="0" i="0" dirty="0">
                <a:solidFill>
                  <a:srgbClr val="000000"/>
                </a:solidFill>
                <a:effectLst/>
                <a:latin typeface="inter-regular"/>
              </a:rPr>
            </a:br>
            <a:br>
              <a:rPr lang="en-US" sz="2400" b="0" i="0" dirty="0">
                <a:solidFill>
                  <a:srgbClr val="000000"/>
                </a:solidFill>
                <a:effectLst/>
                <a:latin typeface="inter-regular"/>
              </a:rPr>
            </a:br>
            <a:r>
              <a:rPr lang="en-US" sz="2800" b="1" i="0" dirty="0">
                <a:solidFill>
                  <a:srgbClr val="C00000"/>
                </a:solidFill>
                <a:effectLst/>
                <a:latin typeface="erdana"/>
              </a:rPr>
              <a:t>Disadvantage of Incremental Model</a:t>
            </a:r>
            <a:br>
              <a:rPr lang="en-US" sz="2400" b="0" i="0" dirty="0">
                <a:solidFill>
                  <a:srgbClr val="610B38"/>
                </a:solidFill>
                <a:effectLst/>
                <a:latin typeface="erdana"/>
              </a:rPr>
            </a:br>
            <a:r>
              <a:rPr lang="en-US" sz="2800" b="0" i="0" dirty="0">
                <a:solidFill>
                  <a:schemeClr val="accent4"/>
                </a:solidFill>
                <a:effectLst/>
                <a:latin typeface="erdana"/>
              </a:rPr>
              <a:t>1. </a:t>
            </a:r>
            <a:r>
              <a:rPr lang="en-US" sz="2800" b="0" i="0" dirty="0">
                <a:solidFill>
                  <a:schemeClr val="accent4"/>
                </a:solidFill>
                <a:effectLst/>
                <a:latin typeface="inter-regular"/>
              </a:rPr>
              <a:t>Need for good planning</a:t>
            </a:r>
            <a:br>
              <a:rPr lang="en-US" sz="2800" b="0" i="0" dirty="0">
                <a:solidFill>
                  <a:schemeClr val="accent4"/>
                </a:solidFill>
                <a:effectLst/>
                <a:latin typeface="inter-regular"/>
              </a:rPr>
            </a:br>
            <a:r>
              <a:rPr lang="en-US" sz="2800" b="0" i="0" dirty="0">
                <a:solidFill>
                  <a:schemeClr val="accent4"/>
                </a:solidFill>
                <a:effectLst/>
                <a:latin typeface="inter-regular"/>
              </a:rPr>
              <a:t>2. Total Cost is high.</a:t>
            </a:r>
            <a:br>
              <a:rPr lang="en-US" sz="2800" b="0" i="0" dirty="0">
                <a:solidFill>
                  <a:schemeClr val="accent4"/>
                </a:solidFill>
                <a:effectLst/>
                <a:latin typeface="inter-regular"/>
              </a:rPr>
            </a:br>
            <a:r>
              <a:rPr lang="en-US" sz="2800" b="0" i="0" dirty="0">
                <a:solidFill>
                  <a:schemeClr val="accent4"/>
                </a:solidFill>
                <a:effectLst/>
                <a:latin typeface="inter-regular"/>
              </a:rPr>
              <a:t>3. Well defined module interfaces are needed.</a:t>
            </a:r>
            <a:br>
              <a:rPr lang="en-US" sz="2400" b="0" i="0" dirty="0">
                <a:solidFill>
                  <a:schemeClr val="accent4"/>
                </a:solidFill>
                <a:effectLst/>
                <a:latin typeface="inter-regular"/>
              </a:rPr>
            </a:br>
            <a:endParaRPr lang="en-IN" sz="2400" dirty="0">
              <a:solidFill>
                <a:schemeClr val="accent4"/>
              </a:solidFill>
            </a:endParaRPr>
          </a:p>
        </p:txBody>
      </p:sp>
    </p:spTree>
    <p:extLst>
      <p:ext uri="{BB962C8B-B14F-4D97-AF65-F5344CB8AC3E}">
        <p14:creationId xmlns:p14="http://schemas.microsoft.com/office/powerpoint/2010/main" val="584778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244" y="603326"/>
            <a:ext cx="8526145" cy="504625"/>
          </a:xfrm>
          <a:prstGeom prst="rect">
            <a:avLst/>
          </a:prstGeom>
        </p:spPr>
        <p:txBody>
          <a:bodyPr vert="horz" wrap="square" lIns="0" tIns="12065" rIns="0" bIns="0" rtlCol="0">
            <a:spAutoFit/>
          </a:bodyPr>
          <a:lstStyle/>
          <a:p>
            <a:pPr marL="12065">
              <a:lnSpc>
                <a:spcPct val="100000"/>
              </a:lnSpc>
              <a:spcBef>
                <a:spcPts val="95"/>
              </a:spcBef>
              <a:buSzPct val="63636"/>
              <a:tabLst>
                <a:tab pos="238760" algn="l"/>
              </a:tabLst>
            </a:pPr>
            <a:r>
              <a:rPr lang="en-IN" sz="3200" b="1" spc="-5" dirty="0">
                <a:solidFill>
                  <a:srgbClr val="00B050"/>
                </a:solidFill>
                <a:latin typeface="+mj-lt"/>
                <a:cs typeface="Calibri Light"/>
              </a:rPr>
              <a:t>RAD </a:t>
            </a:r>
            <a:r>
              <a:rPr lang="en-IN" sz="3200" b="1" dirty="0">
                <a:solidFill>
                  <a:srgbClr val="00B050"/>
                </a:solidFill>
                <a:latin typeface="+mj-lt"/>
                <a:cs typeface="Calibri"/>
              </a:rPr>
              <a:t>Process</a:t>
            </a:r>
            <a:r>
              <a:rPr lang="en-IN" sz="3200" b="1" spc="-35" dirty="0">
                <a:solidFill>
                  <a:srgbClr val="00B050"/>
                </a:solidFill>
                <a:latin typeface="+mj-lt"/>
                <a:cs typeface="Calibri"/>
              </a:rPr>
              <a:t> </a:t>
            </a:r>
            <a:r>
              <a:rPr lang="en-IN" sz="3200" b="1" spc="-5" dirty="0">
                <a:solidFill>
                  <a:srgbClr val="00B050"/>
                </a:solidFill>
                <a:latin typeface="+mj-lt"/>
                <a:cs typeface="Calibri"/>
              </a:rPr>
              <a:t>Model</a:t>
            </a:r>
            <a:endParaRPr lang="en-IN" sz="3200" b="1" dirty="0">
              <a:solidFill>
                <a:srgbClr val="00B050"/>
              </a:solidFill>
              <a:latin typeface="+mj-lt"/>
              <a:cs typeface="Calibri"/>
            </a:endParaRPr>
          </a:p>
        </p:txBody>
      </p:sp>
      <p:pic>
        <p:nvPicPr>
          <p:cNvPr id="3" name="object 3"/>
          <p:cNvPicPr/>
          <p:nvPr/>
        </p:nvPicPr>
        <p:blipFill>
          <a:blip r:embed="rId2" cstate="print"/>
          <a:stretch>
            <a:fillRect/>
          </a:stretch>
        </p:blipFill>
        <p:spPr>
          <a:xfrm>
            <a:off x="926464" y="1295400"/>
            <a:ext cx="9970136" cy="5029199"/>
          </a:xfrm>
          <a:prstGeom prst="rect">
            <a:avLst/>
          </a:prstGeom>
        </p:spPr>
      </p:pic>
      <p:sp>
        <p:nvSpPr>
          <p:cNvPr id="4" name="object 4"/>
          <p:cNvSpPr txBox="1"/>
          <p:nvPr/>
        </p:nvSpPr>
        <p:spPr>
          <a:xfrm>
            <a:off x="6330696" y="6563359"/>
            <a:ext cx="204470" cy="153670"/>
          </a:xfrm>
          <a:prstGeom prst="rect">
            <a:avLst/>
          </a:prstGeom>
        </p:spPr>
        <p:txBody>
          <a:bodyPr vert="horz" wrap="square" lIns="0" tIns="0" rIns="0" bIns="0" rtlCol="0">
            <a:spAutoFit/>
          </a:bodyPr>
          <a:lstStyle/>
          <a:p>
            <a:pPr marL="38100">
              <a:lnSpc>
                <a:spcPts val="1055"/>
              </a:lnSpc>
            </a:pPr>
            <a:fld id="{81D60167-4931-47E6-BA6A-407CBD079E47}" type="slidenum">
              <a:rPr sz="1000" dirty="0">
                <a:latin typeface="Calibri"/>
                <a:cs typeface="Calibri"/>
              </a:rPr>
              <a:t>15</a:t>
            </a:fld>
            <a:endParaRPr sz="10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2CFEF5-017F-06FD-103D-2CFF28B49D8D}"/>
              </a:ext>
            </a:extLst>
          </p:cNvPr>
          <p:cNvSpPr txBox="1"/>
          <p:nvPr/>
        </p:nvSpPr>
        <p:spPr>
          <a:xfrm>
            <a:off x="266700" y="228600"/>
            <a:ext cx="11658600" cy="6340197"/>
          </a:xfrm>
          <a:prstGeom prst="rect">
            <a:avLst/>
          </a:prstGeom>
          <a:noFill/>
        </p:spPr>
        <p:txBody>
          <a:bodyPr wrap="square">
            <a:spAutoFit/>
          </a:bodyPr>
          <a:lstStyle/>
          <a:p>
            <a:pPr algn="just"/>
            <a:r>
              <a:rPr lang="en-IN" sz="2800" b="1" i="0" dirty="0">
                <a:solidFill>
                  <a:srgbClr val="C00000"/>
                </a:solidFill>
                <a:effectLst/>
                <a:latin typeface="erdana"/>
              </a:rPr>
              <a:t>RAD (Rapid Application Development) Model</a:t>
            </a:r>
          </a:p>
          <a:p>
            <a:pPr marL="285750" indent="-285750" algn="just">
              <a:buFont typeface="Wingdings" panose="05000000000000000000" pitchFamily="2" charset="2"/>
              <a:buChar char="Ø"/>
            </a:pPr>
            <a:r>
              <a:rPr lang="en-US" sz="2400" b="0" i="0" dirty="0">
                <a:solidFill>
                  <a:srgbClr val="333333"/>
                </a:solidFill>
                <a:effectLst/>
                <a:latin typeface="inter-regular"/>
              </a:rPr>
              <a:t>RAD is a linear sequential software development process model that emphasizes a concise development cycle using an element based construction approach. </a:t>
            </a:r>
          </a:p>
          <a:p>
            <a:pPr algn="just"/>
            <a:endParaRPr lang="en-US" sz="2400" b="0" i="0" dirty="0">
              <a:solidFill>
                <a:srgbClr val="333333"/>
              </a:solidFill>
              <a:effectLst/>
              <a:latin typeface="inter-regular"/>
            </a:endParaRPr>
          </a:p>
          <a:p>
            <a:pPr marL="285750" indent="-285750" algn="just">
              <a:buFont typeface="Wingdings" panose="05000000000000000000" pitchFamily="2" charset="2"/>
              <a:buChar char="Ø"/>
            </a:pPr>
            <a:r>
              <a:rPr lang="en-US" sz="2400" b="0" i="0" dirty="0">
                <a:solidFill>
                  <a:srgbClr val="7030A0"/>
                </a:solidFill>
                <a:effectLst/>
                <a:latin typeface="inter-regular"/>
              </a:rPr>
              <a:t>If the requirements are well understood and described, and the project scope is a constraint, the RAD process enables a development team to create a fully functional system within a </a:t>
            </a:r>
            <a:r>
              <a:rPr lang="en-US" sz="2400" b="1" i="0" dirty="0">
                <a:solidFill>
                  <a:srgbClr val="00B0F0"/>
                </a:solidFill>
                <a:effectLst/>
                <a:latin typeface="inter-regular"/>
              </a:rPr>
              <a:t>concise time period</a:t>
            </a:r>
            <a:r>
              <a:rPr lang="en-US" sz="2400" b="0" i="0" dirty="0">
                <a:solidFill>
                  <a:srgbClr val="7030A0"/>
                </a:solidFill>
                <a:effectLst/>
                <a:latin typeface="inter-regular"/>
              </a:rPr>
              <a:t>.</a:t>
            </a:r>
          </a:p>
          <a:p>
            <a:pPr algn="just"/>
            <a:endParaRPr lang="en-US" sz="2400" b="0" i="0" dirty="0">
              <a:solidFill>
                <a:srgbClr val="333333"/>
              </a:solidFill>
              <a:effectLst/>
              <a:latin typeface="inter-regular"/>
            </a:endParaRPr>
          </a:p>
          <a:p>
            <a:pPr marL="285750" indent="-285750" algn="just">
              <a:buFont typeface="Wingdings" panose="05000000000000000000" pitchFamily="2" charset="2"/>
              <a:buChar char="Ø"/>
            </a:pPr>
            <a:r>
              <a:rPr lang="en-US" sz="2400" b="1" i="1" dirty="0">
                <a:solidFill>
                  <a:srgbClr val="00B050"/>
                </a:solidFill>
                <a:effectLst/>
                <a:latin typeface="inter-regular"/>
              </a:rPr>
              <a:t>RAD (Rapid Application Development) is a concept that products can be developed </a:t>
            </a:r>
            <a:r>
              <a:rPr lang="en-US" sz="2400" b="1" i="1" dirty="0">
                <a:solidFill>
                  <a:srgbClr val="00B0F0"/>
                </a:solidFill>
                <a:effectLst/>
                <a:latin typeface="inter-regular"/>
              </a:rPr>
              <a:t>faster and of higher quality</a:t>
            </a:r>
            <a:r>
              <a:rPr lang="en-US" sz="2400" b="1" i="1" dirty="0">
                <a:solidFill>
                  <a:srgbClr val="00B050"/>
                </a:solidFill>
                <a:effectLst/>
                <a:latin typeface="inter-regular"/>
              </a:rPr>
              <a:t> through:</a:t>
            </a:r>
          </a:p>
          <a:p>
            <a:pPr algn="just"/>
            <a:br>
              <a:rPr lang="en-US" sz="2400" b="0" i="0" dirty="0">
                <a:solidFill>
                  <a:srgbClr val="333333"/>
                </a:solidFill>
                <a:effectLst/>
                <a:latin typeface="inter-regular"/>
              </a:rPr>
            </a:br>
            <a:r>
              <a:rPr lang="en-US" sz="2400" b="0" i="0" dirty="0">
                <a:solidFill>
                  <a:srgbClr val="002060"/>
                </a:solidFill>
                <a:effectLst/>
                <a:latin typeface="inter-regular"/>
              </a:rPr>
              <a:t>1. Gathering requirements using workshops or focus groups</a:t>
            </a:r>
          </a:p>
          <a:p>
            <a:pPr algn="just"/>
            <a:r>
              <a:rPr lang="en-US" sz="2400" b="0" i="0" dirty="0">
                <a:solidFill>
                  <a:srgbClr val="002060"/>
                </a:solidFill>
                <a:effectLst/>
                <a:latin typeface="inter-regular"/>
              </a:rPr>
              <a:t>2. Prototyping and early, reiterative user testing of designs</a:t>
            </a:r>
          </a:p>
          <a:p>
            <a:pPr algn="just"/>
            <a:r>
              <a:rPr lang="en-US" sz="2400" b="0" i="0" dirty="0">
                <a:solidFill>
                  <a:srgbClr val="002060"/>
                </a:solidFill>
                <a:effectLst/>
                <a:latin typeface="inter-regular"/>
              </a:rPr>
              <a:t>3. The re-use of software components</a:t>
            </a:r>
          </a:p>
          <a:p>
            <a:pPr algn="just"/>
            <a:r>
              <a:rPr lang="en-US" sz="2400" b="0" i="0" dirty="0">
                <a:solidFill>
                  <a:srgbClr val="002060"/>
                </a:solidFill>
                <a:effectLst/>
                <a:latin typeface="inter-regular"/>
              </a:rPr>
              <a:t>4. A rigidly paced schedule that refers design improvements to the next product version</a:t>
            </a:r>
          </a:p>
          <a:p>
            <a:pPr algn="just"/>
            <a:r>
              <a:rPr lang="en-US" sz="2400" b="0" i="0" dirty="0">
                <a:solidFill>
                  <a:srgbClr val="002060"/>
                </a:solidFill>
                <a:effectLst/>
                <a:latin typeface="inter-regular"/>
              </a:rPr>
              <a:t>5. Less formality in reviews and other team communication</a:t>
            </a:r>
          </a:p>
          <a:p>
            <a:endParaRPr lang="en-IN" b="0" i="0" dirty="0">
              <a:solidFill>
                <a:srgbClr val="610B38"/>
              </a:solidFill>
              <a:effectLst/>
              <a:latin typeface="erdana"/>
            </a:endParaRPr>
          </a:p>
        </p:txBody>
      </p:sp>
    </p:spTree>
    <p:extLst>
      <p:ext uri="{BB962C8B-B14F-4D97-AF65-F5344CB8AC3E}">
        <p14:creationId xmlns:p14="http://schemas.microsoft.com/office/powerpoint/2010/main" val="1247180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DC7618-5ADD-0A8D-C063-1AE232445941}"/>
              </a:ext>
            </a:extLst>
          </p:cNvPr>
          <p:cNvSpPr txBox="1"/>
          <p:nvPr/>
        </p:nvSpPr>
        <p:spPr>
          <a:xfrm>
            <a:off x="304800" y="304800"/>
            <a:ext cx="11658600" cy="6432530"/>
          </a:xfrm>
          <a:prstGeom prst="rect">
            <a:avLst/>
          </a:prstGeom>
          <a:noFill/>
        </p:spPr>
        <p:txBody>
          <a:bodyPr wrap="square">
            <a:spAutoFit/>
          </a:bodyPr>
          <a:lstStyle/>
          <a:p>
            <a:pPr algn="just"/>
            <a:r>
              <a:rPr lang="en-US" sz="2400" b="1" i="0" dirty="0">
                <a:solidFill>
                  <a:srgbClr val="7030A0"/>
                </a:solidFill>
                <a:effectLst/>
                <a:latin typeface="erdana"/>
              </a:rPr>
              <a:t>When to use RAD Model?</a:t>
            </a:r>
          </a:p>
          <a:p>
            <a:pPr algn="just">
              <a:buFont typeface="Arial" panose="020B0604020202020204" pitchFamily="34" charset="0"/>
              <a:buChar char="•"/>
            </a:pPr>
            <a:r>
              <a:rPr lang="en-US" sz="2000" b="0" i="0" dirty="0">
                <a:solidFill>
                  <a:srgbClr val="00B050"/>
                </a:solidFill>
                <a:effectLst/>
                <a:latin typeface="inter-regular"/>
              </a:rPr>
              <a:t>When the system should need to create the project that modularizes in a short span time (2-3 months).</a:t>
            </a:r>
          </a:p>
          <a:p>
            <a:pPr algn="just">
              <a:buFont typeface="Arial" panose="020B0604020202020204" pitchFamily="34" charset="0"/>
              <a:buChar char="•"/>
            </a:pPr>
            <a:r>
              <a:rPr lang="en-US" sz="2000" b="0" i="0" dirty="0">
                <a:solidFill>
                  <a:srgbClr val="00B050"/>
                </a:solidFill>
                <a:effectLst/>
                <a:latin typeface="inter-regular"/>
              </a:rPr>
              <a:t>When the requirements are well-known.</a:t>
            </a:r>
          </a:p>
          <a:p>
            <a:pPr algn="just">
              <a:buFont typeface="Arial" panose="020B0604020202020204" pitchFamily="34" charset="0"/>
              <a:buChar char="•"/>
            </a:pPr>
            <a:r>
              <a:rPr lang="en-US" sz="2000" b="0" i="0" dirty="0">
                <a:solidFill>
                  <a:srgbClr val="00B050"/>
                </a:solidFill>
                <a:effectLst/>
                <a:latin typeface="inter-regular"/>
              </a:rPr>
              <a:t>When the technical risk is limited.</a:t>
            </a:r>
          </a:p>
          <a:p>
            <a:pPr algn="just">
              <a:buFont typeface="Arial" panose="020B0604020202020204" pitchFamily="34" charset="0"/>
              <a:buChar char="•"/>
            </a:pPr>
            <a:r>
              <a:rPr lang="en-US" sz="2000" b="0" i="0" dirty="0">
                <a:solidFill>
                  <a:srgbClr val="00B050"/>
                </a:solidFill>
                <a:effectLst/>
                <a:latin typeface="inter-regular"/>
              </a:rPr>
              <a:t>When there's a necessity to make a system, which modularized in 2-3 months of period.</a:t>
            </a:r>
          </a:p>
          <a:p>
            <a:pPr algn="just">
              <a:buFont typeface="Arial" panose="020B0604020202020204" pitchFamily="34" charset="0"/>
              <a:buChar char="•"/>
            </a:pPr>
            <a:r>
              <a:rPr lang="en-US" sz="2000" b="0" i="0" dirty="0">
                <a:solidFill>
                  <a:srgbClr val="00B050"/>
                </a:solidFill>
                <a:effectLst/>
                <a:latin typeface="inter-regular"/>
              </a:rPr>
              <a:t>It should be used only if the budget allows the use of automatic code generating tools.</a:t>
            </a:r>
          </a:p>
          <a:p>
            <a:pPr algn="just"/>
            <a:endParaRPr lang="en-US" sz="2000" b="0" i="0" dirty="0">
              <a:solidFill>
                <a:srgbClr val="000000"/>
              </a:solidFill>
              <a:effectLst/>
              <a:latin typeface="inter-regular"/>
            </a:endParaRPr>
          </a:p>
          <a:p>
            <a:pPr algn="just"/>
            <a:r>
              <a:rPr lang="en-US" sz="2400" b="1" i="0" dirty="0">
                <a:solidFill>
                  <a:srgbClr val="7030A0"/>
                </a:solidFill>
                <a:effectLst/>
                <a:latin typeface="erdana"/>
              </a:rPr>
              <a:t>Advantage of RAD Model</a:t>
            </a:r>
          </a:p>
          <a:p>
            <a:pPr algn="just">
              <a:buFont typeface="Arial" panose="020B0604020202020204" pitchFamily="34" charset="0"/>
              <a:buChar char="•"/>
            </a:pPr>
            <a:r>
              <a:rPr lang="en-US" sz="2000" b="0" i="0" dirty="0">
                <a:solidFill>
                  <a:srgbClr val="00B0F0"/>
                </a:solidFill>
                <a:effectLst/>
                <a:latin typeface="inter-regular"/>
              </a:rPr>
              <a:t>This model is flexible for change.</a:t>
            </a:r>
          </a:p>
          <a:p>
            <a:pPr algn="just">
              <a:buFont typeface="Arial" panose="020B0604020202020204" pitchFamily="34" charset="0"/>
              <a:buChar char="•"/>
            </a:pPr>
            <a:r>
              <a:rPr lang="en-US" sz="2000" b="0" i="0" dirty="0">
                <a:solidFill>
                  <a:srgbClr val="00B0F0"/>
                </a:solidFill>
                <a:effectLst/>
                <a:latin typeface="inter-regular"/>
              </a:rPr>
              <a:t>In this model, changes are adoptable.</a:t>
            </a:r>
          </a:p>
          <a:p>
            <a:pPr algn="just">
              <a:buFont typeface="Arial" panose="020B0604020202020204" pitchFamily="34" charset="0"/>
              <a:buChar char="•"/>
            </a:pPr>
            <a:r>
              <a:rPr lang="en-US" sz="2000" b="0" i="0" dirty="0">
                <a:solidFill>
                  <a:srgbClr val="00B0F0"/>
                </a:solidFill>
                <a:effectLst/>
                <a:latin typeface="inter-regular"/>
              </a:rPr>
              <a:t>Each phase in RAD brings highest priority functionality to the customer.</a:t>
            </a:r>
          </a:p>
          <a:p>
            <a:pPr algn="just">
              <a:buFont typeface="Arial" panose="020B0604020202020204" pitchFamily="34" charset="0"/>
              <a:buChar char="•"/>
            </a:pPr>
            <a:r>
              <a:rPr lang="en-US" sz="2000" b="0" i="0" dirty="0">
                <a:solidFill>
                  <a:srgbClr val="00B0F0"/>
                </a:solidFill>
                <a:effectLst/>
                <a:latin typeface="inter-regular"/>
              </a:rPr>
              <a:t>It reduced development time.</a:t>
            </a:r>
          </a:p>
          <a:p>
            <a:pPr algn="just">
              <a:buFont typeface="Arial" panose="020B0604020202020204" pitchFamily="34" charset="0"/>
              <a:buChar char="•"/>
            </a:pPr>
            <a:r>
              <a:rPr lang="en-US" sz="2000" b="0" i="0" dirty="0">
                <a:solidFill>
                  <a:srgbClr val="00B0F0"/>
                </a:solidFill>
                <a:effectLst/>
                <a:latin typeface="inter-regular"/>
              </a:rPr>
              <a:t>It increases the reusability of features.</a:t>
            </a:r>
          </a:p>
          <a:p>
            <a:pPr algn="just"/>
            <a:endParaRPr lang="en-US" sz="2000" b="0" i="0" dirty="0">
              <a:solidFill>
                <a:srgbClr val="000000"/>
              </a:solidFill>
              <a:effectLst/>
              <a:latin typeface="inter-regular"/>
            </a:endParaRPr>
          </a:p>
          <a:p>
            <a:pPr algn="just"/>
            <a:r>
              <a:rPr lang="en-US" sz="2400" b="1" i="0" dirty="0">
                <a:solidFill>
                  <a:srgbClr val="7030A0"/>
                </a:solidFill>
                <a:effectLst/>
                <a:latin typeface="erdana"/>
              </a:rPr>
              <a:t>Disadvantage of RAD Model</a:t>
            </a:r>
          </a:p>
          <a:p>
            <a:pPr algn="just">
              <a:buFont typeface="Arial" panose="020B0604020202020204" pitchFamily="34" charset="0"/>
              <a:buChar char="•"/>
            </a:pPr>
            <a:r>
              <a:rPr lang="en-US" sz="2000" b="0" i="0" dirty="0">
                <a:solidFill>
                  <a:srgbClr val="002060"/>
                </a:solidFill>
                <a:effectLst/>
                <a:latin typeface="inter-regular"/>
              </a:rPr>
              <a:t>It required highly skilled designers.</a:t>
            </a:r>
          </a:p>
          <a:p>
            <a:pPr algn="just">
              <a:buFont typeface="Arial" panose="020B0604020202020204" pitchFamily="34" charset="0"/>
              <a:buChar char="•"/>
            </a:pPr>
            <a:r>
              <a:rPr lang="en-US" sz="2000" b="0" i="0" dirty="0">
                <a:solidFill>
                  <a:srgbClr val="002060"/>
                </a:solidFill>
                <a:effectLst/>
                <a:latin typeface="inter-regular"/>
              </a:rPr>
              <a:t>All application is not compatible with RAD.</a:t>
            </a:r>
          </a:p>
          <a:p>
            <a:pPr algn="just">
              <a:buFont typeface="Arial" panose="020B0604020202020204" pitchFamily="34" charset="0"/>
              <a:buChar char="•"/>
            </a:pPr>
            <a:r>
              <a:rPr lang="en-US" sz="2000" b="0" i="0" dirty="0">
                <a:solidFill>
                  <a:srgbClr val="002060"/>
                </a:solidFill>
                <a:effectLst/>
                <a:latin typeface="inter-regular"/>
              </a:rPr>
              <a:t>For smaller projects, we cannot use the RAD model.</a:t>
            </a:r>
          </a:p>
          <a:p>
            <a:pPr algn="just">
              <a:buFont typeface="Arial" panose="020B0604020202020204" pitchFamily="34" charset="0"/>
              <a:buChar char="•"/>
            </a:pPr>
            <a:r>
              <a:rPr lang="en-US" sz="2000" b="0" i="0" dirty="0">
                <a:solidFill>
                  <a:srgbClr val="002060"/>
                </a:solidFill>
                <a:effectLst/>
                <a:latin typeface="inter-regular"/>
              </a:rPr>
              <a:t>On the high technical risk, it's not suitable.</a:t>
            </a:r>
          </a:p>
          <a:p>
            <a:pPr algn="just">
              <a:buFont typeface="Arial" panose="020B0604020202020204" pitchFamily="34" charset="0"/>
              <a:buChar char="•"/>
            </a:pPr>
            <a:r>
              <a:rPr lang="en-US" sz="2000" b="0" i="0" dirty="0">
                <a:solidFill>
                  <a:srgbClr val="002060"/>
                </a:solidFill>
                <a:effectLst/>
                <a:latin typeface="inter-regular"/>
              </a:rPr>
              <a:t>Required user involvement.</a:t>
            </a:r>
          </a:p>
        </p:txBody>
      </p:sp>
    </p:spTree>
    <p:extLst>
      <p:ext uri="{BB962C8B-B14F-4D97-AF65-F5344CB8AC3E}">
        <p14:creationId xmlns:p14="http://schemas.microsoft.com/office/powerpoint/2010/main" val="3787509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400" y="1689007"/>
            <a:ext cx="6324600" cy="4452059"/>
          </a:xfrm>
          <a:prstGeom prst="rect">
            <a:avLst/>
          </a:prstGeom>
        </p:spPr>
      </p:pic>
      <p:pic>
        <p:nvPicPr>
          <p:cNvPr id="3" name="object 3"/>
          <p:cNvPicPr/>
          <p:nvPr/>
        </p:nvPicPr>
        <p:blipFill>
          <a:blip r:embed="rId3" cstate="print"/>
          <a:stretch>
            <a:fillRect/>
          </a:stretch>
        </p:blipFill>
        <p:spPr>
          <a:xfrm>
            <a:off x="10808334" y="406400"/>
            <a:ext cx="831850" cy="869950"/>
          </a:xfrm>
          <a:prstGeom prst="rect">
            <a:avLst/>
          </a:prstGeom>
        </p:spPr>
      </p:pic>
      <p:sp>
        <p:nvSpPr>
          <p:cNvPr id="7" name="object 7"/>
          <p:cNvSpPr txBox="1"/>
          <p:nvPr/>
        </p:nvSpPr>
        <p:spPr>
          <a:xfrm>
            <a:off x="6330696" y="6563359"/>
            <a:ext cx="204470" cy="153670"/>
          </a:xfrm>
          <a:prstGeom prst="rect">
            <a:avLst/>
          </a:prstGeom>
        </p:spPr>
        <p:txBody>
          <a:bodyPr vert="horz" wrap="square" lIns="0" tIns="0" rIns="0" bIns="0" rtlCol="0">
            <a:spAutoFit/>
          </a:bodyPr>
          <a:lstStyle/>
          <a:p>
            <a:pPr marL="38100">
              <a:lnSpc>
                <a:spcPts val="1055"/>
              </a:lnSpc>
            </a:pPr>
            <a:fld id="{81D60167-4931-47E6-BA6A-407CBD079E47}" type="slidenum">
              <a:rPr sz="1000" dirty="0">
                <a:latin typeface="Calibri"/>
                <a:cs typeface="Calibri"/>
              </a:rPr>
              <a:t>18</a:t>
            </a:fld>
            <a:endParaRPr sz="1000">
              <a:latin typeface="Calibri"/>
              <a:cs typeface="Calibri"/>
            </a:endParaRPr>
          </a:p>
        </p:txBody>
      </p:sp>
      <p:sp>
        <p:nvSpPr>
          <p:cNvPr id="5" name="object 5"/>
          <p:cNvSpPr txBox="1"/>
          <p:nvPr/>
        </p:nvSpPr>
        <p:spPr>
          <a:xfrm>
            <a:off x="3048000" y="544954"/>
            <a:ext cx="4800600" cy="444994"/>
          </a:xfrm>
          <a:prstGeom prst="rect">
            <a:avLst/>
          </a:prstGeom>
        </p:spPr>
        <p:txBody>
          <a:bodyPr vert="horz" wrap="square" lIns="0" tIns="13970" rIns="0" bIns="0" rtlCol="0">
            <a:spAutoFit/>
          </a:bodyPr>
          <a:lstStyle/>
          <a:p>
            <a:pPr marL="238125" indent="-226060">
              <a:lnSpc>
                <a:spcPct val="100000"/>
              </a:lnSpc>
              <a:spcBef>
                <a:spcPts val="110"/>
              </a:spcBef>
              <a:buFont typeface="Arial MT"/>
              <a:buChar char="•"/>
              <a:tabLst>
                <a:tab pos="238760" algn="l"/>
              </a:tabLst>
            </a:pPr>
            <a:r>
              <a:rPr sz="2800" b="1" spc="-5" dirty="0">
                <a:solidFill>
                  <a:srgbClr val="C00000"/>
                </a:solidFill>
                <a:latin typeface="Calibri"/>
                <a:cs typeface="Calibri"/>
              </a:rPr>
              <a:t>Evolutionary</a:t>
            </a:r>
            <a:r>
              <a:rPr sz="2800" b="1" spc="-25" dirty="0">
                <a:solidFill>
                  <a:srgbClr val="C00000"/>
                </a:solidFill>
                <a:latin typeface="Calibri"/>
                <a:cs typeface="Calibri"/>
              </a:rPr>
              <a:t> </a:t>
            </a:r>
            <a:r>
              <a:rPr sz="2800" b="1" dirty="0">
                <a:solidFill>
                  <a:srgbClr val="C00000"/>
                </a:solidFill>
                <a:latin typeface="Calibri"/>
                <a:cs typeface="Calibri"/>
              </a:rPr>
              <a:t>Process</a:t>
            </a:r>
            <a:r>
              <a:rPr sz="2800" b="1" spc="-45" dirty="0">
                <a:solidFill>
                  <a:srgbClr val="C00000"/>
                </a:solidFill>
                <a:latin typeface="Calibri"/>
                <a:cs typeface="Calibri"/>
              </a:rPr>
              <a:t> </a:t>
            </a:r>
            <a:r>
              <a:rPr sz="2800" b="1" dirty="0">
                <a:solidFill>
                  <a:srgbClr val="C00000"/>
                </a:solidFill>
                <a:latin typeface="Calibri"/>
                <a:cs typeface="Calibri"/>
              </a:rPr>
              <a:t>Models</a:t>
            </a:r>
          </a:p>
        </p:txBody>
      </p:sp>
      <p:sp>
        <p:nvSpPr>
          <p:cNvPr id="6" name="object 6"/>
          <p:cNvSpPr txBox="1"/>
          <p:nvPr/>
        </p:nvSpPr>
        <p:spPr>
          <a:xfrm>
            <a:off x="5638800" y="1091640"/>
            <a:ext cx="3124200" cy="320601"/>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7030A0"/>
                </a:solidFill>
                <a:latin typeface="Calibri"/>
                <a:cs typeface="Calibri"/>
              </a:rPr>
              <a:t>The</a:t>
            </a:r>
            <a:r>
              <a:rPr sz="2000" b="1" spc="-35" dirty="0">
                <a:solidFill>
                  <a:srgbClr val="7030A0"/>
                </a:solidFill>
                <a:latin typeface="Calibri"/>
                <a:cs typeface="Calibri"/>
              </a:rPr>
              <a:t> </a:t>
            </a:r>
            <a:r>
              <a:rPr sz="2000" b="1" spc="-5" dirty="0">
                <a:solidFill>
                  <a:srgbClr val="7030A0"/>
                </a:solidFill>
                <a:latin typeface="Calibri"/>
                <a:cs typeface="Calibri"/>
              </a:rPr>
              <a:t>prototyping</a:t>
            </a:r>
            <a:r>
              <a:rPr sz="2000" b="1" spc="-25" dirty="0">
                <a:solidFill>
                  <a:srgbClr val="7030A0"/>
                </a:solidFill>
                <a:latin typeface="Calibri"/>
                <a:cs typeface="Calibri"/>
              </a:rPr>
              <a:t> </a:t>
            </a:r>
            <a:r>
              <a:rPr sz="2000" b="1" spc="-5" dirty="0">
                <a:solidFill>
                  <a:srgbClr val="7030A0"/>
                </a:solidFill>
                <a:latin typeface="Calibri"/>
                <a:cs typeface="Calibri"/>
              </a:rPr>
              <a:t>paradigm</a:t>
            </a:r>
            <a:endParaRPr sz="2000" dirty="0">
              <a:solidFill>
                <a:srgbClr val="7030A0"/>
              </a:solidFill>
              <a:latin typeface="Calibri"/>
              <a:cs typeface="Calibri"/>
            </a:endParaRPr>
          </a:p>
        </p:txBody>
      </p:sp>
      <p:sp>
        <p:nvSpPr>
          <p:cNvPr id="8" name="TextBox 7">
            <a:extLst>
              <a:ext uri="{FF2B5EF4-FFF2-40B4-BE49-F238E27FC236}">
                <a16:creationId xmlns:a16="http://schemas.microsoft.com/office/drawing/2014/main" id="{B21C7091-2367-A23F-33AA-5683D2B07651}"/>
              </a:ext>
            </a:extLst>
          </p:cNvPr>
          <p:cNvSpPr txBox="1"/>
          <p:nvPr/>
        </p:nvSpPr>
        <p:spPr>
          <a:xfrm>
            <a:off x="381000" y="2145321"/>
            <a:ext cx="4944374" cy="3539430"/>
          </a:xfrm>
          <a:prstGeom prst="rect">
            <a:avLst/>
          </a:prstGeom>
          <a:noFill/>
        </p:spPr>
        <p:txBody>
          <a:bodyPr wrap="square">
            <a:spAutoFit/>
          </a:bodyPr>
          <a:lstStyle/>
          <a:p>
            <a:pPr algn="just"/>
            <a:r>
              <a:rPr lang="en-US" sz="2800" b="0" i="0" dirty="0">
                <a:solidFill>
                  <a:srgbClr val="00B0F0"/>
                </a:solidFill>
                <a:effectLst/>
                <a:latin typeface="Arial" panose="020B0604020202020204" pitchFamily="34" charset="0"/>
              </a:rPr>
              <a:t>The prototyping model is a systems development method in which a </a:t>
            </a:r>
            <a:r>
              <a:rPr lang="en-US" sz="2800" b="0" i="0" u="sng" dirty="0">
                <a:solidFill>
                  <a:srgbClr val="00B0F0"/>
                </a:solidFill>
                <a:effectLst/>
                <a:latin typeface="Arial" panose="020B0604020202020204" pitchFamily="34" charset="0"/>
                <a:hlinkClick r:id="rId4">
                  <a:extLst>
                    <a:ext uri="{A12FA001-AC4F-418D-AE19-62706E023703}">
                      <ahyp:hlinkClr xmlns:ahyp="http://schemas.microsoft.com/office/drawing/2018/hyperlinkcolor" val="tx"/>
                    </a:ext>
                  </a:extLst>
                </a:hlinkClick>
              </a:rPr>
              <a:t>prototype</a:t>
            </a:r>
            <a:r>
              <a:rPr lang="en-US" sz="2800" b="0" i="0" dirty="0">
                <a:solidFill>
                  <a:srgbClr val="00B0F0"/>
                </a:solidFill>
                <a:effectLst/>
                <a:latin typeface="Arial" panose="020B0604020202020204" pitchFamily="34" charset="0"/>
              </a:rPr>
              <a:t> is built, tested and then reworked as necessary until an acceptable outcome is achieved from which the complete system or product can be developed.</a:t>
            </a:r>
            <a:endParaRPr lang="en-IN" sz="2800" dirty="0">
              <a:solidFill>
                <a:srgbClr val="00B0F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00" y="1384300"/>
            <a:ext cx="9982200" cy="4631001"/>
          </a:xfrm>
          <a:prstGeom prst="rect">
            <a:avLst/>
          </a:prstGeom>
        </p:spPr>
      </p:pic>
      <p:pic>
        <p:nvPicPr>
          <p:cNvPr id="3" name="object 3"/>
          <p:cNvPicPr/>
          <p:nvPr/>
        </p:nvPicPr>
        <p:blipFill>
          <a:blip r:embed="rId3" cstate="print"/>
          <a:stretch>
            <a:fillRect/>
          </a:stretch>
        </p:blipFill>
        <p:spPr>
          <a:xfrm>
            <a:off x="10605134" y="514350"/>
            <a:ext cx="831850" cy="869950"/>
          </a:xfrm>
          <a:prstGeom prst="rect">
            <a:avLst/>
          </a:prstGeom>
        </p:spPr>
      </p:pic>
      <p:sp>
        <p:nvSpPr>
          <p:cNvPr id="7" name="object 7"/>
          <p:cNvSpPr txBox="1"/>
          <p:nvPr/>
        </p:nvSpPr>
        <p:spPr>
          <a:xfrm>
            <a:off x="6330696" y="6563359"/>
            <a:ext cx="204470" cy="153670"/>
          </a:xfrm>
          <a:prstGeom prst="rect">
            <a:avLst/>
          </a:prstGeom>
        </p:spPr>
        <p:txBody>
          <a:bodyPr vert="horz" wrap="square" lIns="0" tIns="0" rIns="0" bIns="0" rtlCol="0">
            <a:spAutoFit/>
          </a:bodyPr>
          <a:lstStyle/>
          <a:p>
            <a:pPr marL="38100">
              <a:lnSpc>
                <a:spcPts val="1055"/>
              </a:lnSpc>
            </a:pPr>
            <a:fld id="{81D60167-4931-47E6-BA6A-407CBD079E47}" type="slidenum">
              <a:rPr sz="1000" dirty="0">
                <a:latin typeface="Calibri"/>
                <a:cs typeface="Calibri"/>
              </a:rPr>
              <a:t>19</a:t>
            </a:fld>
            <a:endParaRPr sz="1000">
              <a:latin typeface="Calibri"/>
              <a:cs typeface="Calibri"/>
            </a:endParaRPr>
          </a:p>
        </p:txBody>
      </p:sp>
      <p:sp>
        <p:nvSpPr>
          <p:cNvPr id="5" name="object 5"/>
          <p:cNvSpPr txBox="1"/>
          <p:nvPr/>
        </p:nvSpPr>
        <p:spPr>
          <a:xfrm>
            <a:off x="2971800" y="388674"/>
            <a:ext cx="4724400" cy="444994"/>
          </a:xfrm>
          <a:prstGeom prst="rect">
            <a:avLst/>
          </a:prstGeom>
        </p:spPr>
        <p:txBody>
          <a:bodyPr vert="horz" wrap="square" lIns="0" tIns="13970" rIns="0" bIns="0" rtlCol="0">
            <a:spAutoFit/>
          </a:bodyPr>
          <a:lstStyle/>
          <a:p>
            <a:pPr marL="238125" indent="-226060">
              <a:lnSpc>
                <a:spcPct val="100000"/>
              </a:lnSpc>
              <a:spcBef>
                <a:spcPts val="110"/>
              </a:spcBef>
              <a:buFont typeface="Arial MT"/>
              <a:buChar char="•"/>
              <a:tabLst>
                <a:tab pos="238760" algn="l"/>
              </a:tabLst>
            </a:pPr>
            <a:r>
              <a:rPr sz="2800" b="1" spc="-5" dirty="0">
                <a:solidFill>
                  <a:srgbClr val="C00000"/>
                </a:solidFill>
                <a:latin typeface="Calibri"/>
                <a:cs typeface="Calibri"/>
              </a:rPr>
              <a:t>Evolutionary</a:t>
            </a:r>
            <a:r>
              <a:rPr sz="2800" b="1" spc="-25" dirty="0">
                <a:solidFill>
                  <a:srgbClr val="C00000"/>
                </a:solidFill>
                <a:latin typeface="Calibri"/>
                <a:cs typeface="Calibri"/>
              </a:rPr>
              <a:t> </a:t>
            </a:r>
            <a:r>
              <a:rPr sz="2800" b="1" dirty="0">
                <a:solidFill>
                  <a:srgbClr val="C00000"/>
                </a:solidFill>
                <a:latin typeface="Calibri"/>
                <a:cs typeface="Calibri"/>
              </a:rPr>
              <a:t>Process</a:t>
            </a:r>
            <a:r>
              <a:rPr sz="2800" b="1" spc="-50" dirty="0">
                <a:solidFill>
                  <a:srgbClr val="C00000"/>
                </a:solidFill>
                <a:latin typeface="Calibri"/>
                <a:cs typeface="Calibri"/>
              </a:rPr>
              <a:t> </a:t>
            </a:r>
            <a:r>
              <a:rPr sz="2800" b="1" dirty="0">
                <a:solidFill>
                  <a:srgbClr val="C00000"/>
                </a:solidFill>
                <a:latin typeface="Calibri"/>
                <a:cs typeface="Calibri"/>
              </a:rPr>
              <a:t>Models</a:t>
            </a:r>
          </a:p>
        </p:txBody>
      </p:sp>
      <p:sp>
        <p:nvSpPr>
          <p:cNvPr id="6" name="object 6"/>
          <p:cNvSpPr txBox="1"/>
          <p:nvPr/>
        </p:nvSpPr>
        <p:spPr>
          <a:xfrm>
            <a:off x="6330696" y="949325"/>
            <a:ext cx="2279904"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7030A0"/>
                </a:solidFill>
                <a:latin typeface="Calibri"/>
                <a:cs typeface="Calibri"/>
              </a:rPr>
              <a:t>The</a:t>
            </a:r>
            <a:r>
              <a:rPr sz="2400" b="1" spc="-30" dirty="0">
                <a:solidFill>
                  <a:srgbClr val="7030A0"/>
                </a:solidFill>
                <a:latin typeface="Calibri"/>
                <a:cs typeface="Calibri"/>
              </a:rPr>
              <a:t> </a:t>
            </a:r>
            <a:r>
              <a:rPr sz="2400" b="1" spc="-10" dirty="0">
                <a:solidFill>
                  <a:srgbClr val="7030A0"/>
                </a:solidFill>
                <a:latin typeface="Calibri"/>
                <a:cs typeface="Calibri"/>
              </a:rPr>
              <a:t>Spiral</a:t>
            </a:r>
            <a:r>
              <a:rPr sz="2400" b="1" spc="-40" dirty="0">
                <a:solidFill>
                  <a:srgbClr val="7030A0"/>
                </a:solidFill>
                <a:latin typeface="Calibri"/>
                <a:cs typeface="Calibri"/>
              </a:rPr>
              <a:t> </a:t>
            </a:r>
            <a:r>
              <a:rPr sz="2400" b="1" spc="-5" dirty="0">
                <a:solidFill>
                  <a:srgbClr val="7030A0"/>
                </a:solidFill>
                <a:latin typeface="Calibri"/>
                <a:cs typeface="Calibri"/>
              </a:rPr>
              <a:t>Model</a:t>
            </a:r>
            <a:endParaRPr sz="2400" b="1" dirty="0">
              <a:solidFill>
                <a:srgbClr val="7030A0"/>
              </a:solidFill>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9F422FF-80CC-D126-7BB3-8A2B7D3D5D7D}"/>
              </a:ext>
            </a:extLst>
          </p:cNvPr>
          <p:cNvSpPr txBox="1"/>
          <p:nvPr/>
        </p:nvSpPr>
        <p:spPr>
          <a:xfrm>
            <a:off x="1524000" y="1066800"/>
            <a:ext cx="8229600" cy="3970318"/>
          </a:xfrm>
          <a:prstGeom prst="rect">
            <a:avLst/>
          </a:prstGeom>
          <a:noFill/>
        </p:spPr>
        <p:txBody>
          <a:bodyPr wrap="square">
            <a:spAutoFit/>
          </a:bodyPr>
          <a:lstStyle/>
          <a:p>
            <a:pPr algn="just"/>
            <a:r>
              <a:rPr lang="en-IN" sz="3600" b="1" dirty="0">
                <a:solidFill>
                  <a:srgbClr val="FF0000"/>
                </a:solidFill>
                <a:effectLst/>
                <a:latin typeface="Times New Roman" panose="02020603050405020304" pitchFamily="18" charset="0"/>
                <a:ea typeface="Calibri" panose="020F0502020204030204" pitchFamily="34" charset="0"/>
              </a:rPr>
              <a:t>Software Process Models: </a:t>
            </a:r>
          </a:p>
          <a:p>
            <a:pPr algn="just"/>
            <a:r>
              <a:rPr lang="en-IN" sz="3600" dirty="0">
                <a:solidFill>
                  <a:srgbClr val="7030A0"/>
                </a:solidFill>
                <a:effectLst/>
                <a:latin typeface="Times New Roman" panose="02020603050405020304" pitchFamily="18" charset="0"/>
                <a:ea typeface="Calibri" panose="020F0502020204030204" pitchFamily="34" charset="0"/>
              </a:rPr>
              <a:t>Linear </a:t>
            </a:r>
          </a:p>
          <a:p>
            <a:pPr algn="just"/>
            <a:r>
              <a:rPr lang="en-IN" sz="3600" dirty="0">
                <a:solidFill>
                  <a:srgbClr val="7030A0"/>
                </a:solidFill>
                <a:effectLst/>
                <a:latin typeface="Times New Roman" panose="02020603050405020304" pitchFamily="18" charset="0"/>
                <a:ea typeface="Calibri" panose="020F0502020204030204" pitchFamily="34" charset="0"/>
              </a:rPr>
              <a:t>RAD</a:t>
            </a:r>
          </a:p>
          <a:p>
            <a:pPr algn="just"/>
            <a:r>
              <a:rPr lang="en-IN" sz="3600" dirty="0">
                <a:solidFill>
                  <a:srgbClr val="7030A0"/>
                </a:solidFill>
                <a:effectLst/>
                <a:latin typeface="Times New Roman" panose="02020603050405020304" pitchFamily="18" charset="0"/>
                <a:ea typeface="Calibri" panose="020F0502020204030204" pitchFamily="34" charset="0"/>
              </a:rPr>
              <a:t>Incremental </a:t>
            </a:r>
          </a:p>
          <a:p>
            <a:pPr algn="just"/>
            <a:r>
              <a:rPr lang="en-IN" sz="3600" dirty="0">
                <a:solidFill>
                  <a:srgbClr val="7030A0"/>
                </a:solidFill>
                <a:effectLst/>
                <a:latin typeface="Times New Roman" panose="02020603050405020304" pitchFamily="18" charset="0"/>
                <a:ea typeface="Calibri" panose="020F0502020204030204" pitchFamily="34" charset="0"/>
              </a:rPr>
              <a:t>Spiral </a:t>
            </a:r>
          </a:p>
          <a:p>
            <a:pPr algn="just"/>
            <a:r>
              <a:rPr lang="en-IN" sz="3600" dirty="0">
                <a:solidFill>
                  <a:srgbClr val="7030A0"/>
                </a:solidFill>
                <a:effectLst/>
                <a:latin typeface="Times New Roman" panose="02020603050405020304" pitchFamily="18" charset="0"/>
                <a:ea typeface="Calibri" panose="020F0502020204030204" pitchFamily="34" charset="0"/>
              </a:rPr>
              <a:t>Component – based development </a:t>
            </a:r>
          </a:p>
          <a:p>
            <a:pPr algn="just"/>
            <a:r>
              <a:rPr lang="en-IN" sz="3600" dirty="0">
                <a:solidFill>
                  <a:srgbClr val="7030A0"/>
                </a:solidFill>
                <a:effectLst/>
                <a:latin typeface="Times New Roman" panose="02020603050405020304" pitchFamily="18" charset="0"/>
                <a:ea typeface="Calibri" panose="020F0502020204030204" pitchFamily="34" charset="0"/>
              </a:rPr>
              <a:t>Fourth Gen Techniques.</a:t>
            </a:r>
            <a:endParaRPr lang="en-IN" sz="5400" dirty="0">
              <a:solidFill>
                <a:srgbClr val="7030A0"/>
              </a:solidFill>
            </a:endParaRPr>
          </a:p>
        </p:txBody>
      </p:sp>
    </p:spTree>
    <p:extLst>
      <p:ext uri="{BB962C8B-B14F-4D97-AF65-F5344CB8AC3E}">
        <p14:creationId xmlns:p14="http://schemas.microsoft.com/office/powerpoint/2010/main" val="3103852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C488F24A-D46A-A2A0-CBBB-F1B20DDCD286}"/>
              </a:ext>
            </a:extLst>
          </p:cNvPr>
          <p:cNvSpPr>
            <a:spLocks noGrp="1"/>
          </p:cNvSpPr>
          <p:nvPr>
            <p:ph type="title"/>
          </p:nvPr>
        </p:nvSpPr>
        <p:spPr>
          <a:xfrm>
            <a:off x="228600" y="533400"/>
            <a:ext cx="11734800" cy="6019800"/>
          </a:xfrm>
        </p:spPr>
        <p:txBody>
          <a:bodyPr/>
          <a:lstStyle/>
          <a:p>
            <a:pPr algn="l"/>
            <a:r>
              <a:rPr lang="en-US" sz="2800" b="1" i="0" dirty="0">
                <a:solidFill>
                  <a:srgbClr val="C00000"/>
                </a:solidFill>
                <a:effectLst/>
                <a:latin typeface="erdana"/>
              </a:rPr>
              <a:t>Spiral Model</a:t>
            </a:r>
            <a:br>
              <a:rPr lang="en-US" sz="2000" b="0" i="0" dirty="0">
                <a:solidFill>
                  <a:srgbClr val="610B38"/>
                </a:solidFill>
                <a:effectLst/>
                <a:latin typeface="erdana"/>
              </a:rPr>
            </a:br>
            <a:r>
              <a:rPr lang="en-US" sz="2000" b="0" i="0" dirty="0">
                <a:solidFill>
                  <a:srgbClr val="333333"/>
                </a:solidFill>
                <a:effectLst/>
                <a:latin typeface="inter-regular"/>
              </a:rPr>
              <a:t>The spiral model is an evolutionary software process model that couples the iterative feature of prototyping with the controlled and systematic aspects of the linear sequential model. </a:t>
            </a:r>
            <a:br>
              <a:rPr lang="en-US" sz="2000" b="0" i="0" dirty="0">
                <a:solidFill>
                  <a:srgbClr val="333333"/>
                </a:solidFill>
                <a:effectLst/>
                <a:latin typeface="inter-regular"/>
              </a:rPr>
            </a:br>
            <a:br>
              <a:rPr lang="en-US" sz="2400" b="0" i="0" dirty="0">
                <a:effectLst/>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1. </a:t>
            </a:r>
            <a:r>
              <a:rPr lang="en-US" sz="2400" b="0" i="0" dirty="0">
                <a:solidFill>
                  <a:srgbClr val="002060"/>
                </a:solidFill>
                <a:effectLst/>
                <a:latin typeface="Times New Roman" panose="02020603050405020304" pitchFamily="18" charset="0"/>
                <a:cs typeface="Times New Roman" panose="02020603050405020304" pitchFamily="18" charset="0"/>
              </a:rPr>
              <a:t>The spiral model is a systems development lifecycle (SDLC) method used for </a:t>
            </a:r>
            <a:br>
              <a:rPr lang="en-US" sz="2400" b="0" i="0" dirty="0">
                <a:solidFill>
                  <a:srgbClr val="002060"/>
                </a:solidFill>
                <a:effectLst/>
                <a:latin typeface="Times New Roman" panose="02020603050405020304" pitchFamily="18" charset="0"/>
                <a:cs typeface="Times New Roman" panose="02020603050405020304" pitchFamily="18" charset="0"/>
              </a:rPr>
            </a:br>
            <a:r>
              <a:rPr lang="en-US" sz="2400" b="0" i="0" dirty="0">
                <a:solidFill>
                  <a:srgbClr val="002060"/>
                </a:solidFill>
                <a:effectLst/>
                <a:latin typeface="Times New Roman" panose="02020603050405020304" pitchFamily="18" charset="0"/>
                <a:cs typeface="Times New Roman" panose="02020603050405020304" pitchFamily="18" charset="0"/>
              </a:rPr>
              <a:t>     risk management that combines the iterative development process model with elements </a:t>
            </a:r>
            <a:br>
              <a:rPr lang="en-US" sz="2400" b="0" i="0" dirty="0">
                <a:solidFill>
                  <a:srgbClr val="002060"/>
                </a:solidFill>
                <a:effectLst/>
                <a:latin typeface="Times New Roman" panose="02020603050405020304" pitchFamily="18" charset="0"/>
                <a:cs typeface="Times New Roman" panose="02020603050405020304" pitchFamily="18" charset="0"/>
              </a:rPr>
            </a:br>
            <a:r>
              <a:rPr lang="en-US" sz="2400" b="0" i="0" dirty="0">
                <a:solidFill>
                  <a:srgbClr val="002060"/>
                </a:solidFill>
                <a:effectLst/>
                <a:latin typeface="Times New Roman" panose="02020603050405020304" pitchFamily="18" charset="0"/>
                <a:cs typeface="Times New Roman" panose="02020603050405020304" pitchFamily="18" charset="0"/>
              </a:rPr>
              <a:t>     of the Waterfall model. </a:t>
            </a:r>
            <a:br>
              <a:rPr lang="en-US" sz="2400" b="0" i="0" dirty="0">
                <a:effectLst/>
                <a:latin typeface="Times New Roman" panose="02020603050405020304" pitchFamily="18" charset="0"/>
                <a:cs typeface="Times New Roman" panose="02020603050405020304" pitchFamily="18" charset="0"/>
              </a:rPr>
            </a:br>
            <a:r>
              <a:rPr lang="en-US" sz="2400" b="0" i="0" dirty="0">
                <a:solidFill>
                  <a:srgbClr val="00B050"/>
                </a:solidFill>
                <a:effectLst/>
                <a:latin typeface="Times New Roman" panose="02020603050405020304" pitchFamily="18" charset="0"/>
                <a:cs typeface="Times New Roman" panose="02020603050405020304" pitchFamily="18" charset="0"/>
              </a:rPr>
              <a:t>2. The spiral model is used by software engineers and is favored for </a:t>
            </a:r>
            <a:r>
              <a:rPr lang="en-US" sz="2400" b="1" i="0" dirty="0">
                <a:solidFill>
                  <a:srgbClr val="00B0F0"/>
                </a:solidFill>
                <a:effectLst/>
                <a:latin typeface="Times New Roman" panose="02020603050405020304" pitchFamily="18" charset="0"/>
                <a:cs typeface="Times New Roman" panose="02020603050405020304" pitchFamily="18" charset="0"/>
              </a:rPr>
              <a:t>large, expensive </a:t>
            </a:r>
            <a:br>
              <a:rPr lang="en-US" sz="2400" b="1" i="0" dirty="0">
                <a:solidFill>
                  <a:srgbClr val="00B0F0"/>
                </a:solidFill>
                <a:effectLst/>
                <a:latin typeface="Times New Roman" panose="02020603050405020304" pitchFamily="18" charset="0"/>
                <a:cs typeface="Times New Roman" panose="02020603050405020304" pitchFamily="18" charset="0"/>
              </a:rPr>
            </a:br>
            <a:r>
              <a:rPr lang="en-US" sz="2400" b="1" i="0" dirty="0">
                <a:solidFill>
                  <a:srgbClr val="00B0F0"/>
                </a:solidFill>
                <a:effectLst/>
                <a:latin typeface="Times New Roman" panose="02020603050405020304" pitchFamily="18" charset="0"/>
                <a:cs typeface="Times New Roman" panose="02020603050405020304" pitchFamily="18" charset="0"/>
              </a:rPr>
              <a:t>     and complicated projects</a:t>
            </a:r>
            <a:r>
              <a:rPr lang="en-US" sz="2400" b="0" i="0" dirty="0">
                <a:solidFill>
                  <a:srgbClr val="00B050"/>
                </a:solidFill>
                <a:effectLst/>
                <a:latin typeface="Times New Roman" panose="02020603050405020304" pitchFamily="18" charset="0"/>
                <a:cs typeface="Times New Roman" panose="02020603050405020304" pitchFamily="18" charset="0"/>
              </a:rPr>
              <a:t>.</a:t>
            </a:r>
            <a:br>
              <a:rPr lang="en-US" sz="2400" b="0" i="0" dirty="0">
                <a:solidFill>
                  <a:srgbClr val="00B050"/>
                </a:solidFill>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a:t>
            </a:r>
            <a:r>
              <a:rPr lang="en-US" sz="2400" b="1" i="0" dirty="0">
                <a:solidFill>
                  <a:srgbClr val="FF0000"/>
                </a:solidFill>
                <a:effectLst/>
                <a:latin typeface="erdana"/>
              </a:rPr>
              <a:t>Advantages</a:t>
            </a:r>
            <a:br>
              <a:rPr lang="en-US" sz="2000" b="0" i="0" dirty="0">
                <a:solidFill>
                  <a:srgbClr val="610B4B"/>
                </a:solidFill>
                <a:effectLst/>
                <a:latin typeface="erdana"/>
              </a:rPr>
            </a:br>
            <a:r>
              <a:rPr lang="en-US" sz="2000" b="0" i="0" dirty="0">
                <a:solidFill>
                  <a:srgbClr val="610B4B"/>
                </a:solidFill>
                <a:effectLst/>
                <a:latin typeface="erdana"/>
              </a:rPr>
              <a:t>  </a:t>
            </a:r>
            <a:r>
              <a:rPr lang="en-US" sz="2000" b="0" i="0" dirty="0">
                <a:solidFill>
                  <a:srgbClr val="000000"/>
                </a:solidFill>
                <a:effectLst/>
                <a:latin typeface="inter-regular"/>
              </a:rPr>
              <a:t>High amount of risk analysis</a:t>
            </a:r>
            <a:br>
              <a:rPr lang="en-US" sz="2000" b="0" i="0" dirty="0">
                <a:solidFill>
                  <a:srgbClr val="000000"/>
                </a:solidFill>
                <a:effectLst/>
                <a:latin typeface="inter-regular"/>
              </a:rPr>
            </a:br>
            <a:r>
              <a:rPr lang="en-US" sz="2000" b="0" i="0" dirty="0">
                <a:solidFill>
                  <a:srgbClr val="000000"/>
                </a:solidFill>
                <a:effectLst/>
                <a:latin typeface="inter-regular"/>
              </a:rPr>
              <a:t>  Useful for large and mission-critical projects.</a:t>
            </a:r>
            <a:br>
              <a:rPr lang="en-US" sz="2000" b="0" i="0" dirty="0">
                <a:solidFill>
                  <a:srgbClr val="000000"/>
                </a:solidFill>
                <a:effectLst/>
                <a:latin typeface="inter-regular"/>
              </a:rPr>
            </a:br>
            <a:r>
              <a:rPr lang="en-US" sz="2000" b="0" i="0" dirty="0">
                <a:solidFill>
                  <a:srgbClr val="000000"/>
                </a:solidFill>
                <a:effectLst/>
                <a:latin typeface="inter-regular"/>
              </a:rPr>
              <a:t>  </a:t>
            </a:r>
            <a:r>
              <a:rPr lang="en-US" sz="2400" b="1" i="0" dirty="0">
                <a:solidFill>
                  <a:srgbClr val="FF0000"/>
                </a:solidFill>
                <a:effectLst/>
                <a:latin typeface="erdana"/>
              </a:rPr>
              <a:t>Disadvantages</a:t>
            </a:r>
            <a:br>
              <a:rPr lang="en-US" sz="2000" b="0" i="0" dirty="0">
                <a:solidFill>
                  <a:srgbClr val="610B4B"/>
                </a:solidFill>
                <a:effectLst/>
                <a:latin typeface="erdana"/>
              </a:rPr>
            </a:br>
            <a:r>
              <a:rPr lang="en-US" sz="2000" b="0" i="0" dirty="0">
                <a:solidFill>
                  <a:srgbClr val="610B4B"/>
                </a:solidFill>
                <a:effectLst/>
                <a:latin typeface="erdana"/>
              </a:rPr>
              <a:t>  </a:t>
            </a:r>
            <a:r>
              <a:rPr lang="en-US" sz="2000" b="0" i="0" dirty="0">
                <a:solidFill>
                  <a:srgbClr val="000000"/>
                </a:solidFill>
                <a:effectLst/>
                <a:latin typeface="inter-regular"/>
              </a:rPr>
              <a:t>Can be a costly model to use.</a:t>
            </a:r>
            <a:br>
              <a:rPr lang="en-US" sz="2000" b="0" i="0" dirty="0">
                <a:solidFill>
                  <a:srgbClr val="000000"/>
                </a:solidFill>
                <a:effectLst/>
                <a:latin typeface="inter-regular"/>
              </a:rPr>
            </a:br>
            <a:r>
              <a:rPr lang="en-US" sz="2000" b="0" i="0" dirty="0">
                <a:solidFill>
                  <a:srgbClr val="000000"/>
                </a:solidFill>
                <a:effectLst/>
                <a:latin typeface="inter-regular"/>
              </a:rPr>
              <a:t>  Risk analysis needed highly particular expertise</a:t>
            </a:r>
            <a:br>
              <a:rPr lang="en-US" sz="2000" b="0" i="0" dirty="0">
                <a:solidFill>
                  <a:srgbClr val="000000"/>
                </a:solidFill>
                <a:effectLst/>
                <a:latin typeface="inter-regular"/>
              </a:rPr>
            </a:br>
            <a:r>
              <a:rPr lang="en-US" sz="2000" b="0" i="0" dirty="0">
                <a:solidFill>
                  <a:srgbClr val="000000"/>
                </a:solidFill>
                <a:effectLst/>
                <a:latin typeface="inter-regular"/>
              </a:rPr>
              <a:t>  Doesn't work well for smaller projects.</a:t>
            </a:r>
            <a:br>
              <a:rPr lang="en-US" sz="2000" b="0" i="0" dirty="0">
                <a:solidFill>
                  <a:srgbClr val="000000"/>
                </a:solidFill>
                <a:effectLst/>
                <a:latin typeface="inter-regular"/>
              </a:rPr>
            </a:br>
            <a:br>
              <a:rPr lang="en-US" sz="800" b="0" i="0" dirty="0">
                <a:solidFill>
                  <a:srgbClr val="610B4B"/>
                </a:solidFill>
                <a:effectLst/>
                <a:latin typeface="erdana"/>
              </a:rPr>
            </a:br>
            <a:br>
              <a:rPr lang="en-US" sz="2000" b="0" i="0" dirty="0">
                <a:solidFill>
                  <a:srgbClr val="333333"/>
                </a:solidFill>
                <a:effectLst/>
                <a:latin typeface="inter-regular"/>
              </a:rPr>
            </a:br>
            <a:br>
              <a:rPr lang="en-US" sz="2000" b="0" i="0" dirty="0">
                <a:solidFill>
                  <a:srgbClr val="333333"/>
                </a:solidFill>
                <a:effectLst/>
                <a:latin typeface="inter-regular"/>
              </a:rPr>
            </a:br>
            <a:endParaRPr lang="en-US" sz="2000" b="0" i="0" dirty="0">
              <a:solidFill>
                <a:srgbClr val="333333"/>
              </a:solidFill>
              <a:effectLst/>
              <a:latin typeface="inter-regular"/>
            </a:endParaRPr>
          </a:p>
        </p:txBody>
      </p:sp>
    </p:spTree>
    <p:extLst>
      <p:ext uri="{BB962C8B-B14F-4D97-AF65-F5344CB8AC3E}">
        <p14:creationId xmlns:p14="http://schemas.microsoft.com/office/powerpoint/2010/main" val="309225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519192EA-AE47-97B6-06CD-5163E130C07B}"/>
              </a:ext>
            </a:extLst>
          </p:cNvPr>
          <p:cNvSpPr>
            <a:spLocks noGrp="1"/>
          </p:cNvSpPr>
          <p:nvPr>
            <p:ph type="title"/>
          </p:nvPr>
        </p:nvSpPr>
        <p:spPr>
          <a:xfrm>
            <a:off x="457200" y="304800"/>
            <a:ext cx="11353800" cy="2646878"/>
          </a:xfrm>
        </p:spPr>
        <p:txBody>
          <a:bodyPr/>
          <a:lstStyle/>
          <a:p>
            <a:r>
              <a:rPr lang="en-IN" sz="2800" b="1" dirty="0">
                <a:solidFill>
                  <a:srgbClr val="C00000"/>
                </a:solidFill>
                <a:effectLst/>
                <a:latin typeface="Times New Roman" panose="02020603050405020304" pitchFamily="18" charset="0"/>
                <a:ea typeface="Calibri" panose="020F0502020204030204" pitchFamily="34" charset="0"/>
              </a:rPr>
              <a:t>Fourth Gen Techniques</a:t>
            </a:r>
            <a:br>
              <a:rPr lang="en-IN" sz="3600" dirty="0">
                <a:effectLst/>
                <a:latin typeface="Times New Roman" panose="02020603050405020304" pitchFamily="18" charset="0"/>
                <a:ea typeface="Calibri" panose="020F0502020204030204" pitchFamily="34" charset="0"/>
              </a:rPr>
            </a:br>
            <a:r>
              <a:rPr lang="en-US" sz="2400" i="0" dirty="0">
                <a:solidFill>
                  <a:srgbClr val="7030A0"/>
                </a:solidFill>
                <a:effectLst/>
                <a:latin typeface="Google Sans"/>
              </a:rPr>
              <a:t>Fourth Generation Technique (4GT) is a software development </a:t>
            </a:r>
            <a:r>
              <a:rPr lang="en-US" sz="2400" b="1" i="0" dirty="0">
                <a:solidFill>
                  <a:schemeClr val="accent6">
                    <a:lumMod val="50000"/>
                  </a:schemeClr>
                </a:solidFill>
                <a:effectLst/>
                <a:latin typeface="Google Sans"/>
              </a:rPr>
              <a:t>methodology</a:t>
            </a:r>
            <a:r>
              <a:rPr lang="en-US" sz="2400" i="0" dirty="0">
                <a:solidFill>
                  <a:srgbClr val="7030A0"/>
                </a:solidFill>
                <a:effectLst/>
                <a:latin typeface="Google Sans"/>
              </a:rPr>
              <a:t> that emphasizes using high-level programming languages and automated tools to </a:t>
            </a:r>
            <a:br>
              <a:rPr lang="en-US" sz="2400" i="0" dirty="0">
                <a:solidFill>
                  <a:srgbClr val="7030A0"/>
                </a:solidFill>
                <a:effectLst/>
                <a:latin typeface="Google Sans"/>
              </a:rPr>
            </a:br>
            <a:r>
              <a:rPr lang="en-US" sz="2400" i="0" dirty="0">
                <a:solidFill>
                  <a:srgbClr val="7030A0"/>
                </a:solidFill>
                <a:effectLst/>
                <a:latin typeface="Google Sans"/>
              </a:rPr>
              <a:t>expedite the software development process. </a:t>
            </a:r>
            <a:br>
              <a:rPr lang="en-US" sz="2400" i="0" dirty="0">
                <a:effectLst/>
                <a:latin typeface="Google Sans"/>
              </a:rPr>
            </a:br>
            <a:br>
              <a:rPr lang="en-US" sz="2400" i="0" dirty="0">
                <a:effectLst/>
                <a:latin typeface="Google Sans"/>
              </a:rPr>
            </a:br>
            <a:r>
              <a:rPr lang="en-US" sz="2400" i="0" dirty="0">
                <a:solidFill>
                  <a:srgbClr val="00B050"/>
                </a:solidFill>
                <a:effectLst/>
                <a:latin typeface="Google Sans"/>
              </a:rPr>
              <a:t>4GT techniques are designed to improve the productivity of developers and reduce the time and cost of software development.</a:t>
            </a:r>
            <a:endParaRPr lang="en-IN" sz="4400" dirty="0">
              <a:solidFill>
                <a:srgbClr val="00B050"/>
              </a:solidFill>
            </a:endParaRPr>
          </a:p>
        </p:txBody>
      </p:sp>
      <p:pic>
        <p:nvPicPr>
          <p:cNvPr id="1026" name="Picture 2" descr="4GT Model in Hindi - Fourth Generation Techniques">
            <a:extLst>
              <a:ext uri="{FF2B5EF4-FFF2-40B4-BE49-F238E27FC236}">
                <a16:creationId xmlns:a16="http://schemas.microsoft.com/office/drawing/2014/main" id="{AFADA8DD-5992-6A01-0740-30058E50D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048001"/>
            <a:ext cx="92964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525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BB70-19B9-F897-F383-0A930851ADED}"/>
              </a:ext>
            </a:extLst>
          </p:cNvPr>
          <p:cNvSpPr>
            <a:spLocks noGrp="1"/>
          </p:cNvSpPr>
          <p:nvPr>
            <p:ph type="title"/>
          </p:nvPr>
        </p:nvSpPr>
        <p:spPr/>
        <p:txBody>
          <a:bodyPr/>
          <a:lstStyle/>
          <a:p>
            <a:endParaRPr lang="en-IN"/>
          </a:p>
        </p:txBody>
      </p:sp>
      <p:pic>
        <p:nvPicPr>
          <p:cNvPr id="2050" name="Picture 2" descr="Fourth Generation Techniques - ppt video online download">
            <a:extLst>
              <a:ext uri="{FF2B5EF4-FFF2-40B4-BE49-F238E27FC236}">
                <a16:creationId xmlns:a16="http://schemas.microsoft.com/office/drawing/2014/main" id="{BE04EE4C-F389-5D6D-097A-8AAF21D1C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4800"/>
            <a:ext cx="117348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033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A8EA460-0A5B-4CF9-09EA-4740AB1A76DE}"/>
              </a:ext>
            </a:extLst>
          </p:cNvPr>
          <p:cNvSpPr>
            <a:spLocks noGrp="1"/>
          </p:cNvSpPr>
          <p:nvPr>
            <p:ph type="title"/>
          </p:nvPr>
        </p:nvSpPr>
        <p:spPr>
          <a:xfrm>
            <a:off x="381000" y="457200"/>
            <a:ext cx="11506200" cy="5715000"/>
          </a:xfrm>
        </p:spPr>
        <p:txBody>
          <a:bodyPr/>
          <a:lstStyle/>
          <a:p>
            <a:pPr marL="571500" indent="-571500">
              <a:lnSpc>
                <a:spcPct val="150000"/>
              </a:lnSpc>
              <a:buFont typeface="Wingdings" panose="05000000000000000000" pitchFamily="2" charset="2"/>
              <a:buChar char="v"/>
            </a:pPr>
            <a:r>
              <a:rPr lang="en-IN" sz="3600" dirty="0">
                <a:solidFill>
                  <a:srgbClr val="FF0000"/>
                </a:solidFill>
                <a:latin typeface="Aharoni" panose="02010803020104030203" pitchFamily="2" charset="-79"/>
                <a:cs typeface="Aharoni" panose="02010803020104030203" pitchFamily="2" charset="-79"/>
              </a:rPr>
              <a:t>Advantages of Fourth Generation Techniques</a:t>
            </a:r>
            <a:br>
              <a:rPr lang="en-IN" sz="3600" dirty="0">
                <a:solidFill>
                  <a:srgbClr val="FF0000"/>
                </a:solidFill>
                <a:latin typeface="Aharoni" panose="02010803020104030203" pitchFamily="2" charset="-79"/>
                <a:cs typeface="Aharoni" panose="02010803020104030203" pitchFamily="2" charset="-79"/>
              </a:rPr>
            </a:br>
            <a:r>
              <a:rPr lang="en-IN" sz="3600" dirty="0">
                <a:solidFill>
                  <a:srgbClr val="7030A0"/>
                </a:solidFill>
              </a:rPr>
              <a:t>Rapid Development</a:t>
            </a:r>
            <a:br>
              <a:rPr lang="en-IN" sz="3600" dirty="0">
                <a:solidFill>
                  <a:srgbClr val="7030A0"/>
                </a:solidFill>
              </a:rPr>
            </a:br>
            <a:r>
              <a:rPr lang="en-IN" sz="3600" dirty="0">
                <a:solidFill>
                  <a:srgbClr val="7030A0"/>
                </a:solidFill>
              </a:rPr>
              <a:t>User-Friendly Interfaces</a:t>
            </a:r>
            <a:br>
              <a:rPr lang="en-IN" sz="3600" dirty="0">
                <a:solidFill>
                  <a:srgbClr val="7030A0"/>
                </a:solidFill>
              </a:rPr>
            </a:br>
            <a:r>
              <a:rPr lang="en-IN" sz="3600" dirty="0">
                <a:solidFill>
                  <a:srgbClr val="7030A0"/>
                </a:solidFill>
              </a:rPr>
              <a:t>Productivity Improvement</a:t>
            </a:r>
            <a:br>
              <a:rPr lang="en-IN" sz="3600" dirty="0">
                <a:solidFill>
                  <a:srgbClr val="7030A0"/>
                </a:solidFill>
              </a:rPr>
            </a:br>
            <a:r>
              <a:rPr lang="en-IN" sz="3600" dirty="0">
                <a:solidFill>
                  <a:srgbClr val="7030A0"/>
                </a:solidFill>
              </a:rPr>
              <a:t>Reduced Coding Errors</a:t>
            </a:r>
            <a:br>
              <a:rPr lang="en-IN" sz="3600" dirty="0">
                <a:solidFill>
                  <a:srgbClr val="7030A0"/>
                </a:solidFill>
              </a:rPr>
            </a:br>
            <a:r>
              <a:rPr lang="en-IN" sz="3600" dirty="0">
                <a:solidFill>
                  <a:srgbClr val="7030A0"/>
                </a:solidFill>
              </a:rPr>
              <a:t>Automatic Code Generation</a:t>
            </a:r>
            <a:br>
              <a:rPr lang="en-IN" sz="3600" dirty="0">
                <a:solidFill>
                  <a:srgbClr val="7030A0"/>
                </a:solidFill>
              </a:rPr>
            </a:br>
            <a:r>
              <a:rPr lang="en-US" sz="3600" dirty="0">
                <a:solidFill>
                  <a:srgbClr val="7030A0"/>
                </a:solidFill>
              </a:rPr>
              <a:t>Less Dependency on Highly Skilled Programmers</a:t>
            </a:r>
            <a:br>
              <a:rPr lang="en-IN" sz="3200" dirty="0">
                <a:solidFill>
                  <a:srgbClr val="7030A0"/>
                </a:solidFill>
              </a:rPr>
            </a:br>
            <a:endParaRPr lang="en-IN" sz="3600" dirty="0">
              <a:solidFill>
                <a:srgbClr val="7030A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25322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955FE33C-FD47-6DD9-2569-21CE46B811C9}"/>
              </a:ext>
            </a:extLst>
          </p:cNvPr>
          <p:cNvSpPr>
            <a:spLocks noGrp="1"/>
          </p:cNvSpPr>
          <p:nvPr>
            <p:ph type="title"/>
          </p:nvPr>
        </p:nvSpPr>
        <p:spPr>
          <a:xfrm>
            <a:off x="381000" y="381000"/>
            <a:ext cx="11582400" cy="5987216"/>
          </a:xfrm>
        </p:spPr>
        <p:txBody>
          <a:bodyPr/>
          <a:lstStyle/>
          <a:p>
            <a:pPr marL="571500" indent="-571500">
              <a:lnSpc>
                <a:spcPct val="150000"/>
              </a:lnSpc>
              <a:buFont typeface="Wingdings" panose="05000000000000000000" pitchFamily="2" charset="2"/>
              <a:buChar char="v"/>
            </a:pPr>
            <a:r>
              <a:rPr lang="en-US" sz="3600" dirty="0">
                <a:solidFill>
                  <a:srgbClr val="C00000"/>
                </a:solidFill>
                <a:latin typeface="Berlin Sans FB Demi" panose="020E0802020502020306" pitchFamily="34" charset="0"/>
              </a:rPr>
              <a:t>Disadvantages of Fourth Generation Techniques</a:t>
            </a:r>
            <a:br>
              <a:rPr lang="en-US" sz="3600" dirty="0">
                <a:solidFill>
                  <a:srgbClr val="C00000"/>
                </a:solidFill>
                <a:latin typeface="Berlin Sans FB Demi" panose="020E0802020502020306" pitchFamily="34" charset="0"/>
              </a:rPr>
            </a:br>
            <a:r>
              <a:rPr lang="en-IN" sz="3200" dirty="0">
                <a:solidFill>
                  <a:srgbClr val="7030A0"/>
                </a:solidFill>
              </a:rPr>
              <a:t>Limited Control Over Code</a:t>
            </a:r>
            <a:br>
              <a:rPr lang="en-IN" sz="3200" dirty="0">
                <a:solidFill>
                  <a:srgbClr val="7030A0"/>
                </a:solidFill>
              </a:rPr>
            </a:br>
            <a:r>
              <a:rPr lang="en-IN" sz="3200" dirty="0">
                <a:solidFill>
                  <a:srgbClr val="7030A0"/>
                </a:solidFill>
              </a:rPr>
              <a:t>Portability Issues</a:t>
            </a:r>
            <a:br>
              <a:rPr lang="en-IN" sz="3200" dirty="0">
                <a:solidFill>
                  <a:srgbClr val="7030A0"/>
                </a:solidFill>
              </a:rPr>
            </a:br>
            <a:r>
              <a:rPr lang="en-IN" sz="3200" dirty="0">
                <a:solidFill>
                  <a:srgbClr val="7030A0"/>
                </a:solidFill>
              </a:rPr>
              <a:t>Performance Concerns</a:t>
            </a:r>
            <a:br>
              <a:rPr lang="en-IN" sz="3200" dirty="0">
                <a:solidFill>
                  <a:srgbClr val="7030A0"/>
                </a:solidFill>
              </a:rPr>
            </a:br>
            <a:r>
              <a:rPr lang="en-IN" sz="3200" dirty="0">
                <a:solidFill>
                  <a:srgbClr val="7030A0"/>
                </a:solidFill>
              </a:rPr>
              <a:t>Tool Dependency</a:t>
            </a:r>
            <a:br>
              <a:rPr lang="en-IN" sz="3200" dirty="0">
                <a:solidFill>
                  <a:srgbClr val="7030A0"/>
                </a:solidFill>
              </a:rPr>
            </a:br>
            <a:r>
              <a:rPr lang="en-IN" sz="3200" dirty="0">
                <a:solidFill>
                  <a:srgbClr val="7030A0"/>
                </a:solidFill>
              </a:rPr>
              <a:t>Incompatibility with Complex Systems</a:t>
            </a:r>
            <a:br>
              <a:rPr lang="en-IN" sz="3200" dirty="0">
                <a:solidFill>
                  <a:srgbClr val="7030A0"/>
                </a:solidFill>
              </a:rPr>
            </a:br>
            <a:r>
              <a:rPr lang="en-IN" sz="3200" dirty="0">
                <a:solidFill>
                  <a:srgbClr val="7030A0"/>
                </a:solidFill>
              </a:rPr>
              <a:t>Resistance to Change</a:t>
            </a:r>
            <a:br>
              <a:rPr lang="en-IN" sz="1600" dirty="0"/>
            </a:br>
            <a:endParaRPr lang="en-IN" sz="3600" dirty="0">
              <a:solidFill>
                <a:srgbClr val="C00000"/>
              </a:solidFill>
              <a:latin typeface="Berlin Sans FB Demi" panose="020E0802020502020306" pitchFamily="34" charset="0"/>
            </a:endParaRPr>
          </a:p>
        </p:txBody>
      </p:sp>
    </p:spTree>
    <p:extLst>
      <p:ext uri="{BB962C8B-B14F-4D97-AF65-F5344CB8AC3E}">
        <p14:creationId xmlns:p14="http://schemas.microsoft.com/office/powerpoint/2010/main" val="1278478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196" y="603326"/>
            <a:ext cx="6131560" cy="695325"/>
          </a:xfrm>
          <a:prstGeom prst="rect">
            <a:avLst/>
          </a:prstGeom>
        </p:spPr>
        <p:txBody>
          <a:bodyPr vert="horz" wrap="square" lIns="0" tIns="12065" rIns="0" bIns="0" rtlCol="0">
            <a:spAutoFit/>
          </a:bodyPr>
          <a:lstStyle/>
          <a:p>
            <a:pPr marL="12700">
              <a:lnSpc>
                <a:spcPct val="100000"/>
              </a:lnSpc>
              <a:spcBef>
                <a:spcPts val="95"/>
              </a:spcBef>
            </a:pPr>
            <a:r>
              <a:rPr sz="4400" b="1" spc="-10" dirty="0">
                <a:solidFill>
                  <a:srgbClr val="C00000"/>
                </a:solidFill>
              </a:rPr>
              <a:t>Specialized</a:t>
            </a:r>
            <a:r>
              <a:rPr sz="4400" b="1" spc="-15" dirty="0">
                <a:solidFill>
                  <a:srgbClr val="C00000"/>
                </a:solidFill>
              </a:rPr>
              <a:t> </a:t>
            </a:r>
            <a:r>
              <a:rPr sz="4400" b="1" spc="-5" dirty="0">
                <a:solidFill>
                  <a:srgbClr val="C00000"/>
                </a:solidFill>
              </a:rPr>
              <a:t>Process</a:t>
            </a:r>
            <a:r>
              <a:rPr sz="4400" b="1" spc="-20" dirty="0">
                <a:solidFill>
                  <a:srgbClr val="C00000"/>
                </a:solidFill>
              </a:rPr>
              <a:t> </a:t>
            </a:r>
            <a:r>
              <a:rPr sz="4400" b="1" spc="-5" dirty="0">
                <a:solidFill>
                  <a:srgbClr val="C00000"/>
                </a:solidFill>
              </a:rPr>
              <a:t>Models</a:t>
            </a:r>
            <a:endParaRPr sz="4400" b="1" dirty="0">
              <a:solidFill>
                <a:srgbClr val="C00000"/>
              </a:solidFil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dirty="0"/>
              <a:t>25</a:t>
            </a:fld>
            <a:endParaRPr dirty="0"/>
          </a:p>
        </p:txBody>
      </p:sp>
      <p:sp>
        <p:nvSpPr>
          <p:cNvPr id="3" name="object 3"/>
          <p:cNvSpPr txBox="1"/>
          <p:nvPr/>
        </p:nvSpPr>
        <p:spPr>
          <a:xfrm>
            <a:off x="917244" y="1695968"/>
            <a:ext cx="8455356" cy="3209212"/>
          </a:xfrm>
          <a:prstGeom prst="rect">
            <a:avLst/>
          </a:prstGeom>
        </p:spPr>
        <p:txBody>
          <a:bodyPr vert="horz" wrap="square" lIns="0" tIns="100965" rIns="0" bIns="0" rtlCol="0">
            <a:spAutoFit/>
          </a:bodyPr>
          <a:lstStyle/>
          <a:p>
            <a:pPr marL="238125" indent="-226060">
              <a:lnSpc>
                <a:spcPct val="200000"/>
              </a:lnSpc>
              <a:spcBef>
                <a:spcPts val="795"/>
              </a:spcBef>
              <a:buFont typeface="Arial MT"/>
              <a:buChar char="•"/>
              <a:tabLst>
                <a:tab pos="238760" algn="l"/>
              </a:tabLst>
            </a:pPr>
            <a:r>
              <a:rPr sz="3600" b="1" u="sng" spc="-5" dirty="0">
                <a:solidFill>
                  <a:srgbClr val="FF0000"/>
                </a:solidFill>
                <a:latin typeface="Times New Roman" panose="02020603050405020304" pitchFamily="18" charset="0"/>
                <a:cs typeface="Times New Roman" panose="02020603050405020304" pitchFamily="18" charset="0"/>
              </a:rPr>
              <a:t>Component-Based</a:t>
            </a:r>
            <a:r>
              <a:rPr sz="3600" b="1" u="sng" spc="-30" dirty="0">
                <a:solidFill>
                  <a:srgbClr val="FF0000"/>
                </a:solidFill>
                <a:latin typeface="Times New Roman" panose="02020603050405020304" pitchFamily="18" charset="0"/>
                <a:cs typeface="Times New Roman" panose="02020603050405020304" pitchFamily="18" charset="0"/>
              </a:rPr>
              <a:t> </a:t>
            </a:r>
            <a:r>
              <a:rPr sz="3600" b="1" u="sng" spc="-5" dirty="0">
                <a:solidFill>
                  <a:srgbClr val="FF0000"/>
                </a:solidFill>
                <a:latin typeface="Times New Roman" panose="02020603050405020304" pitchFamily="18" charset="0"/>
                <a:cs typeface="Times New Roman" panose="02020603050405020304" pitchFamily="18" charset="0"/>
              </a:rPr>
              <a:t>Development</a:t>
            </a:r>
            <a:endParaRPr sz="3600" b="1" u="sng" dirty="0">
              <a:solidFill>
                <a:srgbClr val="FF0000"/>
              </a:solidFill>
              <a:latin typeface="Times New Roman" panose="02020603050405020304" pitchFamily="18" charset="0"/>
              <a:cs typeface="Times New Roman" panose="02020603050405020304" pitchFamily="18" charset="0"/>
            </a:endParaRPr>
          </a:p>
          <a:p>
            <a:pPr marL="238125" indent="-226060">
              <a:lnSpc>
                <a:spcPct val="200000"/>
              </a:lnSpc>
              <a:spcBef>
                <a:spcPts val="700"/>
              </a:spcBef>
              <a:buFont typeface="Arial MT"/>
              <a:buChar char="•"/>
              <a:tabLst>
                <a:tab pos="238760" algn="l"/>
              </a:tabLst>
            </a:pPr>
            <a:r>
              <a:rPr sz="3200" spc="-5" dirty="0">
                <a:solidFill>
                  <a:srgbClr val="7030A0"/>
                </a:solidFill>
                <a:latin typeface="Times New Roman" panose="02020603050405020304" pitchFamily="18" charset="0"/>
                <a:cs typeface="Times New Roman" panose="02020603050405020304" pitchFamily="18" charset="0"/>
              </a:rPr>
              <a:t>The</a:t>
            </a:r>
            <a:r>
              <a:rPr sz="3200" spc="-25" dirty="0">
                <a:solidFill>
                  <a:srgbClr val="7030A0"/>
                </a:solidFill>
                <a:latin typeface="Times New Roman" panose="02020603050405020304" pitchFamily="18" charset="0"/>
                <a:cs typeface="Times New Roman" panose="02020603050405020304" pitchFamily="18" charset="0"/>
              </a:rPr>
              <a:t> </a:t>
            </a:r>
            <a:r>
              <a:rPr sz="3200" dirty="0">
                <a:solidFill>
                  <a:srgbClr val="7030A0"/>
                </a:solidFill>
                <a:latin typeface="Times New Roman" panose="02020603050405020304" pitchFamily="18" charset="0"/>
                <a:cs typeface="Times New Roman" panose="02020603050405020304" pitchFamily="18" charset="0"/>
              </a:rPr>
              <a:t>Formal</a:t>
            </a:r>
            <a:r>
              <a:rPr sz="3200" spc="-20" dirty="0">
                <a:solidFill>
                  <a:srgbClr val="7030A0"/>
                </a:solidFill>
                <a:latin typeface="Times New Roman" panose="02020603050405020304" pitchFamily="18" charset="0"/>
                <a:cs typeface="Times New Roman" panose="02020603050405020304" pitchFamily="18" charset="0"/>
              </a:rPr>
              <a:t> </a:t>
            </a:r>
            <a:r>
              <a:rPr sz="3200" spc="-5" dirty="0">
                <a:solidFill>
                  <a:srgbClr val="7030A0"/>
                </a:solidFill>
                <a:latin typeface="Times New Roman" panose="02020603050405020304" pitchFamily="18" charset="0"/>
                <a:cs typeface="Times New Roman" panose="02020603050405020304" pitchFamily="18" charset="0"/>
              </a:rPr>
              <a:t>Methods</a:t>
            </a:r>
            <a:r>
              <a:rPr sz="3200" spc="-40" dirty="0">
                <a:solidFill>
                  <a:srgbClr val="7030A0"/>
                </a:solidFill>
                <a:latin typeface="Times New Roman" panose="02020603050405020304" pitchFamily="18" charset="0"/>
                <a:cs typeface="Times New Roman" panose="02020603050405020304" pitchFamily="18" charset="0"/>
              </a:rPr>
              <a:t> </a:t>
            </a:r>
            <a:r>
              <a:rPr sz="3200" dirty="0">
                <a:solidFill>
                  <a:srgbClr val="7030A0"/>
                </a:solidFill>
                <a:latin typeface="Times New Roman" panose="02020603050405020304" pitchFamily="18" charset="0"/>
                <a:cs typeface="Times New Roman" panose="02020603050405020304" pitchFamily="18" charset="0"/>
              </a:rPr>
              <a:t>Model</a:t>
            </a:r>
          </a:p>
          <a:p>
            <a:pPr marL="238125" indent="-226060">
              <a:lnSpc>
                <a:spcPct val="200000"/>
              </a:lnSpc>
              <a:spcBef>
                <a:spcPts val="650"/>
              </a:spcBef>
              <a:buFont typeface="Arial MT"/>
              <a:buChar char="•"/>
              <a:tabLst>
                <a:tab pos="238760" algn="l"/>
              </a:tabLst>
            </a:pPr>
            <a:r>
              <a:rPr sz="3200" spc="-5" dirty="0">
                <a:solidFill>
                  <a:srgbClr val="7030A0"/>
                </a:solidFill>
                <a:latin typeface="Times New Roman" panose="02020603050405020304" pitchFamily="18" charset="0"/>
                <a:cs typeface="Times New Roman" panose="02020603050405020304" pitchFamily="18" charset="0"/>
              </a:rPr>
              <a:t>Aspect-Oriented</a:t>
            </a:r>
            <a:r>
              <a:rPr sz="3200" spc="-35" dirty="0">
                <a:solidFill>
                  <a:srgbClr val="7030A0"/>
                </a:solidFill>
                <a:latin typeface="Times New Roman" panose="02020603050405020304" pitchFamily="18" charset="0"/>
                <a:cs typeface="Times New Roman" panose="02020603050405020304" pitchFamily="18" charset="0"/>
              </a:rPr>
              <a:t> </a:t>
            </a:r>
            <a:r>
              <a:rPr sz="3200" dirty="0">
                <a:solidFill>
                  <a:srgbClr val="7030A0"/>
                </a:solidFill>
                <a:latin typeface="Times New Roman" panose="02020603050405020304" pitchFamily="18" charset="0"/>
                <a:cs typeface="Times New Roman" panose="02020603050405020304" pitchFamily="18" charset="0"/>
              </a:rPr>
              <a:t>Software</a:t>
            </a:r>
            <a:r>
              <a:rPr sz="3200" spc="-15" dirty="0">
                <a:solidFill>
                  <a:srgbClr val="7030A0"/>
                </a:solidFill>
                <a:latin typeface="Times New Roman" panose="02020603050405020304" pitchFamily="18" charset="0"/>
                <a:cs typeface="Times New Roman" panose="02020603050405020304" pitchFamily="18" charset="0"/>
              </a:rPr>
              <a:t> </a:t>
            </a:r>
            <a:r>
              <a:rPr sz="3200" spc="-5" dirty="0">
                <a:solidFill>
                  <a:srgbClr val="7030A0"/>
                </a:solidFill>
                <a:latin typeface="Times New Roman" panose="02020603050405020304" pitchFamily="18" charset="0"/>
                <a:cs typeface="Times New Roman" panose="02020603050405020304" pitchFamily="18" charset="0"/>
              </a:rPr>
              <a:t>Development</a:t>
            </a:r>
            <a:endParaRPr sz="32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dirty="0"/>
              <a:t>26</a:t>
            </a:fld>
            <a:endParaRPr dirty="0"/>
          </a:p>
        </p:txBody>
      </p:sp>
      <p:sp>
        <p:nvSpPr>
          <p:cNvPr id="3" name="object 3"/>
          <p:cNvSpPr txBox="1"/>
          <p:nvPr/>
        </p:nvSpPr>
        <p:spPr>
          <a:xfrm>
            <a:off x="394715" y="140971"/>
            <a:ext cx="11201400" cy="6185668"/>
          </a:xfrm>
          <a:prstGeom prst="rect">
            <a:avLst/>
          </a:prstGeom>
        </p:spPr>
        <p:txBody>
          <a:bodyPr vert="horz" wrap="square" lIns="0" tIns="80645" rIns="0" bIns="0" rtlCol="0">
            <a:spAutoFit/>
          </a:bodyPr>
          <a:lstStyle/>
          <a:p>
            <a:pPr marL="238125" indent="-226060">
              <a:lnSpc>
                <a:spcPct val="100000"/>
              </a:lnSpc>
              <a:spcBef>
                <a:spcPts val="635"/>
              </a:spcBef>
              <a:buFont typeface="Arial MT"/>
              <a:buChar char="•"/>
              <a:tabLst>
                <a:tab pos="238760" algn="l"/>
              </a:tabLst>
            </a:pPr>
            <a:r>
              <a:rPr sz="3600" b="1" spc="-5" dirty="0">
                <a:solidFill>
                  <a:srgbClr val="7030A0"/>
                </a:solidFill>
                <a:latin typeface="Calibri"/>
                <a:cs typeface="Calibri"/>
              </a:rPr>
              <a:t>Component-Based</a:t>
            </a:r>
            <a:r>
              <a:rPr sz="3600" b="1" spc="-30" dirty="0">
                <a:solidFill>
                  <a:srgbClr val="7030A0"/>
                </a:solidFill>
                <a:latin typeface="Calibri"/>
                <a:cs typeface="Calibri"/>
              </a:rPr>
              <a:t> </a:t>
            </a:r>
            <a:r>
              <a:rPr sz="3600" b="1" spc="-5" dirty="0">
                <a:solidFill>
                  <a:srgbClr val="7030A0"/>
                </a:solidFill>
                <a:latin typeface="Calibri"/>
                <a:cs typeface="Calibri"/>
              </a:rPr>
              <a:t>Development</a:t>
            </a:r>
            <a:endParaRPr sz="3600" b="1" dirty="0">
              <a:solidFill>
                <a:srgbClr val="7030A0"/>
              </a:solidFill>
              <a:latin typeface="Calibri"/>
              <a:cs typeface="Calibri"/>
            </a:endParaRPr>
          </a:p>
          <a:p>
            <a:pPr marL="695325" marR="1513205" lvl="1" indent="-226060">
              <a:lnSpc>
                <a:spcPts val="2500"/>
              </a:lnSpc>
              <a:spcBef>
                <a:spcPts val="850"/>
              </a:spcBef>
              <a:buFont typeface="Arial MT"/>
              <a:buChar char="•"/>
              <a:tabLst>
                <a:tab pos="695960" algn="l"/>
              </a:tabLst>
            </a:pPr>
            <a:r>
              <a:rPr sz="2800" b="1" i="1" spc="-5" dirty="0">
                <a:solidFill>
                  <a:srgbClr val="00B050"/>
                </a:solidFill>
                <a:latin typeface="Calibri"/>
                <a:cs typeface="Calibri"/>
              </a:rPr>
              <a:t>Incorporates the following steps </a:t>
            </a:r>
            <a:endParaRPr lang="en-IN" sz="2800" b="1" i="1" spc="-5" dirty="0">
              <a:solidFill>
                <a:srgbClr val="00B050"/>
              </a:solidFill>
              <a:latin typeface="Calibri"/>
              <a:cs typeface="Calibri"/>
            </a:endParaRPr>
          </a:p>
          <a:p>
            <a:pPr marL="469265" marR="1513205" lvl="1">
              <a:lnSpc>
                <a:spcPts val="2500"/>
              </a:lnSpc>
              <a:spcBef>
                <a:spcPts val="850"/>
              </a:spcBef>
              <a:tabLst>
                <a:tab pos="695960" algn="l"/>
              </a:tabLst>
            </a:pPr>
            <a:r>
              <a:rPr sz="2800" b="1" i="1" spc="-5" dirty="0">
                <a:solidFill>
                  <a:srgbClr val="00B050"/>
                </a:solidFill>
                <a:latin typeface="Calibri"/>
                <a:cs typeface="Calibri"/>
              </a:rPr>
              <a:t>(implemented using </a:t>
            </a:r>
            <a:r>
              <a:rPr sz="2800" b="1" i="1" dirty="0">
                <a:solidFill>
                  <a:srgbClr val="00B050"/>
                </a:solidFill>
                <a:latin typeface="Calibri"/>
                <a:cs typeface="Calibri"/>
              </a:rPr>
              <a:t>an </a:t>
            </a:r>
            <a:r>
              <a:rPr sz="2800" b="1" i="1" spc="-530" dirty="0">
                <a:solidFill>
                  <a:srgbClr val="00B050"/>
                </a:solidFill>
                <a:latin typeface="Calibri"/>
                <a:cs typeface="Calibri"/>
              </a:rPr>
              <a:t> </a:t>
            </a:r>
            <a:r>
              <a:rPr sz="2800" b="1" i="1" dirty="0">
                <a:solidFill>
                  <a:srgbClr val="00B050"/>
                </a:solidFill>
                <a:latin typeface="Calibri"/>
                <a:cs typeface="Calibri"/>
              </a:rPr>
              <a:t>evolutionary</a:t>
            </a:r>
            <a:r>
              <a:rPr sz="2800" b="1" i="1" spc="-30" dirty="0">
                <a:solidFill>
                  <a:srgbClr val="00B050"/>
                </a:solidFill>
                <a:latin typeface="Calibri"/>
                <a:cs typeface="Calibri"/>
              </a:rPr>
              <a:t> </a:t>
            </a:r>
            <a:r>
              <a:rPr sz="2800" b="1" i="1" dirty="0">
                <a:solidFill>
                  <a:srgbClr val="00B050"/>
                </a:solidFill>
                <a:latin typeface="Calibri"/>
                <a:cs typeface="Calibri"/>
              </a:rPr>
              <a:t>approach):</a:t>
            </a:r>
          </a:p>
          <a:p>
            <a:pPr marL="1383666" marR="5080" lvl="2" indent="-457200">
              <a:lnSpc>
                <a:spcPts val="2060"/>
              </a:lnSpc>
              <a:spcBef>
                <a:spcPts val="685"/>
              </a:spcBef>
              <a:buFont typeface="Wingdings" panose="05000000000000000000" pitchFamily="2" charset="2"/>
              <a:buChar char="v"/>
              <a:tabLst>
                <a:tab pos="1381125" algn="l"/>
                <a:tab pos="1381760" algn="l"/>
              </a:tabLst>
            </a:pPr>
            <a:r>
              <a:rPr sz="2800" spc="-5" dirty="0">
                <a:latin typeface="Calibri"/>
                <a:cs typeface="Calibri"/>
              </a:rPr>
              <a:t>Available component-based</a:t>
            </a:r>
            <a:r>
              <a:rPr sz="2800" spc="20" dirty="0">
                <a:latin typeface="Calibri"/>
                <a:cs typeface="Calibri"/>
              </a:rPr>
              <a:t> </a:t>
            </a:r>
            <a:r>
              <a:rPr sz="2800" spc="-5" dirty="0">
                <a:latin typeface="Calibri"/>
                <a:cs typeface="Calibri"/>
              </a:rPr>
              <a:t>products</a:t>
            </a:r>
            <a:r>
              <a:rPr sz="2800" dirty="0">
                <a:latin typeface="Calibri"/>
                <a:cs typeface="Calibri"/>
              </a:rPr>
              <a:t> </a:t>
            </a:r>
            <a:r>
              <a:rPr sz="2800" spc="-5" dirty="0">
                <a:latin typeface="Calibri"/>
                <a:cs typeface="Calibri"/>
              </a:rPr>
              <a:t>are</a:t>
            </a:r>
            <a:r>
              <a:rPr sz="2800" spc="5" dirty="0">
                <a:latin typeface="Calibri"/>
                <a:cs typeface="Calibri"/>
              </a:rPr>
              <a:t> </a:t>
            </a:r>
            <a:r>
              <a:rPr sz="2800" spc="-5" dirty="0">
                <a:latin typeface="Calibri"/>
                <a:cs typeface="Calibri"/>
              </a:rPr>
              <a:t>researched</a:t>
            </a:r>
            <a:r>
              <a:rPr sz="2800" spc="25" dirty="0">
                <a:latin typeface="Calibri"/>
                <a:cs typeface="Calibri"/>
              </a:rPr>
              <a:t> </a:t>
            </a:r>
            <a:r>
              <a:rPr sz="2800" spc="-5" dirty="0">
                <a:latin typeface="Calibri"/>
                <a:cs typeface="Calibri"/>
              </a:rPr>
              <a:t>and</a:t>
            </a:r>
            <a:r>
              <a:rPr sz="2800" spc="20" dirty="0">
                <a:latin typeface="Calibri"/>
                <a:cs typeface="Calibri"/>
              </a:rPr>
              <a:t> </a:t>
            </a:r>
            <a:r>
              <a:rPr sz="2800" spc="-5" dirty="0">
                <a:latin typeface="Calibri"/>
                <a:cs typeface="Calibri"/>
              </a:rPr>
              <a:t>evaluated</a:t>
            </a:r>
            <a:r>
              <a:rPr sz="2800" spc="15" dirty="0">
                <a:latin typeface="Calibri"/>
                <a:cs typeface="Calibri"/>
              </a:rPr>
              <a:t> </a:t>
            </a:r>
            <a:r>
              <a:rPr sz="2800" spc="-10" dirty="0">
                <a:latin typeface="Calibri"/>
                <a:cs typeface="Calibri"/>
              </a:rPr>
              <a:t>for</a:t>
            </a:r>
            <a:r>
              <a:rPr sz="2800" spc="20" dirty="0">
                <a:latin typeface="Calibri"/>
                <a:cs typeface="Calibri"/>
              </a:rPr>
              <a:t> </a:t>
            </a:r>
            <a:r>
              <a:rPr sz="2800" spc="-5" dirty="0">
                <a:latin typeface="Calibri"/>
                <a:cs typeface="Calibri"/>
              </a:rPr>
              <a:t>the </a:t>
            </a:r>
            <a:r>
              <a:rPr sz="2800" spc="-434" dirty="0">
                <a:latin typeface="Calibri"/>
                <a:cs typeface="Calibri"/>
              </a:rPr>
              <a:t> </a:t>
            </a:r>
            <a:r>
              <a:rPr sz="2800" spc="-5" dirty="0">
                <a:latin typeface="Calibri"/>
                <a:cs typeface="Calibri"/>
              </a:rPr>
              <a:t>application</a:t>
            </a:r>
            <a:r>
              <a:rPr sz="2800" spc="5" dirty="0">
                <a:latin typeface="Calibri"/>
                <a:cs typeface="Calibri"/>
              </a:rPr>
              <a:t> </a:t>
            </a:r>
            <a:r>
              <a:rPr sz="2800" spc="-5" dirty="0">
                <a:latin typeface="Calibri"/>
                <a:cs typeface="Calibri"/>
              </a:rPr>
              <a:t>domain</a:t>
            </a:r>
            <a:r>
              <a:rPr sz="2800" spc="10" dirty="0">
                <a:latin typeface="Calibri"/>
                <a:cs typeface="Calibri"/>
              </a:rPr>
              <a:t> </a:t>
            </a:r>
            <a:r>
              <a:rPr sz="2800" spc="-5" dirty="0">
                <a:latin typeface="Calibri"/>
                <a:cs typeface="Calibri"/>
              </a:rPr>
              <a:t>in</a:t>
            </a:r>
            <a:r>
              <a:rPr sz="2800" spc="10" dirty="0">
                <a:latin typeface="Calibri"/>
                <a:cs typeface="Calibri"/>
              </a:rPr>
              <a:t> </a:t>
            </a:r>
            <a:r>
              <a:rPr sz="2800" spc="-5" dirty="0">
                <a:latin typeface="Calibri"/>
                <a:cs typeface="Calibri"/>
              </a:rPr>
              <a:t>question.</a:t>
            </a:r>
            <a:endParaRPr lang="en-IN" sz="2800" spc="-5" dirty="0">
              <a:latin typeface="Calibri"/>
              <a:cs typeface="Calibri"/>
            </a:endParaRPr>
          </a:p>
          <a:p>
            <a:pPr marL="1383666" marR="5080" lvl="2" indent="-457200">
              <a:lnSpc>
                <a:spcPts val="2060"/>
              </a:lnSpc>
              <a:spcBef>
                <a:spcPts val="685"/>
              </a:spcBef>
              <a:buFont typeface="Wingdings" panose="05000000000000000000" pitchFamily="2" charset="2"/>
              <a:buChar char="v"/>
              <a:tabLst>
                <a:tab pos="1381125" algn="l"/>
                <a:tab pos="1381760" algn="l"/>
              </a:tabLst>
            </a:pPr>
            <a:endParaRPr sz="2800" dirty="0">
              <a:latin typeface="Calibri"/>
              <a:cs typeface="Calibri"/>
            </a:endParaRPr>
          </a:p>
          <a:p>
            <a:pPr marL="1383666" lvl="2" indent="-457200">
              <a:lnSpc>
                <a:spcPct val="100000"/>
              </a:lnSpc>
              <a:spcBef>
                <a:spcPts val="209"/>
              </a:spcBef>
              <a:buFont typeface="Wingdings" panose="05000000000000000000" pitchFamily="2" charset="2"/>
              <a:buChar char="v"/>
              <a:tabLst>
                <a:tab pos="1381125" algn="l"/>
                <a:tab pos="1381760" algn="l"/>
              </a:tabLst>
            </a:pPr>
            <a:r>
              <a:rPr sz="2800" spc="-10" dirty="0">
                <a:latin typeface="Calibri"/>
                <a:cs typeface="Calibri"/>
              </a:rPr>
              <a:t>Component</a:t>
            </a:r>
            <a:r>
              <a:rPr sz="2800" spc="5" dirty="0">
                <a:latin typeface="Calibri"/>
                <a:cs typeface="Calibri"/>
              </a:rPr>
              <a:t> </a:t>
            </a:r>
            <a:r>
              <a:rPr sz="2800" spc="-5" dirty="0">
                <a:latin typeface="Calibri"/>
                <a:cs typeface="Calibri"/>
              </a:rPr>
              <a:t>integration</a:t>
            </a:r>
            <a:r>
              <a:rPr sz="2800" spc="5" dirty="0">
                <a:latin typeface="Calibri"/>
                <a:cs typeface="Calibri"/>
              </a:rPr>
              <a:t> </a:t>
            </a:r>
            <a:r>
              <a:rPr sz="2800" spc="-5" dirty="0">
                <a:latin typeface="Calibri"/>
                <a:cs typeface="Calibri"/>
              </a:rPr>
              <a:t>issues</a:t>
            </a:r>
            <a:r>
              <a:rPr sz="2800" spc="5" dirty="0">
                <a:latin typeface="Calibri"/>
                <a:cs typeface="Calibri"/>
              </a:rPr>
              <a:t> </a:t>
            </a:r>
            <a:r>
              <a:rPr sz="2800" spc="-5" dirty="0">
                <a:latin typeface="Calibri"/>
                <a:cs typeface="Calibri"/>
              </a:rPr>
              <a:t>are considered.</a:t>
            </a:r>
            <a:endParaRPr lang="en-IN" sz="2800" spc="-5" dirty="0">
              <a:latin typeface="Calibri"/>
              <a:cs typeface="Calibri"/>
            </a:endParaRPr>
          </a:p>
          <a:p>
            <a:pPr marL="1383666" lvl="2" indent="-457200">
              <a:lnSpc>
                <a:spcPct val="100000"/>
              </a:lnSpc>
              <a:spcBef>
                <a:spcPts val="209"/>
              </a:spcBef>
              <a:buFont typeface="Wingdings" panose="05000000000000000000" pitchFamily="2" charset="2"/>
              <a:buChar char="v"/>
              <a:tabLst>
                <a:tab pos="1381125" algn="l"/>
                <a:tab pos="1381760" algn="l"/>
              </a:tabLst>
            </a:pPr>
            <a:endParaRPr sz="2800" dirty="0">
              <a:latin typeface="Calibri"/>
              <a:cs typeface="Calibri"/>
            </a:endParaRPr>
          </a:p>
          <a:p>
            <a:pPr marL="1383666" lvl="2" indent="-457200">
              <a:lnSpc>
                <a:spcPct val="100000"/>
              </a:lnSpc>
              <a:spcBef>
                <a:spcPts val="260"/>
              </a:spcBef>
              <a:buFont typeface="Wingdings" panose="05000000000000000000" pitchFamily="2" charset="2"/>
              <a:buChar char="v"/>
              <a:tabLst>
                <a:tab pos="1381125" algn="l"/>
                <a:tab pos="1381760" algn="l"/>
              </a:tabLst>
            </a:pPr>
            <a:r>
              <a:rPr sz="2800" spc="-5" dirty="0">
                <a:latin typeface="Calibri"/>
                <a:cs typeface="Calibri"/>
              </a:rPr>
              <a:t>A software architecture is</a:t>
            </a:r>
            <a:r>
              <a:rPr sz="2800" spc="-10" dirty="0">
                <a:latin typeface="Calibri"/>
                <a:cs typeface="Calibri"/>
              </a:rPr>
              <a:t> </a:t>
            </a:r>
            <a:r>
              <a:rPr sz="2800" dirty="0">
                <a:latin typeface="Calibri"/>
                <a:cs typeface="Calibri"/>
              </a:rPr>
              <a:t>designed</a:t>
            </a:r>
            <a:r>
              <a:rPr sz="2800" spc="10" dirty="0">
                <a:latin typeface="Calibri"/>
                <a:cs typeface="Calibri"/>
              </a:rPr>
              <a:t> </a:t>
            </a:r>
            <a:r>
              <a:rPr sz="2800" spc="-5" dirty="0">
                <a:latin typeface="Calibri"/>
                <a:cs typeface="Calibri"/>
              </a:rPr>
              <a:t>to</a:t>
            </a:r>
            <a:r>
              <a:rPr sz="2800" spc="5" dirty="0">
                <a:latin typeface="Calibri"/>
                <a:cs typeface="Calibri"/>
              </a:rPr>
              <a:t> </a:t>
            </a:r>
            <a:r>
              <a:rPr sz="2800" spc="-5" dirty="0">
                <a:latin typeface="Calibri"/>
                <a:cs typeface="Calibri"/>
              </a:rPr>
              <a:t>accommodate the</a:t>
            </a:r>
            <a:r>
              <a:rPr lang="en-IN" sz="2800" spc="-5" dirty="0">
                <a:latin typeface="Calibri"/>
                <a:cs typeface="Calibri"/>
              </a:rPr>
              <a:t> </a:t>
            </a:r>
            <a:r>
              <a:rPr sz="2800" spc="-5" dirty="0">
                <a:latin typeface="Calibri"/>
                <a:cs typeface="Calibri"/>
              </a:rPr>
              <a:t>components.</a:t>
            </a:r>
            <a:endParaRPr lang="en-IN" sz="2800" spc="-5" dirty="0">
              <a:latin typeface="Calibri"/>
              <a:cs typeface="Calibri"/>
            </a:endParaRPr>
          </a:p>
          <a:p>
            <a:pPr marL="1383666" lvl="2" indent="-457200">
              <a:lnSpc>
                <a:spcPct val="100000"/>
              </a:lnSpc>
              <a:spcBef>
                <a:spcPts val="260"/>
              </a:spcBef>
              <a:buFont typeface="Wingdings" panose="05000000000000000000" pitchFamily="2" charset="2"/>
              <a:buChar char="v"/>
              <a:tabLst>
                <a:tab pos="1381125" algn="l"/>
                <a:tab pos="1381760" algn="l"/>
              </a:tabLst>
            </a:pPr>
            <a:endParaRPr sz="2800" dirty="0">
              <a:latin typeface="Calibri"/>
              <a:cs typeface="Calibri"/>
            </a:endParaRPr>
          </a:p>
          <a:p>
            <a:pPr marL="1383666" lvl="2" indent="-457200">
              <a:lnSpc>
                <a:spcPct val="100000"/>
              </a:lnSpc>
              <a:spcBef>
                <a:spcPts val="270"/>
              </a:spcBef>
              <a:buFont typeface="Wingdings" panose="05000000000000000000" pitchFamily="2" charset="2"/>
              <a:buChar char="v"/>
              <a:tabLst>
                <a:tab pos="1381125" algn="l"/>
                <a:tab pos="1381760" algn="l"/>
              </a:tabLst>
            </a:pPr>
            <a:r>
              <a:rPr sz="2800" spc="-10" dirty="0">
                <a:latin typeface="Calibri"/>
                <a:cs typeface="Calibri"/>
              </a:rPr>
              <a:t>Components</a:t>
            </a:r>
            <a:r>
              <a:rPr sz="2800" dirty="0">
                <a:latin typeface="Calibri"/>
                <a:cs typeface="Calibri"/>
              </a:rPr>
              <a:t> </a:t>
            </a:r>
            <a:r>
              <a:rPr sz="2800" spc="-5" dirty="0">
                <a:latin typeface="Calibri"/>
                <a:cs typeface="Calibri"/>
              </a:rPr>
              <a:t>are</a:t>
            </a:r>
            <a:r>
              <a:rPr sz="2800" spc="-10" dirty="0">
                <a:latin typeface="Calibri"/>
                <a:cs typeface="Calibri"/>
              </a:rPr>
              <a:t> </a:t>
            </a:r>
            <a:r>
              <a:rPr sz="2800" dirty="0">
                <a:latin typeface="Calibri"/>
                <a:cs typeface="Calibri"/>
              </a:rPr>
              <a:t>integrated </a:t>
            </a:r>
            <a:r>
              <a:rPr sz="2800" spc="5" dirty="0">
                <a:latin typeface="Calibri"/>
                <a:cs typeface="Calibri"/>
              </a:rPr>
              <a:t>into </a:t>
            </a:r>
            <a:r>
              <a:rPr sz="2800" spc="-5" dirty="0">
                <a:latin typeface="Calibri"/>
                <a:cs typeface="Calibri"/>
              </a:rPr>
              <a:t>the</a:t>
            </a:r>
            <a:r>
              <a:rPr sz="2800" spc="-15" dirty="0">
                <a:latin typeface="Calibri"/>
                <a:cs typeface="Calibri"/>
              </a:rPr>
              <a:t> </a:t>
            </a:r>
            <a:r>
              <a:rPr sz="2800" spc="-5" dirty="0">
                <a:latin typeface="Calibri"/>
                <a:cs typeface="Calibri"/>
              </a:rPr>
              <a:t>architecture.</a:t>
            </a:r>
            <a:endParaRPr lang="en-IN" sz="2800" spc="-5" dirty="0">
              <a:latin typeface="Calibri"/>
              <a:cs typeface="Calibri"/>
            </a:endParaRPr>
          </a:p>
          <a:p>
            <a:pPr marL="1383666" lvl="2" indent="-457200">
              <a:lnSpc>
                <a:spcPct val="100000"/>
              </a:lnSpc>
              <a:spcBef>
                <a:spcPts val="270"/>
              </a:spcBef>
              <a:buFont typeface="Wingdings" panose="05000000000000000000" pitchFamily="2" charset="2"/>
              <a:buChar char="v"/>
              <a:tabLst>
                <a:tab pos="1381125" algn="l"/>
                <a:tab pos="1381760" algn="l"/>
              </a:tabLst>
            </a:pPr>
            <a:endParaRPr sz="2800" dirty="0">
              <a:latin typeface="Calibri"/>
              <a:cs typeface="Calibri"/>
            </a:endParaRPr>
          </a:p>
          <a:p>
            <a:pPr marL="1383666" lvl="2" indent="-457200">
              <a:lnSpc>
                <a:spcPct val="100000"/>
              </a:lnSpc>
              <a:spcBef>
                <a:spcPts val="265"/>
              </a:spcBef>
              <a:buFont typeface="Wingdings" panose="05000000000000000000" pitchFamily="2" charset="2"/>
              <a:buChar char="v"/>
              <a:tabLst>
                <a:tab pos="1381125" algn="l"/>
                <a:tab pos="1381760" algn="l"/>
              </a:tabLst>
            </a:pPr>
            <a:r>
              <a:rPr sz="2800" spc="-5" dirty="0">
                <a:latin typeface="Calibri"/>
                <a:cs typeface="Calibri"/>
              </a:rPr>
              <a:t>Comprehensive</a:t>
            </a:r>
            <a:r>
              <a:rPr sz="2800" spc="-10" dirty="0">
                <a:latin typeface="Calibri"/>
                <a:cs typeface="Calibri"/>
              </a:rPr>
              <a:t> </a:t>
            </a:r>
            <a:r>
              <a:rPr sz="2800" spc="-5" dirty="0">
                <a:latin typeface="Calibri"/>
                <a:cs typeface="Calibri"/>
              </a:rPr>
              <a:t>testing</a:t>
            </a:r>
            <a:r>
              <a:rPr sz="2800" dirty="0">
                <a:latin typeface="Calibri"/>
                <a:cs typeface="Calibri"/>
              </a:rPr>
              <a:t> </a:t>
            </a:r>
            <a:r>
              <a:rPr sz="2800" spc="-5" dirty="0">
                <a:latin typeface="Calibri"/>
                <a:cs typeface="Calibri"/>
              </a:rPr>
              <a:t>is</a:t>
            </a:r>
            <a:r>
              <a:rPr sz="2800" spc="-15" dirty="0">
                <a:latin typeface="Calibri"/>
                <a:cs typeface="Calibri"/>
              </a:rPr>
              <a:t> </a:t>
            </a:r>
            <a:r>
              <a:rPr sz="2800" dirty="0">
                <a:latin typeface="Calibri"/>
                <a:cs typeface="Calibri"/>
              </a:rPr>
              <a:t>conducted</a:t>
            </a:r>
            <a:r>
              <a:rPr sz="2800" spc="40" dirty="0">
                <a:latin typeface="Calibri"/>
                <a:cs typeface="Calibri"/>
              </a:rPr>
              <a:t> </a:t>
            </a:r>
            <a:r>
              <a:rPr sz="2800" spc="-5" dirty="0">
                <a:latin typeface="Calibri"/>
                <a:cs typeface="Calibri"/>
              </a:rPr>
              <a:t>to</a:t>
            </a:r>
            <a:r>
              <a:rPr sz="2800" spc="5" dirty="0">
                <a:latin typeface="Calibri"/>
                <a:cs typeface="Calibri"/>
              </a:rPr>
              <a:t> </a:t>
            </a:r>
            <a:r>
              <a:rPr sz="2800" spc="-10" dirty="0">
                <a:latin typeface="Calibri"/>
                <a:cs typeface="Calibri"/>
              </a:rPr>
              <a:t>ensure</a:t>
            </a:r>
            <a:r>
              <a:rPr sz="2800" spc="-5" dirty="0">
                <a:latin typeface="Calibri"/>
                <a:cs typeface="Calibri"/>
              </a:rPr>
              <a:t> proper</a:t>
            </a:r>
            <a:r>
              <a:rPr sz="2800" dirty="0">
                <a:latin typeface="Calibri"/>
                <a:cs typeface="Calibri"/>
              </a:rPr>
              <a:t> </a:t>
            </a:r>
            <a:r>
              <a:rPr sz="2800" spc="-5" dirty="0">
                <a:latin typeface="Calibri"/>
                <a:cs typeface="Calibri"/>
              </a:rPr>
              <a:t>functionality.</a:t>
            </a:r>
            <a:endParaRPr sz="2800" dirty="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dirty="0"/>
              <a:t>27</a:t>
            </a:fld>
            <a:endParaRPr dirty="0"/>
          </a:p>
        </p:txBody>
      </p:sp>
      <p:sp>
        <p:nvSpPr>
          <p:cNvPr id="3" name="object 3"/>
          <p:cNvSpPr txBox="1"/>
          <p:nvPr/>
        </p:nvSpPr>
        <p:spPr>
          <a:xfrm>
            <a:off x="509015" y="838200"/>
            <a:ext cx="10972800" cy="4667945"/>
          </a:xfrm>
          <a:prstGeom prst="rect">
            <a:avLst/>
          </a:prstGeom>
        </p:spPr>
        <p:txBody>
          <a:bodyPr vert="horz" wrap="square" lIns="0" tIns="80645" rIns="0" bIns="0" rtlCol="0">
            <a:spAutoFit/>
          </a:bodyPr>
          <a:lstStyle/>
          <a:p>
            <a:pPr marL="238125" indent="-226060">
              <a:lnSpc>
                <a:spcPct val="100000"/>
              </a:lnSpc>
              <a:spcBef>
                <a:spcPts val="635"/>
              </a:spcBef>
              <a:buFont typeface="Arial MT"/>
              <a:buChar char="•"/>
              <a:tabLst>
                <a:tab pos="238760" algn="l"/>
              </a:tabLst>
            </a:pPr>
            <a:r>
              <a:rPr sz="3600" b="1" spc="-5" dirty="0">
                <a:solidFill>
                  <a:srgbClr val="00B050"/>
                </a:solidFill>
                <a:latin typeface="Calibri"/>
                <a:cs typeface="Calibri"/>
              </a:rPr>
              <a:t>The</a:t>
            </a:r>
            <a:r>
              <a:rPr sz="3600" b="1" spc="-25" dirty="0">
                <a:solidFill>
                  <a:srgbClr val="00B050"/>
                </a:solidFill>
                <a:latin typeface="Calibri"/>
                <a:cs typeface="Calibri"/>
              </a:rPr>
              <a:t> </a:t>
            </a:r>
            <a:r>
              <a:rPr sz="3600" b="1" dirty="0">
                <a:solidFill>
                  <a:srgbClr val="00B050"/>
                </a:solidFill>
                <a:latin typeface="Calibri"/>
                <a:cs typeface="Calibri"/>
              </a:rPr>
              <a:t>Formal</a:t>
            </a:r>
            <a:r>
              <a:rPr sz="3600" b="1" spc="-20" dirty="0">
                <a:solidFill>
                  <a:srgbClr val="00B050"/>
                </a:solidFill>
                <a:latin typeface="Calibri"/>
                <a:cs typeface="Calibri"/>
              </a:rPr>
              <a:t> </a:t>
            </a:r>
            <a:r>
              <a:rPr sz="3600" b="1" spc="-5" dirty="0">
                <a:solidFill>
                  <a:srgbClr val="00B050"/>
                </a:solidFill>
                <a:latin typeface="Calibri"/>
                <a:cs typeface="Calibri"/>
              </a:rPr>
              <a:t>Methods</a:t>
            </a:r>
            <a:r>
              <a:rPr sz="3600" b="1" spc="-40" dirty="0">
                <a:solidFill>
                  <a:srgbClr val="00B050"/>
                </a:solidFill>
                <a:latin typeface="Calibri"/>
                <a:cs typeface="Calibri"/>
              </a:rPr>
              <a:t> </a:t>
            </a:r>
            <a:r>
              <a:rPr sz="3600" b="1" dirty="0">
                <a:solidFill>
                  <a:srgbClr val="00B050"/>
                </a:solidFill>
                <a:latin typeface="Calibri"/>
                <a:cs typeface="Calibri"/>
              </a:rPr>
              <a:t>Model</a:t>
            </a:r>
            <a:endParaRPr lang="en-IN" sz="3600" b="1" dirty="0">
              <a:solidFill>
                <a:srgbClr val="00B050"/>
              </a:solidFill>
              <a:latin typeface="Calibri"/>
              <a:cs typeface="Calibri"/>
            </a:endParaRPr>
          </a:p>
          <a:p>
            <a:pPr marL="238125" indent="-226060">
              <a:lnSpc>
                <a:spcPct val="100000"/>
              </a:lnSpc>
              <a:spcBef>
                <a:spcPts val="635"/>
              </a:spcBef>
              <a:buFont typeface="Arial MT"/>
              <a:buChar char="•"/>
              <a:tabLst>
                <a:tab pos="238760" algn="l"/>
              </a:tabLst>
            </a:pPr>
            <a:endParaRPr sz="3600" b="1" dirty="0">
              <a:solidFill>
                <a:srgbClr val="00B050"/>
              </a:solidFill>
              <a:latin typeface="Calibri"/>
              <a:cs typeface="Calibri"/>
            </a:endParaRPr>
          </a:p>
          <a:p>
            <a:pPr marL="695325" marR="5080" lvl="1" indent="-226060" algn="just">
              <a:lnSpc>
                <a:spcPts val="2500"/>
              </a:lnSpc>
              <a:spcBef>
                <a:spcPts val="850"/>
              </a:spcBef>
              <a:buFont typeface="Arial MT"/>
              <a:buChar char="•"/>
              <a:tabLst>
                <a:tab pos="695960" algn="l"/>
              </a:tabLst>
            </a:pPr>
            <a:r>
              <a:rPr sz="3200" dirty="0">
                <a:solidFill>
                  <a:srgbClr val="7030A0"/>
                </a:solidFill>
                <a:latin typeface="Times New Roman" panose="02020603050405020304" pitchFamily="18" charset="0"/>
                <a:cs typeface="Times New Roman" panose="02020603050405020304" pitchFamily="18" charset="0"/>
              </a:rPr>
              <a:t>The</a:t>
            </a:r>
            <a:r>
              <a:rPr sz="3200" spc="-5" dirty="0">
                <a:solidFill>
                  <a:srgbClr val="7030A0"/>
                </a:solidFill>
                <a:latin typeface="Times New Roman" panose="02020603050405020304" pitchFamily="18" charset="0"/>
                <a:cs typeface="Times New Roman" panose="02020603050405020304" pitchFamily="18" charset="0"/>
              </a:rPr>
              <a:t> development </a:t>
            </a:r>
            <a:r>
              <a:rPr sz="3200" spc="-10" dirty="0">
                <a:solidFill>
                  <a:srgbClr val="7030A0"/>
                </a:solidFill>
                <a:latin typeface="Times New Roman" panose="02020603050405020304" pitchFamily="18" charset="0"/>
                <a:cs typeface="Times New Roman" panose="02020603050405020304" pitchFamily="18" charset="0"/>
              </a:rPr>
              <a:t>of</a:t>
            </a:r>
            <a:r>
              <a:rPr sz="3200" spc="20" dirty="0">
                <a:solidFill>
                  <a:srgbClr val="7030A0"/>
                </a:solidFill>
                <a:latin typeface="Times New Roman" panose="02020603050405020304" pitchFamily="18" charset="0"/>
                <a:cs typeface="Times New Roman" panose="02020603050405020304" pitchFamily="18" charset="0"/>
              </a:rPr>
              <a:t> </a:t>
            </a:r>
            <a:r>
              <a:rPr sz="3200" spc="-10" dirty="0">
                <a:solidFill>
                  <a:srgbClr val="7030A0"/>
                </a:solidFill>
                <a:latin typeface="Times New Roman" panose="02020603050405020304" pitchFamily="18" charset="0"/>
                <a:cs typeface="Times New Roman" panose="02020603050405020304" pitchFamily="18" charset="0"/>
              </a:rPr>
              <a:t>formal</a:t>
            </a:r>
            <a:r>
              <a:rPr sz="3200" spc="10" dirty="0">
                <a:solidFill>
                  <a:srgbClr val="7030A0"/>
                </a:solidFill>
                <a:latin typeface="Times New Roman" panose="02020603050405020304" pitchFamily="18" charset="0"/>
                <a:cs typeface="Times New Roman" panose="02020603050405020304" pitchFamily="18" charset="0"/>
              </a:rPr>
              <a:t> </a:t>
            </a:r>
            <a:r>
              <a:rPr sz="3200" spc="-5" dirty="0">
                <a:solidFill>
                  <a:srgbClr val="7030A0"/>
                </a:solidFill>
                <a:latin typeface="Times New Roman" panose="02020603050405020304" pitchFamily="18" charset="0"/>
                <a:cs typeface="Times New Roman" panose="02020603050405020304" pitchFamily="18" charset="0"/>
              </a:rPr>
              <a:t>models</a:t>
            </a:r>
            <a:r>
              <a:rPr sz="3200" spc="15" dirty="0">
                <a:solidFill>
                  <a:srgbClr val="7030A0"/>
                </a:solidFill>
                <a:latin typeface="Times New Roman" panose="02020603050405020304" pitchFamily="18" charset="0"/>
                <a:cs typeface="Times New Roman" panose="02020603050405020304" pitchFamily="18" charset="0"/>
              </a:rPr>
              <a:t> </a:t>
            </a:r>
            <a:r>
              <a:rPr sz="3200" dirty="0">
                <a:solidFill>
                  <a:srgbClr val="7030A0"/>
                </a:solidFill>
                <a:latin typeface="Times New Roman" panose="02020603050405020304" pitchFamily="18" charset="0"/>
                <a:cs typeface="Times New Roman" panose="02020603050405020304" pitchFamily="18" charset="0"/>
              </a:rPr>
              <a:t>is</a:t>
            </a:r>
            <a:r>
              <a:rPr sz="3200" spc="-20" dirty="0">
                <a:solidFill>
                  <a:srgbClr val="7030A0"/>
                </a:solidFill>
                <a:latin typeface="Times New Roman" panose="02020603050405020304" pitchFamily="18" charset="0"/>
                <a:cs typeface="Times New Roman" panose="02020603050405020304" pitchFamily="18" charset="0"/>
              </a:rPr>
              <a:t> </a:t>
            </a:r>
            <a:r>
              <a:rPr sz="3200" spc="-5" dirty="0">
                <a:solidFill>
                  <a:srgbClr val="7030A0"/>
                </a:solidFill>
                <a:latin typeface="Times New Roman" panose="02020603050405020304" pitchFamily="18" charset="0"/>
                <a:cs typeface="Times New Roman" panose="02020603050405020304" pitchFamily="18" charset="0"/>
              </a:rPr>
              <a:t>currently</a:t>
            </a:r>
            <a:r>
              <a:rPr sz="3200" spc="-20" dirty="0">
                <a:solidFill>
                  <a:srgbClr val="7030A0"/>
                </a:solidFill>
                <a:latin typeface="Times New Roman" panose="02020603050405020304" pitchFamily="18" charset="0"/>
                <a:cs typeface="Times New Roman" panose="02020603050405020304" pitchFamily="18" charset="0"/>
              </a:rPr>
              <a:t> </a:t>
            </a:r>
            <a:r>
              <a:rPr sz="3200" dirty="0">
                <a:solidFill>
                  <a:srgbClr val="7030A0"/>
                </a:solidFill>
                <a:latin typeface="Times New Roman" panose="02020603050405020304" pitchFamily="18" charset="0"/>
                <a:cs typeface="Times New Roman" panose="02020603050405020304" pitchFamily="18" charset="0"/>
              </a:rPr>
              <a:t>quite</a:t>
            </a:r>
            <a:r>
              <a:rPr sz="3200" spc="-15" dirty="0">
                <a:solidFill>
                  <a:srgbClr val="7030A0"/>
                </a:solidFill>
                <a:latin typeface="Times New Roman" panose="02020603050405020304" pitchFamily="18" charset="0"/>
                <a:cs typeface="Times New Roman" panose="02020603050405020304" pitchFamily="18" charset="0"/>
              </a:rPr>
              <a:t> </a:t>
            </a:r>
            <a:r>
              <a:rPr sz="3200" spc="-5" dirty="0">
                <a:solidFill>
                  <a:srgbClr val="7030A0"/>
                </a:solidFill>
                <a:latin typeface="Times New Roman" panose="02020603050405020304" pitchFamily="18" charset="0"/>
                <a:cs typeface="Times New Roman" panose="02020603050405020304" pitchFamily="18" charset="0"/>
              </a:rPr>
              <a:t>time</a:t>
            </a:r>
            <a:r>
              <a:rPr sz="3200" spc="10" dirty="0">
                <a:solidFill>
                  <a:srgbClr val="7030A0"/>
                </a:solidFill>
                <a:latin typeface="Times New Roman" panose="02020603050405020304" pitchFamily="18" charset="0"/>
                <a:cs typeface="Times New Roman" panose="02020603050405020304" pitchFamily="18" charset="0"/>
              </a:rPr>
              <a:t> </a:t>
            </a:r>
            <a:r>
              <a:rPr sz="3200" spc="-5" dirty="0">
                <a:solidFill>
                  <a:srgbClr val="7030A0"/>
                </a:solidFill>
                <a:latin typeface="Times New Roman" panose="02020603050405020304" pitchFamily="18" charset="0"/>
                <a:cs typeface="Times New Roman" panose="02020603050405020304" pitchFamily="18" charset="0"/>
              </a:rPr>
              <a:t>consuming </a:t>
            </a:r>
            <a:r>
              <a:rPr sz="3200" spc="-525" dirty="0">
                <a:solidFill>
                  <a:srgbClr val="7030A0"/>
                </a:solidFill>
                <a:latin typeface="Times New Roman" panose="02020603050405020304" pitchFamily="18" charset="0"/>
                <a:cs typeface="Times New Roman" panose="02020603050405020304" pitchFamily="18" charset="0"/>
              </a:rPr>
              <a:t> </a:t>
            </a:r>
            <a:r>
              <a:rPr sz="3200" dirty="0">
                <a:solidFill>
                  <a:srgbClr val="7030A0"/>
                </a:solidFill>
                <a:latin typeface="Times New Roman" panose="02020603050405020304" pitchFamily="18" charset="0"/>
                <a:cs typeface="Times New Roman" panose="02020603050405020304" pitchFamily="18" charset="0"/>
              </a:rPr>
              <a:t>and</a:t>
            </a:r>
            <a:r>
              <a:rPr sz="3200" spc="-15" dirty="0">
                <a:solidFill>
                  <a:srgbClr val="7030A0"/>
                </a:solidFill>
                <a:latin typeface="Times New Roman" panose="02020603050405020304" pitchFamily="18" charset="0"/>
                <a:cs typeface="Times New Roman" panose="02020603050405020304" pitchFamily="18" charset="0"/>
              </a:rPr>
              <a:t> </a:t>
            </a:r>
            <a:r>
              <a:rPr sz="3200" spc="-5" dirty="0">
                <a:solidFill>
                  <a:srgbClr val="7030A0"/>
                </a:solidFill>
                <a:latin typeface="Times New Roman" panose="02020603050405020304" pitchFamily="18" charset="0"/>
                <a:cs typeface="Times New Roman" panose="02020603050405020304" pitchFamily="18" charset="0"/>
              </a:rPr>
              <a:t>expensive.</a:t>
            </a:r>
            <a:endParaRPr lang="en-IN" sz="3200" spc="-5" dirty="0">
              <a:solidFill>
                <a:srgbClr val="7030A0"/>
              </a:solidFill>
              <a:latin typeface="Times New Roman" panose="02020603050405020304" pitchFamily="18" charset="0"/>
              <a:cs typeface="Times New Roman" panose="02020603050405020304" pitchFamily="18" charset="0"/>
            </a:endParaRPr>
          </a:p>
          <a:p>
            <a:pPr marL="695325" marR="5080" lvl="1" indent="-226060" algn="just">
              <a:lnSpc>
                <a:spcPts val="2500"/>
              </a:lnSpc>
              <a:spcBef>
                <a:spcPts val="850"/>
              </a:spcBef>
              <a:buFont typeface="Arial MT"/>
              <a:buChar char="•"/>
              <a:tabLst>
                <a:tab pos="695960" algn="l"/>
              </a:tabLst>
            </a:pPr>
            <a:endParaRPr sz="3200" dirty="0">
              <a:latin typeface="Times New Roman" panose="02020603050405020304" pitchFamily="18" charset="0"/>
              <a:cs typeface="Times New Roman" panose="02020603050405020304" pitchFamily="18" charset="0"/>
            </a:endParaRPr>
          </a:p>
          <a:p>
            <a:pPr marL="695325" marR="121920" lvl="1" indent="-226060" algn="just">
              <a:lnSpc>
                <a:spcPts val="2500"/>
              </a:lnSpc>
              <a:spcBef>
                <a:spcPts val="690"/>
              </a:spcBef>
              <a:buFont typeface="Arial MT"/>
              <a:buChar char="•"/>
              <a:tabLst>
                <a:tab pos="695960" algn="l"/>
              </a:tabLst>
            </a:pPr>
            <a:r>
              <a:rPr sz="3200" spc="-5" dirty="0">
                <a:solidFill>
                  <a:srgbClr val="FF0000"/>
                </a:solidFill>
                <a:latin typeface="Times New Roman" panose="02020603050405020304" pitchFamily="18" charset="0"/>
                <a:cs typeface="Times New Roman" panose="02020603050405020304" pitchFamily="18" charset="0"/>
              </a:rPr>
              <a:t>Because</a:t>
            </a:r>
            <a:r>
              <a:rPr sz="3200" spc="10" dirty="0">
                <a:solidFill>
                  <a:srgbClr val="FF0000"/>
                </a:solidFill>
                <a:latin typeface="Times New Roman" panose="02020603050405020304" pitchFamily="18" charset="0"/>
                <a:cs typeface="Times New Roman" panose="02020603050405020304" pitchFamily="18" charset="0"/>
              </a:rPr>
              <a:t> </a:t>
            </a:r>
            <a:r>
              <a:rPr sz="3200" dirty="0">
                <a:solidFill>
                  <a:srgbClr val="FF0000"/>
                </a:solidFill>
                <a:latin typeface="Times New Roman" panose="02020603050405020304" pitchFamily="18" charset="0"/>
                <a:cs typeface="Times New Roman" panose="02020603050405020304" pitchFamily="18" charset="0"/>
              </a:rPr>
              <a:t>few</a:t>
            </a:r>
            <a:r>
              <a:rPr sz="3200" spc="10" dirty="0">
                <a:solidFill>
                  <a:srgbClr val="FF0000"/>
                </a:solidFill>
                <a:latin typeface="Times New Roman" panose="02020603050405020304" pitchFamily="18" charset="0"/>
                <a:cs typeface="Times New Roman" panose="02020603050405020304" pitchFamily="18" charset="0"/>
              </a:rPr>
              <a:t> </a:t>
            </a:r>
            <a:r>
              <a:rPr sz="3200" spc="-10" dirty="0">
                <a:solidFill>
                  <a:srgbClr val="FF0000"/>
                </a:solidFill>
                <a:latin typeface="Times New Roman" panose="02020603050405020304" pitchFamily="18" charset="0"/>
                <a:cs typeface="Times New Roman" panose="02020603050405020304" pitchFamily="18" charset="0"/>
              </a:rPr>
              <a:t>software</a:t>
            </a:r>
            <a:r>
              <a:rPr sz="3200" spc="15" dirty="0">
                <a:solidFill>
                  <a:srgbClr val="FF0000"/>
                </a:solidFill>
                <a:latin typeface="Times New Roman" panose="02020603050405020304" pitchFamily="18" charset="0"/>
                <a:cs typeface="Times New Roman" panose="02020603050405020304" pitchFamily="18" charset="0"/>
              </a:rPr>
              <a:t> </a:t>
            </a:r>
            <a:r>
              <a:rPr sz="3200" spc="-5" dirty="0">
                <a:solidFill>
                  <a:srgbClr val="FF0000"/>
                </a:solidFill>
                <a:latin typeface="Times New Roman" panose="02020603050405020304" pitchFamily="18" charset="0"/>
                <a:cs typeface="Times New Roman" panose="02020603050405020304" pitchFamily="18" charset="0"/>
              </a:rPr>
              <a:t>developers</a:t>
            </a:r>
            <a:r>
              <a:rPr sz="3200" spc="-10" dirty="0">
                <a:solidFill>
                  <a:srgbClr val="FF0000"/>
                </a:solidFill>
                <a:latin typeface="Times New Roman" panose="02020603050405020304" pitchFamily="18" charset="0"/>
                <a:cs typeface="Times New Roman" panose="02020603050405020304" pitchFamily="18" charset="0"/>
              </a:rPr>
              <a:t> </a:t>
            </a:r>
            <a:r>
              <a:rPr sz="3200" dirty="0">
                <a:solidFill>
                  <a:srgbClr val="FF0000"/>
                </a:solidFill>
                <a:latin typeface="Times New Roman" panose="02020603050405020304" pitchFamily="18" charset="0"/>
                <a:cs typeface="Times New Roman" panose="02020603050405020304" pitchFamily="18" charset="0"/>
              </a:rPr>
              <a:t>have</a:t>
            </a:r>
            <a:r>
              <a:rPr sz="3200" spc="-10" dirty="0">
                <a:solidFill>
                  <a:srgbClr val="FF0000"/>
                </a:solidFill>
                <a:latin typeface="Times New Roman" panose="02020603050405020304" pitchFamily="18" charset="0"/>
                <a:cs typeface="Times New Roman" panose="02020603050405020304" pitchFamily="18" charset="0"/>
              </a:rPr>
              <a:t> </a:t>
            </a:r>
            <a:r>
              <a:rPr sz="3200" spc="-5" dirty="0">
                <a:solidFill>
                  <a:srgbClr val="FF0000"/>
                </a:solidFill>
                <a:latin typeface="Times New Roman" panose="02020603050405020304" pitchFamily="18" charset="0"/>
                <a:cs typeface="Times New Roman" panose="02020603050405020304" pitchFamily="18" charset="0"/>
              </a:rPr>
              <a:t>the</a:t>
            </a:r>
            <a:r>
              <a:rPr sz="3200" dirty="0">
                <a:solidFill>
                  <a:srgbClr val="FF0000"/>
                </a:solidFill>
                <a:latin typeface="Times New Roman" panose="02020603050405020304" pitchFamily="18" charset="0"/>
                <a:cs typeface="Times New Roman" panose="02020603050405020304" pitchFamily="18" charset="0"/>
              </a:rPr>
              <a:t> </a:t>
            </a:r>
            <a:r>
              <a:rPr sz="3200" spc="-5" dirty="0">
                <a:solidFill>
                  <a:srgbClr val="FF0000"/>
                </a:solidFill>
                <a:latin typeface="Times New Roman" panose="02020603050405020304" pitchFamily="18" charset="0"/>
                <a:cs typeface="Times New Roman" panose="02020603050405020304" pitchFamily="18" charset="0"/>
              </a:rPr>
              <a:t>necessary</a:t>
            </a:r>
            <a:r>
              <a:rPr sz="3200" spc="10" dirty="0">
                <a:solidFill>
                  <a:srgbClr val="FF0000"/>
                </a:solidFill>
                <a:latin typeface="Times New Roman" panose="02020603050405020304" pitchFamily="18" charset="0"/>
                <a:cs typeface="Times New Roman" panose="02020603050405020304" pitchFamily="18" charset="0"/>
              </a:rPr>
              <a:t> </a:t>
            </a:r>
            <a:r>
              <a:rPr sz="3200" spc="-5" dirty="0">
                <a:solidFill>
                  <a:srgbClr val="FF0000"/>
                </a:solidFill>
                <a:latin typeface="Times New Roman" panose="02020603050405020304" pitchFamily="18" charset="0"/>
                <a:cs typeface="Times New Roman" panose="02020603050405020304" pitchFamily="18" charset="0"/>
              </a:rPr>
              <a:t>background </a:t>
            </a:r>
            <a:r>
              <a:rPr sz="3200" dirty="0">
                <a:solidFill>
                  <a:srgbClr val="FF0000"/>
                </a:solidFill>
                <a:latin typeface="Times New Roman" panose="02020603050405020304" pitchFamily="18" charset="0"/>
                <a:cs typeface="Times New Roman" panose="02020603050405020304" pitchFamily="18" charset="0"/>
              </a:rPr>
              <a:t>to </a:t>
            </a:r>
            <a:r>
              <a:rPr sz="3200" spc="-525" dirty="0">
                <a:solidFill>
                  <a:srgbClr val="FF0000"/>
                </a:solidFill>
                <a:latin typeface="Times New Roman" panose="02020603050405020304" pitchFamily="18" charset="0"/>
                <a:cs typeface="Times New Roman" panose="02020603050405020304" pitchFamily="18" charset="0"/>
              </a:rPr>
              <a:t> </a:t>
            </a:r>
            <a:r>
              <a:rPr sz="3200" dirty="0">
                <a:solidFill>
                  <a:srgbClr val="FF0000"/>
                </a:solidFill>
                <a:latin typeface="Times New Roman" panose="02020603050405020304" pitchFamily="18" charset="0"/>
                <a:cs typeface="Times New Roman" panose="02020603050405020304" pitchFamily="18" charset="0"/>
              </a:rPr>
              <a:t>apply</a:t>
            </a:r>
            <a:r>
              <a:rPr sz="3200" spc="-20" dirty="0">
                <a:solidFill>
                  <a:srgbClr val="FF0000"/>
                </a:solidFill>
                <a:latin typeface="Times New Roman" panose="02020603050405020304" pitchFamily="18" charset="0"/>
                <a:cs typeface="Times New Roman" panose="02020603050405020304" pitchFamily="18" charset="0"/>
              </a:rPr>
              <a:t> </a:t>
            </a:r>
            <a:r>
              <a:rPr sz="3200" dirty="0">
                <a:solidFill>
                  <a:srgbClr val="FF0000"/>
                </a:solidFill>
                <a:latin typeface="Times New Roman" panose="02020603050405020304" pitchFamily="18" charset="0"/>
                <a:cs typeface="Times New Roman" panose="02020603050405020304" pitchFamily="18" charset="0"/>
              </a:rPr>
              <a:t>formal</a:t>
            </a:r>
            <a:r>
              <a:rPr sz="3200" spc="-20" dirty="0">
                <a:solidFill>
                  <a:srgbClr val="FF0000"/>
                </a:solidFill>
                <a:latin typeface="Times New Roman" panose="02020603050405020304" pitchFamily="18" charset="0"/>
                <a:cs typeface="Times New Roman" panose="02020603050405020304" pitchFamily="18" charset="0"/>
              </a:rPr>
              <a:t> </a:t>
            </a:r>
            <a:r>
              <a:rPr sz="3200" spc="-5" dirty="0">
                <a:solidFill>
                  <a:srgbClr val="FF0000"/>
                </a:solidFill>
                <a:latin typeface="Times New Roman" panose="02020603050405020304" pitchFamily="18" charset="0"/>
                <a:cs typeface="Times New Roman" panose="02020603050405020304" pitchFamily="18" charset="0"/>
              </a:rPr>
              <a:t>methods,</a:t>
            </a:r>
            <a:r>
              <a:rPr sz="3200" spc="-20" dirty="0">
                <a:solidFill>
                  <a:srgbClr val="FF0000"/>
                </a:solidFill>
                <a:latin typeface="Times New Roman" panose="02020603050405020304" pitchFamily="18" charset="0"/>
                <a:cs typeface="Times New Roman" panose="02020603050405020304" pitchFamily="18" charset="0"/>
              </a:rPr>
              <a:t> </a:t>
            </a:r>
            <a:r>
              <a:rPr sz="3200" spc="-5" dirty="0">
                <a:solidFill>
                  <a:srgbClr val="FF0000"/>
                </a:solidFill>
                <a:latin typeface="Times New Roman" panose="02020603050405020304" pitchFamily="18" charset="0"/>
                <a:cs typeface="Times New Roman" panose="02020603050405020304" pitchFamily="18" charset="0"/>
              </a:rPr>
              <a:t>extensive</a:t>
            </a:r>
            <a:r>
              <a:rPr sz="3200" spc="-20" dirty="0">
                <a:solidFill>
                  <a:srgbClr val="FF0000"/>
                </a:solidFill>
                <a:latin typeface="Times New Roman" panose="02020603050405020304" pitchFamily="18" charset="0"/>
                <a:cs typeface="Times New Roman" panose="02020603050405020304" pitchFamily="18" charset="0"/>
              </a:rPr>
              <a:t> </a:t>
            </a:r>
            <a:r>
              <a:rPr sz="3200" dirty="0">
                <a:solidFill>
                  <a:srgbClr val="FF0000"/>
                </a:solidFill>
                <a:latin typeface="Times New Roman" panose="02020603050405020304" pitchFamily="18" charset="0"/>
                <a:cs typeface="Times New Roman" panose="02020603050405020304" pitchFamily="18" charset="0"/>
              </a:rPr>
              <a:t>training</a:t>
            </a:r>
            <a:r>
              <a:rPr sz="3200" spc="-20" dirty="0">
                <a:solidFill>
                  <a:srgbClr val="FF0000"/>
                </a:solidFill>
                <a:latin typeface="Times New Roman" panose="02020603050405020304" pitchFamily="18" charset="0"/>
                <a:cs typeface="Times New Roman" panose="02020603050405020304" pitchFamily="18" charset="0"/>
              </a:rPr>
              <a:t> </a:t>
            </a:r>
            <a:r>
              <a:rPr sz="3200" dirty="0">
                <a:solidFill>
                  <a:srgbClr val="FF0000"/>
                </a:solidFill>
                <a:latin typeface="Times New Roman" panose="02020603050405020304" pitchFamily="18" charset="0"/>
                <a:cs typeface="Times New Roman" panose="02020603050405020304" pitchFamily="18" charset="0"/>
              </a:rPr>
              <a:t>is</a:t>
            </a:r>
            <a:r>
              <a:rPr sz="3200" spc="5" dirty="0">
                <a:solidFill>
                  <a:srgbClr val="FF0000"/>
                </a:solidFill>
                <a:latin typeface="Times New Roman" panose="02020603050405020304" pitchFamily="18" charset="0"/>
                <a:cs typeface="Times New Roman" panose="02020603050405020304" pitchFamily="18" charset="0"/>
              </a:rPr>
              <a:t> </a:t>
            </a:r>
            <a:r>
              <a:rPr sz="3200" spc="-5" dirty="0">
                <a:solidFill>
                  <a:srgbClr val="FF0000"/>
                </a:solidFill>
                <a:latin typeface="Times New Roman" panose="02020603050405020304" pitchFamily="18" charset="0"/>
                <a:cs typeface="Times New Roman" panose="02020603050405020304" pitchFamily="18" charset="0"/>
              </a:rPr>
              <a:t>required.</a:t>
            </a:r>
            <a:endParaRPr lang="en-IN" sz="3200" spc="-5" dirty="0">
              <a:solidFill>
                <a:srgbClr val="FF0000"/>
              </a:solidFill>
              <a:latin typeface="Times New Roman" panose="02020603050405020304" pitchFamily="18" charset="0"/>
              <a:cs typeface="Times New Roman" panose="02020603050405020304" pitchFamily="18" charset="0"/>
            </a:endParaRPr>
          </a:p>
          <a:p>
            <a:pPr marL="469265" marR="121920" lvl="1" algn="just">
              <a:lnSpc>
                <a:spcPts val="2500"/>
              </a:lnSpc>
              <a:spcBef>
                <a:spcPts val="690"/>
              </a:spcBef>
              <a:tabLst>
                <a:tab pos="695960" algn="l"/>
              </a:tabLst>
            </a:pPr>
            <a:endParaRPr sz="3200" dirty="0">
              <a:solidFill>
                <a:srgbClr val="002060"/>
              </a:solidFill>
              <a:latin typeface="Times New Roman" panose="02020603050405020304" pitchFamily="18" charset="0"/>
              <a:cs typeface="Times New Roman" panose="02020603050405020304" pitchFamily="18" charset="0"/>
            </a:endParaRPr>
          </a:p>
          <a:p>
            <a:pPr marL="695325" marR="358775" lvl="1" indent="-226060" algn="just">
              <a:lnSpc>
                <a:spcPts val="2500"/>
              </a:lnSpc>
              <a:spcBef>
                <a:spcPts val="690"/>
              </a:spcBef>
              <a:buFont typeface="Arial MT"/>
              <a:buChar char="•"/>
              <a:tabLst>
                <a:tab pos="695960" algn="l"/>
              </a:tabLst>
            </a:pPr>
            <a:r>
              <a:rPr sz="3200" dirty="0">
                <a:solidFill>
                  <a:srgbClr val="002060"/>
                </a:solidFill>
                <a:latin typeface="Times New Roman" panose="02020603050405020304" pitchFamily="18" charset="0"/>
                <a:cs typeface="Times New Roman" panose="02020603050405020304" pitchFamily="18" charset="0"/>
              </a:rPr>
              <a:t>It</a:t>
            </a:r>
            <a:r>
              <a:rPr sz="3200" spc="10" dirty="0">
                <a:solidFill>
                  <a:srgbClr val="002060"/>
                </a:solidFill>
                <a:latin typeface="Times New Roman" panose="02020603050405020304" pitchFamily="18" charset="0"/>
                <a:cs typeface="Times New Roman" panose="02020603050405020304" pitchFamily="18" charset="0"/>
              </a:rPr>
              <a:t> </a:t>
            </a:r>
            <a:r>
              <a:rPr sz="3200" dirty="0">
                <a:solidFill>
                  <a:srgbClr val="002060"/>
                </a:solidFill>
                <a:latin typeface="Times New Roman" panose="02020603050405020304" pitchFamily="18" charset="0"/>
                <a:cs typeface="Times New Roman" panose="02020603050405020304" pitchFamily="18" charset="0"/>
              </a:rPr>
              <a:t>is</a:t>
            </a:r>
            <a:r>
              <a:rPr sz="3200" spc="-10" dirty="0">
                <a:solidFill>
                  <a:srgbClr val="002060"/>
                </a:solidFill>
                <a:latin typeface="Times New Roman" panose="02020603050405020304" pitchFamily="18" charset="0"/>
                <a:cs typeface="Times New Roman" panose="02020603050405020304" pitchFamily="18" charset="0"/>
              </a:rPr>
              <a:t> </a:t>
            </a:r>
            <a:r>
              <a:rPr sz="3200" spc="-5" dirty="0">
                <a:solidFill>
                  <a:srgbClr val="002060"/>
                </a:solidFill>
                <a:latin typeface="Times New Roman" panose="02020603050405020304" pitchFamily="18" charset="0"/>
                <a:cs typeface="Times New Roman" panose="02020603050405020304" pitchFamily="18" charset="0"/>
              </a:rPr>
              <a:t>difficult </a:t>
            </a:r>
            <a:r>
              <a:rPr sz="3200" spc="-10" dirty="0">
                <a:solidFill>
                  <a:srgbClr val="002060"/>
                </a:solidFill>
                <a:latin typeface="Times New Roman" panose="02020603050405020304" pitchFamily="18" charset="0"/>
                <a:cs typeface="Times New Roman" panose="02020603050405020304" pitchFamily="18" charset="0"/>
              </a:rPr>
              <a:t>to</a:t>
            </a:r>
            <a:r>
              <a:rPr sz="3200" spc="15" dirty="0">
                <a:solidFill>
                  <a:srgbClr val="002060"/>
                </a:solidFill>
                <a:latin typeface="Times New Roman" panose="02020603050405020304" pitchFamily="18" charset="0"/>
                <a:cs typeface="Times New Roman" panose="02020603050405020304" pitchFamily="18" charset="0"/>
              </a:rPr>
              <a:t> </a:t>
            </a:r>
            <a:r>
              <a:rPr sz="3200" spc="-10" dirty="0">
                <a:solidFill>
                  <a:srgbClr val="002060"/>
                </a:solidFill>
                <a:latin typeface="Times New Roman" panose="02020603050405020304" pitchFamily="18" charset="0"/>
                <a:cs typeface="Times New Roman" panose="02020603050405020304" pitchFamily="18" charset="0"/>
              </a:rPr>
              <a:t>use</a:t>
            </a:r>
            <a:r>
              <a:rPr sz="3200" spc="10" dirty="0">
                <a:solidFill>
                  <a:srgbClr val="002060"/>
                </a:solidFill>
                <a:latin typeface="Times New Roman" panose="02020603050405020304" pitchFamily="18" charset="0"/>
                <a:cs typeface="Times New Roman" panose="02020603050405020304" pitchFamily="18" charset="0"/>
              </a:rPr>
              <a:t> </a:t>
            </a:r>
            <a:r>
              <a:rPr sz="3200" spc="-5" dirty="0">
                <a:solidFill>
                  <a:srgbClr val="002060"/>
                </a:solidFill>
                <a:latin typeface="Times New Roman" panose="02020603050405020304" pitchFamily="18" charset="0"/>
                <a:cs typeface="Times New Roman" panose="02020603050405020304" pitchFamily="18" charset="0"/>
              </a:rPr>
              <a:t>the</a:t>
            </a:r>
            <a:r>
              <a:rPr sz="3200" spc="-10" dirty="0">
                <a:solidFill>
                  <a:srgbClr val="002060"/>
                </a:solidFill>
                <a:latin typeface="Times New Roman" panose="02020603050405020304" pitchFamily="18" charset="0"/>
                <a:cs typeface="Times New Roman" panose="02020603050405020304" pitchFamily="18" charset="0"/>
              </a:rPr>
              <a:t> </a:t>
            </a:r>
            <a:r>
              <a:rPr sz="3200" spc="-5" dirty="0">
                <a:solidFill>
                  <a:srgbClr val="002060"/>
                </a:solidFill>
                <a:latin typeface="Times New Roman" panose="02020603050405020304" pitchFamily="18" charset="0"/>
                <a:cs typeface="Times New Roman" panose="02020603050405020304" pitchFamily="18" charset="0"/>
              </a:rPr>
              <a:t>models</a:t>
            </a:r>
            <a:r>
              <a:rPr sz="3200" spc="10" dirty="0">
                <a:solidFill>
                  <a:srgbClr val="002060"/>
                </a:solidFill>
                <a:latin typeface="Times New Roman" panose="02020603050405020304" pitchFamily="18" charset="0"/>
                <a:cs typeface="Times New Roman" panose="02020603050405020304" pitchFamily="18" charset="0"/>
              </a:rPr>
              <a:t> </a:t>
            </a:r>
            <a:r>
              <a:rPr sz="3200" dirty="0">
                <a:solidFill>
                  <a:srgbClr val="002060"/>
                </a:solidFill>
                <a:latin typeface="Times New Roman" panose="02020603050405020304" pitchFamily="18" charset="0"/>
                <a:cs typeface="Times New Roman" panose="02020603050405020304" pitchFamily="18" charset="0"/>
              </a:rPr>
              <a:t>as</a:t>
            </a:r>
            <a:r>
              <a:rPr sz="3200" spc="-15" dirty="0">
                <a:solidFill>
                  <a:srgbClr val="002060"/>
                </a:solidFill>
                <a:latin typeface="Times New Roman" panose="02020603050405020304" pitchFamily="18" charset="0"/>
                <a:cs typeface="Times New Roman" panose="02020603050405020304" pitchFamily="18" charset="0"/>
              </a:rPr>
              <a:t> </a:t>
            </a:r>
            <a:r>
              <a:rPr sz="3200" dirty="0">
                <a:solidFill>
                  <a:srgbClr val="002060"/>
                </a:solidFill>
                <a:latin typeface="Times New Roman" panose="02020603050405020304" pitchFamily="18" charset="0"/>
                <a:cs typeface="Times New Roman" panose="02020603050405020304" pitchFamily="18" charset="0"/>
              </a:rPr>
              <a:t>a</a:t>
            </a:r>
            <a:r>
              <a:rPr sz="3200" spc="5" dirty="0">
                <a:solidFill>
                  <a:srgbClr val="002060"/>
                </a:solidFill>
                <a:latin typeface="Times New Roman" panose="02020603050405020304" pitchFamily="18" charset="0"/>
                <a:cs typeface="Times New Roman" panose="02020603050405020304" pitchFamily="18" charset="0"/>
              </a:rPr>
              <a:t> </a:t>
            </a:r>
            <a:r>
              <a:rPr sz="3200" spc="-10" dirty="0">
                <a:solidFill>
                  <a:srgbClr val="002060"/>
                </a:solidFill>
                <a:latin typeface="Times New Roman" panose="02020603050405020304" pitchFamily="18" charset="0"/>
                <a:cs typeface="Times New Roman" panose="02020603050405020304" pitchFamily="18" charset="0"/>
              </a:rPr>
              <a:t>communication</a:t>
            </a:r>
            <a:r>
              <a:rPr sz="3200" spc="20" dirty="0">
                <a:solidFill>
                  <a:srgbClr val="002060"/>
                </a:solidFill>
                <a:latin typeface="Times New Roman" panose="02020603050405020304" pitchFamily="18" charset="0"/>
                <a:cs typeface="Times New Roman" panose="02020603050405020304" pitchFamily="18" charset="0"/>
              </a:rPr>
              <a:t> </a:t>
            </a:r>
            <a:r>
              <a:rPr sz="3200" spc="5" dirty="0">
                <a:solidFill>
                  <a:srgbClr val="002060"/>
                </a:solidFill>
                <a:latin typeface="Times New Roman" panose="02020603050405020304" pitchFamily="18" charset="0"/>
                <a:cs typeface="Times New Roman" panose="02020603050405020304" pitchFamily="18" charset="0"/>
              </a:rPr>
              <a:t>mechanism</a:t>
            </a:r>
            <a:r>
              <a:rPr sz="3200" spc="-15" dirty="0">
                <a:solidFill>
                  <a:srgbClr val="002060"/>
                </a:solidFill>
                <a:latin typeface="Times New Roman" panose="02020603050405020304" pitchFamily="18" charset="0"/>
                <a:cs typeface="Times New Roman" panose="02020603050405020304" pitchFamily="18" charset="0"/>
              </a:rPr>
              <a:t> </a:t>
            </a:r>
            <a:r>
              <a:rPr sz="3200" spc="-5" dirty="0">
                <a:solidFill>
                  <a:srgbClr val="002060"/>
                </a:solidFill>
                <a:latin typeface="Times New Roman" panose="02020603050405020304" pitchFamily="18" charset="0"/>
                <a:cs typeface="Times New Roman" panose="02020603050405020304" pitchFamily="18" charset="0"/>
              </a:rPr>
              <a:t>for </a:t>
            </a:r>
            <a:r>
              <a:rPr sz="3200" spc="-525" dirty="0">
                <a:solidFill>
                  <a:srgbClr val="002060"/>
                </a:solidFill>
                <a:latin typeface="Times New Roman" panose="02020603050405020304" pitchFamily="18" charset="0"/>
                <a:cs typeface="Times New Roman" panose="02020603050405020304" pitchFamily="18" charset="0"/>
              </a:rPr>
              <a:t> </a:t>
            </a:r>
            <a:r>
              <a:rPr sz="3200" dirty="0">
                <a:solidFill>
                  <a:srgbClr val="002060"/>
                </a:solidFill>
                <a:latin typeface="Times New Roman" panose="02020603050405020304" pitchFamily="18" charset="0"/>
                <a:cs typeface="Times New Roman" panose="02020603050405020304" pitchFamily="18" charset="0"/>
              </a:rPr>
              <a:t>technically</a:t>
            </a:r>
            <a:r>
              <a:rPr sz="3200" spc="-30" dirty="0">
                <a:solidFill>
                  <a:srgbClr val="002060"/>
                </a:solidFill>
                <a:latin typeface="Times New Roman" panose="02020603050405020304" pitchFamily="18" charset="0"/>
                <a:cs typeface="Times New Roman" panose="02020603050405020304" pitchFamily="18" charset="0"/>
              </a:rPr>
              <a:t> </a:t>
            </a:r>
            <a:r>
              <a:rPr sz="3200" spc="-5" dirty="0">
                <a:solidFill>
                  <a:srgbClr val="002060"/>
                </a:solidFill>
                <a:latin typeface="Times New Roman" panose="02020603050405020304" pitchFamily="18" charset="0"/>
                <a:cs typeface="Times New Roman" panose="02020603050405020304" pitchFamily="18" charset="0"/>
              </a:rPr>
              <a:t>unsophisticated</a:t>
            </a:r>
            <a:r>
              <a:rPr sz="3200" spc="20" dirty="0">
                <a:solidFill>
                  <a:srgbClr val="002060"/>
                </a:solidFill>
                <a:latin typeface="Times New Roman" panose="02020603050405020304" pitchFamily="18" charset="0"/>
                <a:cs typeface="Times New Roman" panose="02020603050405020304" pitchFamily="18" charset="0"/>
              </a:rPr>
              <a:t> </a:t>
            </a:r>
            <a:r>
              <a:rPr sz="3200" spc="-5" dirty="0">
                <a:solidFill>
                  <a:srgbClr val="002060"/>
                </a:solidFill>
                <a:latin typeface="Times New Roman" panose="02020603050405020304" pitchFamily="18" charset="0"/>
                <a:cs typeface="Times New Roman" panose="02020603050405020304" pitchFamily="18" charset="0"/>
              </a:rPr>
              <a:t>customers.</a:t>
            </a:r>
            <a:endParaRPr sz="32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330696" y="6563359"/>
            <a:ext cx="204470" cy="153670"/>
          </a:xfrm>
          <a:prstGeom prst="rect">
            <a:avLst/>
          </a:prstGeom>
        </p:spPr>
        <p:txBody>
          <a:bodyPr vert="horz" wrap="square" lIns="0" tIns="0" rIns="0" bIns="0" rtlCol="0">
            <a:spAutoFit/>
          </a:bodyPr>
          <a:lstStyle/>
          <a:p>
            <a:pPr marL="38100">
              <a:lnSpc>
                <a:spcPts val="1055"/>
              </a:lnSpc>
            </a:pPr>
            <a:fld id="{81D60167-4931-47E6-BA6A-407CBD079E47}" type="slidenum">
              <a:rPr sz="1000" dirty="0">
                <a:latin typeface="Calibri"/>
                <a:cs typeface="Calibri"/>
              </a:rPr>
              <a:t>28</a:t>
            </a:fld>
            <a:endParaRPr sz="1000">
              <a:latin typeface="Calibri"/>
              <a:cs typeface="Calibri"/>
            </a:endParaRPr>
          </a:p>
        </p:txBody>
      </p:sp>
      <p:sp>
        <p:nvSpPr>
          <p:cNvPr id="3" name="object 3"/>
          <p:cNvSpPr txBox="1"/>
          <p:nvPr/>
        </p:nvSpPr>
        <p:spPr>
          <a:xfrm>
            <a:off x="342900" y="533400"/>
            <a:ext cx="11506200" cy="5475923"/>
          </a:xfrm>
          <a:prstGeom prst="rect">
            <a:avLst/>
          </a:prstGeom>
        </p:spPr>
        <p:txBody>
          <a:bodyPr vert="horz" wrap="square" lIns="0" tIns="87630" rIns="0" bIns="0" rtlCol="0">
            <a:spAutoFit/>
          </a:bodyPr>
          <a:lstStyle/>
          <a:p>
            <a:pPr marL="12065" algn="just">
              <a:lnSpc>
                <a:spcPct val="100000"/>
              </a:lnSpc>
              <a:spcBef>
                <a:spcPts val="690"/>
              </a:spcBef>
              <a:tabLst>
                <a:tab pos="238760" algn="l"/>
              </a:tabLst>
            </a:pPr>
            <a:r>
              <a:rPr sz="3600" b="1" spc="-5" dirty="0">
                <a:solidFill>
                  <a:srgbClr val="C00000"/>
                </a:solidFill>
                <a:latin typeface="Calibri"/>
                <a:cs typeface="Calibri"/>
              </a:rPr>
              <a:t>Aspect-Oriented</a:t>
            </a:r>
            <a:r>
              <a:rPr sz="3600" b="1" spc="-35" dirty="0">
                <a:solidFill>
                  <a:srgbClr val="C00000"/>
                </a:solidFill>
                <a:latin typeface="Calibri"/>
                <a:cs typeface="Calibri"/>
              </a:rPr>
              <a:t> </a:t>
            </a:r>
            <a:r>
              <a:rPr sz="3600" b="1" dirty="0">
                <a:solidFill>
                  <a:srgbClr val="C00000"/>
                </a:solidFill>
                <a:latin typeface="Calibri"/>
                <a:cs typeface="Calibri"/>
              </a:rPr>
              <a:t>Software</a:t>
            </a:r>
            <a:r>
              <a:rPr sz="3600" b="1" spc="-15" dirty="0">
                <a:solidFill>
                  <a:srgbClr val="C00000"/>
                </a:solidFill>
                <a:latin typeface="Calibri"/>
                <a:cs typeface="Calibri"/>
              </a:rPr>
              <a:t> </a:t>
            </a:r>
            <a:r>
              <a:rPr sz="3600" b="1" spc="-5" dirty="0">
                <a:solidFill>
                  <a:srgbClr val="C00000"/>
                </a:solidFill>
                <a:latin typeface="Calibri"/>
                <a:cs typeface="Calibri"/>
              </a:rPr>
              <a:t>Development</a:t>
            </a:r>
            <a:endParaRPr sz="3600" dirty="0">
              <a:latin typeface="Calibri"/>
              <a:cs typeface="Calibri"/>
            </a:endParaRPr>
          </a:p>
          <a:p>
            <a:pPr marL="695325" marR="30480" lvl="1" indent="-226060" algn="just">
              <a:lnSpc>
                <a:spcPct val="87500"/>
              </a:lnSpc>
              <a:spcBef>
                <a:spcPts val="860"/>
              </a:spcBef>
              <a:buFont typeface="Arial MT"/>
              <a:buChar char="•"/>
              <a:tabLst>
                <a:tab pos="695960" algn="l"/>
              </a:tabLst>
            </a:pPr>
            <a:r>
              <a:rPr sz="3200" spc="-5" dirty="0">
                <a:latin typeface="Calibri"/>
                <a:cs typeface="Calibri"/>
              </a:rPr>
              <a:t>Localized software characteristics </a:t>
            </a:r>
            <a:r>
              <a:rPr sz="3200" spc="-10" dirty="0">
                <a:latin typeface="Calibri"/>
                <a:cs typeface="Calibri"/>
              </a:rPr>
              <a:t>are </a:t>
            </a:r>
            <a:r>
              <a:rPr sz="3200" spc="-5" dirty="0">
                <a:latin typeface="Calibri"/>
                <a:cs typeface="Calibri"/>
              </a:rPr>
              <a:t>modelled </a:t>
            </a:r>
            <a:r>
              <a:rPr sz="3200" spc="-15" dirty="0">
                <a:latin typeface="Calibri"/>
                <a:cs typeface="Calibri"/>
              </a:rPr>
              <a:t>as </a:t>
            </a:r>
            <a:r>
              <a:rPr sz="3200" spc="-5" dirty="0">
                <a:latin typeface="Calibri"/>
                <a:cs typeface="Calibri"/>
              </a:rPr>
              <a:t>components (e.g., </a:t>
            </a:r>
            <a:r>
              <a:rPr sz="3200" dirty="0">
                <a:latin typeface="Calibri"/>
                <a:cs typeface="Calibri"/>
              </a:rPr>
              <a:t> </a:t>
            </a:r>
            <a:r>
              <a:rPr sz="3200" spc="-5" dirty="0">
                <a:latin typeface="Calibri"/>
                <a:cs typeface="Calibri"/>
              </a:rPr>
              <a:t>object-oriented classes) </a:t>
            </a:r>
            <a:r>
              <a:rPr sz="3200" dirty="0">
                <a:latin typeface="Calibri"/>
                <a:cs typeface="Calibri"/>
              </a:rPr>
              <a:t>and </a:t>
            </a:r>
            <a:r>
              <a:rPr sz="3200" spc="-5" dirty="0">
                <a:latin typeface="Calibri"/>
                <a:cs typeface="Calibri"/>
              </a:rPr>
              <a:t>then constructed within the context </a:t>
            </a:r>
            <a:r>
              <a:rPr sz="3200" spc="-10" dirty="0">
                <a:latin typeface="Calibri"/>
                <a:cs typeface="Calibri"/>
              </a:rPr>
              <a:t>of </a:t>
            </a:r>
            <a:r>
              <a:rPr sz="3200" dirty="0">
                <a:latin typeface="Calibri"/>
                <a:cs typeface="Calibri"/>
              </a:rPr>
              <a:t>a </a:t>
            </a:r>
            <a:r>
              <a:rPr sz="3200" spc="-530" dirty="0">
                <a:latin typeface="Calibri"/>
                <a:cs typeface="Calibri"/>
              </a:rPr>
              <a:t> </a:t>
            </a:r>
            <a:r>
              <a:rPr sz="3200" spc="-5" dirty="0">
                <a:latin typeface="Calibri"/>
                <a:cs typeface="Calibri"/>
              </a:rPr>
              <a:t>system</a:t>
            </a:r>
            <a:r>
              <a:rPr sz="3200" spc="10" dirty="0">
                <a:latin typeface="Calibri"/>
                <a:cs typeface="Calibri"/>
              </a:rPr>
              <a:t> </a:t>
            </a:r>
            <a:r>
              <a:rPr sz="3200" spc="-5" dirty="0">
                <a:latin typeface="Calibri"/>
                <a:cs typeface="Calibri"/>
              </a:rPr>
              <a:t>architecture.</a:t>
            </a:r>
            <a:endParaRPr lang="en-IN" sz="3200" spc="-5" dirty="0">
              <a:latin typeface="Calibri"/>
              <a:cs typeface="Calibri"/>
            </a:endParaRPr>
          </a:p>
          <a:p>
            <a:pPr marL="469265" marR="30480" lvl="1" algn="just">
              <a:lnSpc>
                <a:spcPct val="87500"/>
              </a:lnSpc>
              <a:spcBef>
                <a:spcPts val="860"/>
              </a:spcBef>
              <a:tabLst>
                <a:tab pos="695960" algn="l"/>
              </a:tabLst>
            </a:pPr>
            <a:endParaRPr sz="3200" dirty="0">
              <a:latin typeface="Calibri"/>
              <a:cs typeface="Calibri"/>
            </a:endParaRPr>
          </a:p>
          <a:p>
            <a:pPr marL="695325" marR="5080" lvl="1" indent="-226060" algn="just">
              <a:lnSpc>
                <a:spcPct val="88400"/>
              </a:lnSpc>
              <a:spcBef>
                <a:spcPts val="695"/>
              </a:spcBef>
              <a:buFont typeface="Arial MT"/>
              <a:buChar char="•"/>
              <a:tabLst>
                <a:tab pos="695960" algn="l"/>
              </a:tabLst>
            </a:pPr>
            <a:r>
              <a:rPr sz="3200" dirty="0">
                <a:solidFill>
                  <a:srgbClr val="00B0F0"/>
                </a:solidFill>
                <a:latin typeface="Calibri"/>
                <a:cs typeface="Calibri"/>
              </a:rPr>
              <a:t>When</a:t>
            </a:r>
            <a:r>
              <a:rPr sz="3200" spc="-5" dirty="0">
                <a:solidFill>
                  <a:srgbClr val="00B0F0"/>
                </a:solidFill>
                <a:latin typeface="Calibri"/>
                <a:cs typeface="Calibri"/>
              </a:rPr>
              <a:t> concerns</a:t>
            </a:r>
            <a:r>
              <a:rPr sz="3200" dirty="0">
                <a:solidFill>
                  <a:srgbClr val="00B0F0"/>
                </a:solidFill>
                <a:latin typeface="Calibri"/>
                <a:cs typeface="Calibri"/>
              </a:rPr>
              <a:t> </a:t>
            </a:r>
            <a:r>
              <a:rPr sz="3200" spc="-10" dirty="0">
                <a:solidFill>
                  <a:srgbClr val="00B0F0"/>
                </a:solidFill>
                <a:latin typeface="Calibri"/>
                <a:cs typeface="Calibri"/>
              </a:rPr>
              <a:t>cut</a:t>
            </a:r>
            <a:r>
              <a:rPr sz="3200" spc="15" dirty="0">
                <a:solidFill>
                  <a:srgbClr val="00B0F0"/>
                </a:solidFill>
                <a:latin typeface="Calibri"/>
                <a:cs typeface="Calibri"/>
              </a:rPr>
              <a:t> </a:t>
            </a:r>
            <a:r>
              <a:rPr sz="3200" spc="-5" dirty="0">
                <a:solidFill>
                  <a:srgbClr val="00B0F0"/>
                </a:solidFill>
                <a:latin typeface="Calibri"/>
                <a:cs typeface="Calibri"/>
              </a:rPr>
              <a:t>across</a:t>
            </a:r>
            <a:r>
              <a:rPr sz="3200" dirty="0">
                <a:solidFill>
                  <a:srgbClr val="00B0F0"/>
                </a:solidFill>
                <a:latin typeface="Calibri"/>
                <a:cs typeface="Calibri"/>
              </a:rPr>
              <a:t> multiple</a:t>
            </a:r>
            <a:r>
              <a:rPr sz="3200" spc="-15" dirty="0">
                <a:solidFill>
                  <a:srgbClr val="00B0F0"/>
                </a:solidFill>
                <a:latin typeface="Calibri"/>
                <a:cs typeface="Calibri"/>
              </a:rPr>
              <a:t> </a:t>
            </a:r>
            <a:r>
              <a:rPr sz="3200" spc="-5" dirty="0">
                <a:solidFill>
                  <a:srgbClr val="00B0F0"/>
                </a:solidFill>
                <a:latin typeface="Calibri"/>
                <a:cs typeface="Calibri"/>
              </a:rPr>
              <a:t>system</a:t>
            </a:r>
            <a:r>
              <a:rPr sz="3200" spc="-10" dirty="0">
                <a:solidFill>
                  <a:srgbClr val="00B0F0"/>
                </a:solidFill>
                <a:latin typeface="Calibri"/>
                <a:cs typeface="Calibri"/>
              </a:rPr>
              <a:t> </a:t>
            </a:r>
            <a:r>
              <a:rPr sz="3200" dirty="0">
                <a:solidFill>
                  <a:srgbClr val="00B0F0"/>
                </a:solidFill>
                <a:latin typeface="Calibri"/>
                <a:cs typeface="Calibri"/>
              </a:rPr>
              <a:t>functions,</a:t>
            </a:r>
            <a:r>
              <a:rPr sz="3200" spc="-10" dirty="0">
                <a:solidFill>
                  <a:srgbClr val="00B0F0"/>
                </a:solidFill>
                <a:latin typeface="Calibri"/>
                <a:cs typeface="Calibri"/>
              </a:rPr>
              <a:t> </a:t>
            </a:r>
            <a:r>
              <a:rPr sz="3200" spc="-5" dirty="0">
                <a:solidFill>
                  <a:srgbClr val="00B0F0"/>
                </a:solidFill>
                <a:latin typeface="Calibri"/>
                <a:cs typeface="Calibri"/>
              </a:rPr>
              <a:t>features, and </a:t>
            </a:r>
            <a:r>
              <a:rPr sz="3200" dirty="0">
                <a:solidFill>
                  <a:srgbClr val="00B0F0"/>
                </a:solidFill>
                <a:latin typeface="Calibri"/>
                <a:cs typeface="Calibri"/>
              </a:rPr>
              <a:t> </a:t>
            </a:r>
            <a:r>
              <a:rPr sz="3200" spc="-5" dirty="0">
                <a:solidFill>
                  <a:srgbClr val="00B0F0"/>
                </a:solidFill>
                <a:latin typeface="Calibri"/>
                <a:cs typeface="Calibri"/>
              </a:rPr>
              <a:t>information,</a:t>
            </a:r>
            <a:r>
              <a:rPr sz="3200" spc="-15" dirty="0">
                <a:solidFill>
                  <a:srgbClr val="00B0F0"/>
                </a:solidFill>
                <a:latin typeface="Calibri"/>
                <a:cs typeface="Calibri"/>
              </a:rPr>
              <a:t> </a:t>
            </a:r>
            <a:r>
              <a:rPr sz="3200" spc="-5" dirty="0">
                <a:solidFill>
                  <a:srgbClr val="00B0F0"/>
                </a:solidFill>
                <a:latin typeface="Calibri"/>
                <a:cs typeface="Calibri"/>
              </a:rPr>
              <a:t>they</a:t>
            </a:r>
            <a:r>
              <a:rPr sz="3200" spc="5" dirty="0">
                <a:solidFill>
                  <a:srgbClr val="00B0F0"/>
                </a:solidFill>
                <a:latin typeface="Calibri"/>
                <a:cs typeface="Calibri"/>
              </a:rPr>
              <a:t> </a:t>
            </a:r>
            <a:r>
              <a:rPr sz="3200" dirty="0">
                <a:solidFill>
                  <a:srgbClr val="00B0F0"/>
                </a:solidFill>
                <a:latin typeface="Calibri"/>
                <a:cs typeface="Calibri"/>
              </a:rPr>
              <a:t>are</a:t>
            </a:r>
            <a:r>
              <a:rPr sz="3200" spc="-10" dirty="0">
                <a:solidFill>
                  <a:srgbClr val="00B0F0"/>
                </a:solidFill>
                <a:latin typeface="Calibri"/>
                <a:cs typeface="Calibri"/>
              </a:rPr>
              <a:t> often</a:t>
            </a:r>
            <a:r>
              <a:rPr sz="3200" spc="20" dirty="0">
                <a:solidFill>
                  <a:srgbClr val="00B0F0"/>
                </a:solidFill>
                <a:latin typeface="Calibri"/>
                <a:cs typeface="Calibri"/>
              </a:rPr>
              <a:t> </a:t>
            </a:r>
            <a:r>
              <a:rPr sz="3200" spc="-5" dirty="0">
                <a:solidFill>
                  <a:srgbClr val="00B0F0"/>
                </a:solidFill>
                <a:latin typeface="Calibri"/>
                <a:cs typeface="Calibri"/>
              </a:rPr>
              <a:t>referred </a:t>
            </a:r>
            <a:r>
              <a:rPr sz="3200" dirty="0">
                <a:solidFill>
                  <a:srgbClr val="00B0F0"/>
                </a:solidFill>
                <a:latin typeface="Calibri"/>
                <a:cs typeface="Calibri"/>
              </a:rPr>
              <a:t>to</a:t>
            </a:r>
            <a:r>
              <a:rPr sz="3200" spc="-15" dirty="0">
                <a:solidFill>
                  <a:srgbClr val="00B0F0"/>
                </a:solidFill>
                <a:latin typeface="Calibri"/>
                <a:cs typeface="Calibri"/>
              </a:rPr>
              <a:t> </a:t>
            </a:r>
            <a:r>
              <a:rPr sz="3200" dirty="0">
                <a:solidFill>
                  <a:srgbClr val="00B0F0"/>
                </a:solidFill>
                <a:latin typeface="Calibri"/>
                <a:cs typeface="Calibri"/>
              </a:rPr>
              <a:t>as</a:t>
            </a:r>
            <a:r>
              <a:rPr sz="3200" spc="5" dirty="0">
                <a:solidFill>
                  <a:srgbClr val="00B0F0"/>
                </a:solidFill>
                <a:latin typeface="Calibri"/>
                <a:cs typeface="Calibri"/>
              </a:rPr>
              <a:t> </a:t>
            </a:r>
            <a:r>
              <a:rPr sz="3200" dirty="0">
                <a:solidFill>
                  <a:srgbClr val="00B0F0"/>
                </a:solidFill>
                <a:latin typeface="Calibri"/>
                <a:cs typeface="Calibri"/>
              </a:rPr>
              <a:t>crosscutting</a:t>
            </a:r>
            <a:r>
              <a:rPr sz="3200" spc="5" dirty="0">
                <a:solidFill>
                  <a:srgbClr val="00B0F0"/>
                </a:solidFill>
                <a:latin typeface="Calibri"/>
                <a:cs typeface="Calibri"/>
              </a:rPr>
              <a:t> </a:t>
            </a:r>
            <a:r>
              <a:rPr sz="3200" spc="-5" dirty="0">
                <a:solidFill>
                  <a:srgbClr val="00B0F0"/>
                </a:solidFill>
                <a:latin typeface="Calibri"/>
                <a:cs typeface="Calibri"/>
              </a:rPr>
              <a:t>concerns. </a:t>
            </a:r>
            <a:r>
              <a:rPr sz="3200" dirty="0">
                <a:solidFill>
                  <a:srgbClr val="00B0F0"/>
                </a:solidFill>
                <a:latin typeface="Calibri"/>
                <a:cs typeface="Calibri"/>
              </a:rPr>
              <a:t> </a:t>
            </a:r>
            <a:endParaRPr lang="en-IN" sz="3200" dirty="0">
              <a:solidFill>
                <a:srgbClr val="00B0F0"/>
              </a:solidFill>
              <a:latin typeface="Calibri"/>
              <a:cs typeface="Calibri"/>
            </a:endParaRPr>
          </a:p>
          <a:p>
            <a:pPr marL="469265" marR="5080" lvl="1" algn="just">
              <a:lnSpc>
                <a:spcPct val="88400"/>
              </a:lnSpc>
              <a:spcBef>
                <a:spcPts val="695"/>
              </a:spcBef>
              <a:tabLst>
                <a:tab pos="695960" algn="l"/>
              </a:tabLst>
            </a:pPr>
            <a:endParaRPr lang="en-IN" sz="3200" dirty="0">
              <a:latin typeface="Calibri"/>
              <a:cs typeface="Calibri"/>
            </a:endParaRPr>
          </a:p>
          <a:p>
            <a:pPr marL="695325" marR="5080" lvl="1" indent="-226060" algn="just">
              <a:lnSpc>
                <a:spcPct val="88400"/>
              </a:lnSpc>
              <a:spcBef>
                <a:spcPts val="695"/>
              </a:spcBef>
              <a:buFont typeface="Arial MT"/>
              <a:buChar char="•"/>
              <a:tabLst>
                <a:tab pos="695960" algn="l"/>
              </a:tabLst>
            </a:pPr>
            <a:r>
              <a:rPr sz="3200" dirty="0">
                <a:latin typeface="Calibri"/>
                <a:cs typeface="Calibri"/>
              </a:rPr>
              <a:t>Aspectual </a:t>
            </a:r>
            <a:r>
              <a:rPr sz="3200" spc="-5" dirty="0">
                <a:latin typeface="Calibri"/>
                <a:cs typeface="Calibri"/>
              </a:rPr>
              <a:t>requirements </a:t>
            </a:r>
            <a:r>
              <a:rPr sz="3200" dirty="0">
                <a:latin typeface="Calibri"/>
                <a:cs typeface="Calibri"/>
              </a:rPr>
              <a:t>define </a:t>
            </a:r>
            <a:r>
              <a:rPr sz="3200" spc="-5" dirty="0">
                <a:latin typeface="Calibri"/>
                <a:cs typeface="Calibri"/>
              </a:rPr>
              <a:t>those crosscutting </a:t>
            </a:r>
            <a:r>
              <a:rPr sz="3200" dirty="0">
                <a:latin typeface="Calibri"/>
                <a:cs typeface="Calibri"/>
              </a:rPr>
              <a:t>concerns </a:t>
            </a:r>
            <a:r>
              <a:rPr sz="3200" spc="-5" dirty="0">
                <a:latin typeface="Calibri"/>
                <a:cs typeface="Calibri"/>
              </a:rPr>
              <a:t>that </a:t>
            </a:r>
            <a:r>
              <a:rPr sz="3200" dirty="0">
                <a:latin typeface="Calibri"/>
                <a:cs typeface="Calibri"/>
              </a:rPr>
              <a:t>have </a:t>
            </a:r>
            <a:r>
              <a:rPr sz="3200" spc="-530" dirty="0">
                <a:latin typeface="Calibri"/>
                <a:cs typeface="Calibri"/>
              </a:rPr>
              <a:t> </a:t>
            </a:r>
            <a:r>
              <a:rPr sz="3200" dirty="0">
                <a:latin typeface="Calibri"/>
                <a:cs typeface="Calibri"/>
              </a:rPr>
              <a:t>an</a:t>
            </a:r>
            <a:r>
              <a:rPr sz="3200" spc="10" dirty="0">
                <a:latin typeface="Calibri"/>
                <a:cs typeface="Calibri"/>
              </a:rPr>
              <a:t> </a:t>
            </a:r>
            <a:r>
              <a:rPr sz="3200" spc="-5" dirty="0">
                <a:latin typeface="Calibri"/>
                <a:cs typeface="Calibri"/>
              </a:rPr>
              <a:t>impact</a:t>
            </a:r>
            <a:r>
              <a:rPr sz="3200" spc="10" dirty="0">
                <a:latin typeface="Calibri"/>
                <a:cs typeface="Calibri"/>
              </a:rPr>
              <a:t> </a:t>
            </a:r>
            <a:r>
              <a:rPr sz="3200" spc="-10" dirty="0">
                <a:latin typeface="Calibri"/>
                <a:cs typeface="Calibri"/>
              </a:rPr>
              <a:t>across</a:t>
            </a:r>
            <a:r>
              <a:rPr sz="3200" spc="5" dirty="0">
                <a:latin typeface="Calibri"/>
                <a:cs typeface="Calibri"/>
              </a:rPr>
              <a:t> </a:t>
            </a:r>
            <a:r>
              <a:rPr sz="3200" spc="-5" dirty="0">
                <a:latin typeface="Calibri"/>
                <a:cs typeface="Calibri"/>
              </a:rPr>
              <a:t>the</a:t>
            </a:r>
            <a:r>
              <a:rPr sz="3200" spc="10" dirty="0">
                <a:latin typeface="Calibri"/>
                <a:cs typeface="Calibri"/>
              </a:rPr>
              <a:t> </a:t>
            </a:r>
            <a:r>
              <a:rPr sz="3200" spc="-10" dirty="0">
                <a:latin typeface="Calibri"/>
                <a:cs typeface="Calibri"/>
              </a:rPr>
              <a:t>software</a:t>
            </a:r>
            <a:r>
              <a:rPr sz="3200" spc="10" dirty="0">
                <a:latin typeface="Calibri"/>
                <a:cs typeface="Calibri"/>
              </a:rPr>
              <a:t> </a:t>
            </a:r>
            <a:r>
              <a:rPr sz="3200" spc="-5" dirty="0">
                <a:latin typeface="Calibri"/>
                <a:cs typeface="Calibri"/>
              </a:rPr>
              <a:t>architecture.</a:t>
            </a:r>
            <a:endParaRPr sz="3200" dirty="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3C0BA7A2-1B71-B775-C256-451970309A61}"/>
              </a:ext>
            </a:extLst>
          </p:cNvPr>
          <p:cNvSpPr>
            <a:spLocks noGrp="1"/>
          </p:cNvSpPr>
          <p:nvPr>
            <p:ph type="title"/>
          </p:nvPr>
        </p:nvSpPr>
        <p:spPr>
          <a:xfrm>
            <a:off x="381000" y="304800"/>
            <a:ext cx="11353800" cy="6401753"/>
          </a:xfrm>
        </p:spPr>
        <p:txBody>
          <a:bodyPr/>
          <a:lstStyle/>
          <a:p>
            <a:pPr algn="l"/>
            <a:r>
              <a:rPr lang="en-IN" sz="3200" b="1" dirty="0">
                <a:solidFill>
                  <a:srgbClr val="C00000"/>
                </a:solidFill>
                <a:effectLst/>
                <a:latin typeface="Times" panose="02020603050405020304" pitchFamily="18" charset="0"/>
                <a:ea typeface="Calibri" panose="020F0502020204030204" pitchFamily="34" charset="0"/>
                <a:cs typeface="Times" panose="02020603050405020304" pitchFamily="18" charset="0"/>
              </a:rPr>
              <a:t>Component–based development </a:t>
            </a:r>
            <a:br>
              <a:rPr lang="en-IN" sz="2400" dirty="0">
                <a:effectLst/>
                <a:latin typeface="Times" panose="02020603050405020304" pitchFamily="18" charset="0"/>
                <a:ea typeface="Calibri" panose="020F0502020204030204" pitchFamily="34" charset="0"/>
                <a:cs typeface="Times" panose="02020603050405020304" pitchFamily="18" charset="0"/>
              </a:rPr>
            </a:br>
            <a:r>
              <a:rPr lang="en-IN" sz="2400" dirty="0">
                <a:solidFill>
                  <a:srgbClr val="0070C0"/>
                </a:solidFill>
                <a:effectLst/>
                <a:latin typeface="Times" panose="02020603050405020304" pitchFamily="18" charset="0"/>
                <a:ea typeface="Calibri" panose="020F0502020204030204" pitchFamily="34" charset="0"/>
                <a:cs typeface="Times" panose="02020603050405020304" pitchFamily="18" charset="0"/>
              </a:rPr>
              <a:t>1. </a:t>
            </a:r>
            <a:r>
              <a:rPr lang="en-US" sz="2400" b="0" i="0" dirty="0">
                <a:solidFill>
                  <a:srgbClr val="0070C0"/>
                </a:solidFill>
                <a:effectLst/>
                <a:latin typeface="Times" panose="02020603050405020304" pitchFamily="18" charset="0"/>
                <a:cs typeface="Times" panose="02020603050405020304" pitchFamily="18" charset="0"/>
              </a:rPr>
              <a:t>Component-based development (CBD) is a </a:t>
            </a:r>
            <a:r>
              <a:rPr lang="en-US" sz="2400" b="1" i="0" dirty="0">
                <a:solidFill>
                  <a:srgbClr val="0070C0"/>
                </a:solidFill>
                <a:effectLst/>
                <a:latin typeface="Times" panose="02020603050405020304" pitchFamily="18" charset="0"/>
                <a:cs typeface="Times" panose="02020603050405020304" pitchFamily="18" charset="0"/>
              </a:rPr>
              <a:t>procedure</a:t>
            </a:r>
            <a:r>
              <a:rPr lang="en-US" sz="2400" b="0" i="0" dirty="0">
                <a:solidFill>
                  <a:srgbClr val="0070C0"/>
                </a:solidFill>
                <a:effectLst/>
                <a:latin typeface="Times" panose="02020603050405020304" pitchFamily="18" charset="0"/>
                <a:cs typeface="Times" panose="02020603050405020304" pitchFamily="18" charset="0"/>
              </a:rPr>
              <a:t> that accentuates the design </a:t>
            </a:r>
            <a:br>
              <a:rPr lang="en-US" sz="2400" b="0" i="0" dirty="0">
                <a:solidFill>
                  <a:srgbClr val="0070C0"/>
                </a:solidFill>
                <a:effectLst/>
                <a:latin typeface="Times" panose="02020603050405020304" pitchFamily="18" charset="0"/>
                <a:cs typeface="Times" panose="02020603050405020304" pitchFamily="18" charset="0"/>
              </a:rPr>
            </a:br>
            <a:r>
              <a:rPr lang="en-US" sz="2400" b="0" i="0" dirty="0">
                <a:solidFill>
                  <a:srgbClr val="0070C0"/>
                </a:solidFill>
                <a:effectLst/>
                <a:latin typeface="Times" panose="02020603050405020304" pitchFamily="18" charset="0"/>
                <a:cs typeface="Times" panose="02020603050405020304" pitchFamily="18" charset="0"/>
              </a:rPr>
              <a:t>    and development of computer-based systems with the help of reusable </a:t>
            </a:r>
            <a:br>
              <a:rPr lang="en-US" sz="2400" b="0" i="0" dirty="0">
                <a:solidFill>
                  <a:srgbClr val="0070C0"/>
                </a:solidFill>
                <a:effectLst/>
                <a:latin typeface="Times" panose="02020603050405020304" pitchFamily="18" charset="0"/>
                <a:cs typeface="Times" panose="02020603050405020304" pitchFamily="18" charset="0"/>
              </a:rPr>
            </a:br>
            <a:r>
              <a:rPr lang="en-US" sz="2400" b="0" i="0" dirty="0">
                <a:solidFill>
                  <a:srgbClr val="0070C0"/>
                </a:solidFill>
                <a:effectLst/>
                <a:latin typeface="Times" panose="02020603050405020304" pitchFamily="18" charset="0"/>
                <a:cs typeface="Times" panose="02020603050405020304" pitchFamily="18" charset="0"/>
              </a:rPr>
              <a:t>    software components. </a:t>
            </a:r>
            <a:br>
              <a:rPr lang="en-US" sz="2400" b="0" i="0" dirty="0">
                <a:solidFill>
                  <a:srgbClr val="0070C0"/>
                </a:solidFill>
                <a:effectLst/>
                <a:latin typeface="Times" panose="02020603050405020304" pitchFamily="18" charset="0"/>
                <a:cs typeface="Times" panose="02020603050405020304" pitchFamily="18" charset="0"/>
              </a:rPr>
            </a:br>
            <a:br>
              <a:rPr lang="en-US" sz="2400" b="0" i="0" dirty="0">
                <a:solidFill>
                  <a:srgbClr val="0070C0"/>
                </a:solidFill>
                <a:effectLst/>
                <a:latin typeface="Times" panose="02020603050405020304" pitchFamily="18" charset="0"/>
                <a:cs typeface="Times" panose="02020603050405020304" pitchFamily="18" charset="0"/>
              </a:rPr>
            </a:br>
            <a:r>
              <a:rPr lang="en-US" sz="2400" b="0" i="0" dirty="0">
                <a:solidFill>
                  <a:srgbClr val="0070C0"/>
                </a:solidFill>
                <a:effectLst/>
                <a:latin typeface="Times" panose="02020603050405020304" pitchFamily="18" charset="0"/>
                <a:cs typeface="Times" panose="02020603050405020304" pitchFamily="18" charset="0"/>
              </a:rPr>
              <a:t>2. With CBD, the focus shifts from software programming to software system composing.</a:t>
            </a:r>
            <a:br>
              <a:rPr lang="en-US" sz="2400" b="0" i="0" dirty="0">
                <a:solidFill>
                  <a:srgbClr val="0070C0"/>
                </a:solidFill>
                <a:effectLst/>
                <a:latin typeface="Times" panose="02020603050405020304" pitchFamily="18" charset="0"/>
                <a:cs typeface="Times" panose="02020603050405020304" pitchFamily="18" charset="0"/>
              </a:rPr>
            </a:br>
            <a:br>
              <a:rPr lang="en-US" sz="2400" b="0" i="0" dirty="0">
                <a:solidFill>
                  <a:srgbClr val="0070C0"/>
                </a:solidFill>
                <a:effectLst/>
                <a:latin typeface="Times" panose="02020603050405020304" pitchFamily="18" charset="0"/>
                <a:cs typeface="Times" panose="02020603050405020304" pitchFamily="18" charset="0"/>
              </a:rPr>
            </a:br>
            <a:r>
              <a:rPr lang="en-US" sz="2400" b="0" i="0" dirty="0">
                <a:solidFill>
                  <a:srgbClr val="0070C0"/>
                </a:solidFill>
                <a:effectLst/>
                <a:latin typeface="Times" panose="02020603050405020304" pitchFamily="18" charset="0"/>
                <a:cs typeface="Times" panose="02020603050405020304" pitchFamily="18" charset="0"/>
              </a:rPr>
              <a:t>3. Component-based development techniques involve procedures for developing </a:t>
            </a:r>
            <a:br>
              <a:rPr lang="en-US" sz="2400" b="0" i="0" dirty="0">
                <a:solidFill>
                  <a:srgbClr val="0070C0"/>
                </a:solidFill>
                <a:effectLst/>
                <a:latin typeface="Times" panose="02020603050405020304" pitchFamily="18" charset="0"/>
                <a:cs typeface="Times" panose="02020603050405020304" pitchFamily="18" charset="0"/>
              </a:rPr>
            </a:br>
            <a:r>
              <a:rPr lang="en-US" sz="2400" b="0" i="0" dirty="0">
                <a:solidFill>
                  <a:srgbClr val="0070C0"/>
                </a:solidFill>
                <a:effectLst/>
                <a:latin typeface="Times" panose="02020603050405020304" pitchFamily="18" charset="0"/>
                <a:cs typeface="Times" panose="02020603050405020304" pitchFamily="18" charset="0"/>
              </a:rPr>
              <a:t>    software systems by choosing ideal off-the-shelf components and then assembling </a:t>
            </a:r>
            <a:br>
              <a:rPr lang="en-US" sz="2400" b="0" i="0" dirty="0">
                <a:solidFill>
                  <a:srgbClr val="0070C0"/>
                </a:solidFill>
                <a:effectLst/>
                <a:latin typeface="Times" panose="02020603050405020304" pitchFamily="18" charset="0"/>
                <a:cs typeface="Times" panose="02020603050405020304" pitchFamily="18" charset="0"/>
              </a:rPr>
            </a:br>
            <a:r>
              <a:rPr lang="en-US" sz="2400" b="0" i="0" dirty="0">
                <a:solidFill>
                  <a:srgbClr val="0070C0"/>
                </a:solidFill>
                <a:effectLst/>
                <a:latin typeface="Times" panose="02020603050405020304" pitchFamily="18" charset="0"/>
                <a:cs typeface="Times" panose="02020603050405020304" pitchFamily="18" charset="0"/>
              </a:rPr>
              <a:t>    them using a well-defined software architecture</a:t>
            </a:r>
            <a:br>
              <a:rPr lang="en-US" sz="2400" b="0" i="0" dirty="0">
                <a:solidFill>
                  <a:srgbClr val="0070C0"/>
                </a:solidFill>
                <a:effectLst/>
                <a:latin typeface="Times" panose="02020603050405020304" pitchFamily="18" charset="0"/>
                <a:cs typeface="Times" panose="02020603050405020304" pitchFamily="18" charset="0"/>
              </a:rPr>
            </a:br>
            <a:br>
              <a:rPr lang="en-US" sz="2400" b="0" i="0" dirty="0">
                <a:solidFill>
                  <a:srgbClr val="0070C0"/>
                </a:solidFill>
                <a:effectLst/>
                <a:latin typeface="Times" panose="02020603050405020304" pitchFamily="18" charset="0"/>
                <a:cs typeface="Times" panose="02020603050405020304" pitchFamily="18" charset="0"/>
              </a:rPr>
            </a:br>
            <a:r>
              <a:rPr lang="en-US" sz="2400" b="0" i="0" dirty="0">
                <a:solidFill>
                  <a:srgbClr val="0070C0"/>
                </a:solidFill>
                <a:effectLst/>
                <a:latin typeface="Times" panose="02020603050405020304" pitchFamily="18" charset="0"/>
                <a:cs typeface="Times" panose="02020603050405020304" pitchFamily="18" charset="0"/>
              </a:rPr>
              <a:t>4. With the systematic reuse of coarse-grained components, CBD intends to deliver </a:t>
            </a:r>
            <a:br>
              <a:rPr lang="en-US" sz="2400" b="0" i="0" dirty="0">
                <a:solidFill>
                  <a:srgbClr val="0070C0"/>
                </a:solidFill>
                <a:effectLst/>
                <a:latin typeface="Times" panose="02020603050405020304" pitchFamily="18" charset="0"/>
                <a:cs typeface="Times" panose="02020603050405020304" pitchFamily="18" charset="0"/>
              </a:rPr>
            </a:br>
            <a:r>
              <a:rPr lang="en-US" sz="2400" b="0" i="0" dirty="0">
                <a:solidFill>
                  <a:srgbClr val="0070C0"/>
                </a:solidFill>
                <a:effectLst/>
                <a:latin typeface="Times" panose="02020603050405020304" pitchFamily="18" charset="0"/>
                <a:cs typeface="Times" panose="02020603050405020304" pitchFamily="18" charset="0"/>
              </a:rPr>
              <a:t>     better quality and output.</a:t>
            </a:r>
            <a:br>
              <a:rPr lang="en-US" sz="2400" b="0" i="0" dirty="0">
                <a:solidFill>
                  <a:srgbClr val="0070C0"/>
                </a:solidFill>
                <a:effectLst/>
                <a:latin typeface="Times" panose="02020603050405020304" pitchFamily="18" charset="0"/>
                <a:cs typeface="Times" panose="02020603050405020304" pitchFamily="18" charset="0"/>
              </a:rPr>
            </a:br>
            <a:br>
              <a:rPr lang="en-US" sz="2400" b="0" i="0" dirty="0">
                <a:solidFill>
                  <a:srgbClr val="0070C0"/>
                </a:solidFill>
                <a:effectLst/>
                <a:latin typeface="Times" panose="02020603050405020304" pitchFamily="18" charset="0"/>
                <a:cs typeface="Times" panose="02020603050405020304" pitchFamily="18" charset="0"/>
              </a:rPr>
            </a:br>
            <a:r>
              <a:rPr lang="en-US" sz="2400" b="0" i="0" dirty="0">
                <a:solidFill>
                  <a:srgbClr val="0070C0"/>
                </a:solidFill>
                <a:effectLst/>
                <a:latin typeface="Times" panose="02020603050405020304" pitchFamily="18" charset="0"/>
                <a:cs typeface="Times" panose="02020603050405020304" pitchFamily="18" charset="0"/>
              </a:rPr>
              <a:t>5. Component-based development is also known as component-based software engineering    (CBSE).</a:t>
            </a:r>
            <a:br>
              <a:rPr lang="en-US" sz="2400" b="0" i="0" dirty="0">
                <a:solidFill>
                  <a:srgbClr val="2E364E"/>
                </a:solidFill>
                <a:effectLst/>
                <a:latin typeface="Times" panose="02020603050405020304" pitchFamily="18" charset="0"/>
                <a:cs typeface="Times" panose="02020603050405020304" pitchFamily="18" charset="0"/>
              </a:rPr>
            </a:br>
            <a:endParaRPr lang="en-IN"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857726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64836C7-D897-D186-8B7A-2B594779F898}"/>
              </a:ext>
            </a:extLst>
          </p:cNvPr>
          <p:cNvSpPr>
            <a:spLocks noGrp="1"/>
          </p:cNvSpPr>
          <p:nvPr>
            <p:ph type="body" idx="1"/>
          </p:nvPr>
        </p:nvSpPr>
        <p:spPr>
          <a:xfrm>
            <a:off x="457200" y="228601"/>
            <a:ext cx="11353800" cy="6740307"/>
          </a:xfrm>
        </p:spPr>
        <p:txBody>
          <a:bodyPr/>
          <a:lstStyle/>
          <a:p>
            <a:endParaRPr lang="en-US" b="0" i="0" dirty="0">
              <a:solidFill>
                <a:srgbClr val="374151"/>
              </a:solidFill>
              <a:effectLst/>
              <a:latin typeface="Droid Serif"/>
            </a:endParaRPr>
          </a:p>
          <a:p>
            <a:pPr algn="just"/>
            <a:r>
              <a:rPr lang="en-IN" sz="2800" b="1" dirty="0">
                <a:solidFill>
                  <a:srgbClr val="FF0000"/>
                </a:solidFill>
                <a:effectLst/>
                <a:latin typeface="Times New Roman" panose="02020603050405020304" pitchFamily="18" charset="0"/>
                <a:ea typeface="Calibri" panose="020F0502020204030204" pitchFamily="34" charset="0"/>
              </a:rPr>
              <a:t>Software Process Models</a:t>
            </a:r>
          </a:p>
          <a:p>
            <a:pPr algn="just"/>
            <a:endParaRPr lang="en-IN" sz="1800" b="1" dirty="0">
              <a:solidFill>
                <a:srgbClr val="FF0000"/>
              </a:solidFill>
              <a:effectLst/>
              <a:latin typeface="Times New Roman" panose="02020603050405020304" pitchFamily="18" charset="0"/>
              <a:ea typeface="Calibri" panose="020F0502020204030204" pitchFamily="34" charset="0"/>
            </a:endParaRPr>
          </a:p>
          <a:p>
            <a:pPr algn="just"/>
            <a:r>
              <a:rPr lang="en-US" sz="2000" b="0" i="0" dirty="0">
                <a:solidFill>
                  <a:srgbClr val="7030A0"/>
                </a:solidFill>
                <a:effectLst/>
                <a:latin typeface="Times New Roman" panose="02020603050405020304" pitchFamily="18" charset="0"/>
                <a:cs typeface="Times New Roman" panose="02020603050405020304" pitchFamily="18" charset="0"/>
              </a:rPr>
              <a:t>Software processes are the activities for designing, implementing, and testing a software system. </a:t>
            </a:r>
          </a:p>
          <a:p>
            <a:pPr algn="just"/>
            <a:r>
              <a:rPr lang="en-US" sz="2000" b="0" i="0" dirty="0">
                <a:solidFill>
                  <a:srgbClr val="7030A0"/>
                </a:solidFill>
                <a:effectLst/>
                <a:latin typeface="Times New Roman" panose="02020603050405020304" pitchFamily="18" charset="0"/>
                <a:cs typeface="Times New Roman" panose="02020603050405020304" pitchFamily="18" charset="0"/>
              </a:rPr>
              <a:t>The software development process is complicated and involves a lot more than technical knowledge.</a:t>
            </a:r>
          </a:p>
          <a:p>
            <a:pPr algn="just"/>
            <a:endParaRPr lang="en-US" sz="2000" dirty="0">
              <a:solidFill>
                <a:srgbClr val="37415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000" b="0" i="0" dirty="0">
                <a:solidFill>
                  <a:srgbClr val="374151"/>
                </a:solidFill>
                <a:effectLst/>
                <a:latin typeface="Times New Roman" panose="02020603050405020304" pitchFamily="18" charset="0"/>
                <a:cs typeface="Times New Roman" panose="02020603050405020304" pitchFamily="18" charset="0"/>
              </a:rPr>
              <a:t>A software process model is an </a:t>
            </a:r>
            <a:r>
              <a:rPr lang="en-US" sz="2000" b="1" i="0" dirty="0">
                <a:solidFill>
                  <a:srgbClr val="374151"/>
                </a:solidFill>
                <a:effectLst/>
                <a:latin typeface="Times New Roman" panose="02020603050405020304" pitchFamily="18" charset="0"/>
                <a:cs typeface="Times New Roman" panose="02020603050405020304" pitchFamily="18" charset="0"/>
              </a:rPr>
              <a:t>abstract representation</a:t>
            </a:r>
            <a:r>
              <a:rPr lang="en-US" sz="2000" b="0" i="0" dirty="0">
                <a:solidFill>
                  <a:srgbClr val="374151"/>
                </a:solidFill>
                <a:effectLst/>
                <a:latin typeface="Times New Roman" panose="02020603050405020304" pitchFamily="18" charset="0"/>
                <a:cs typeface="Times New Roman" panose="02020603050405020304" pitchFamily="18" charset="0"/>
              </a:rPr>
              <a:t> of the software development process.</a:t>
            </a:r>
          </a:p>
          <a:p>
            <a:pPr marL="285750" indent="-285750" algn="just">
              <a:buFont typeface="Wingdings" panose="05000000000000000000" pitchFamily="2" charset="2"/>
              <a:buChar char="v"/>
            </a:pPr>
            <a:r>
              <a:rPr lang="en-US" sz="2000" b="0" i="0" dirty="0">
                <a:solidFill>
                  <a:srgbClr val="374151"/>
                </a:solidFill>
                <a:effectLst/>
                <a:latin typeface="Times New Roman" panose="02020603050405020304" pitchFamily="18" charset="0"/>
                <a:cs typeface="Times New Roman" panose="02020603050405020304" pitchFamily="18" charset="0"/>
              </a:rPr>
              <a:t>The models specify the stages and order of a process. </a:t>
            </a:r>
          </a:p>
          <a:p>
            <a:pPr marL="285750" indent="-285750" algn="just">
              <a:buFont typeface="Wingdings" panose="05000000000000000000" pitchFamily="2" charset="2"/>
              <a:buChar char="v"/>
            </a:pPr>
            <a:r>
              <a:rPr lang="en-US" sz="2000" b="0" i="0" dirty="0">
                <a:solidFill>
                  <a:srgbClr val="374151"/>
                </a:solidFill>
                <a:effectLst/>
                <a:latin typeface="Times New Roman" panose="02020603050405020304" pitchFamily="18" charset="0"/>
                <a:cs typeface="Times New Roman" panose="02020603050405020304" pitchFamily="18" charset="0"/>
              </a:rPr>
              <a:t>So, think of this as a representation of the </a:t>
            </a:r>
            <a:r>
              <a:rPr lang="en-US" sz="2000" b="1" i="0" dirty="0">
                <a:solidFill>
                  <a:srgbClr val="374151"/>
                </a:solidFill>
                <a:effectLst/>
                <a:latin typeface="Times New Roman" panose="02020603050405020304" pitchFamily="18" charset="0"/>
                <a:cs typeface="Times New Roman" panose="02020603050405020304" pitchFamily="18" charset="0"/>
              </a:rPr>
              <a:t>order of activities</a:t>
            </a:r>
            <a:r>
              <a:rPr lang="en-US" sz="2000" b="0" i="0" dirty="0">
                <a:solidFill>
                  <a:srgbClr val="374151"/>
                </a:solidFill>
                <a:effectLst/>
                <a:latin typeface="Times New Roman" panose="02020603050405020304" pitchFamily="18" charset="0"/>
                <a:cs typeface="Times New Roman" panose="02020603050405020304" pitchFamily="18" charset="0"/>
              </a:rPr>
              <a:t> of the process and the </a:t>
            </a:r>
            <a:r>
              <a:rPr lang="en-US" sz="2000" b="1" i="0" dirty="0">
                <a:solidFill>
                  <a:srgbClr val="374151"/>
                </a:solidFill>
                <a:effectLst/>
                <a:latin typeface="Times New Roman" panose="02020603050405020304" pitchFamily="18" charset="0"/>
                <a:cs typeface="Times New Roman" panose="02020603050405020304" pitchFamily="18" charset="0"/>
              </a:rPr>
              <a:t>sequence</a:t>
            </a:r>
            <a:r>
              <a:rPr lang="en-US" sz="2000" b="0" i="0" dirty="0">
                <a:solidFill>
                  <a:srgbClr val="374151"/>
                </a:solidFill>
                <a:effectLst/>
                <a:latin typeface="Times New Roman" panose="02020603050405020304" pitchFamily="18" charset="0"/>
                <a:cs typeface="Times New Roman" panose="02020603050405020304" pitchFamily="18" charset="0"/>
              </a:rPr>
              <a:t> in which they are performed.</a:t>
            </a:r>
          </a:p>
          <a:p>
            <a:pPr marL="285750" indent="-285750" algn="just">
              <a:buFont typeface="Wingdings" panose="05000000000000000000" pitchFamily="2" charset="2"/>
              <a:buChar char="v"/>
            </a:pP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r>
              <a:rPr lang="en-US" sz="2400" b="1" i="0" dirty="0">
                <a:solidFill>
                  <a:srgbClr val="00B050"/>
                </a:solidFill>
                <a:effectLst/>
                <a:latin typeface="Times New Roman" panose="02020603050405020304" pitchFamily="18" charset="0"/>
                <a:cs typeface="Times New Roman" panose="02020603050405020304" pitchFamily="18" charset="0"/>
              </a:rPr>
              <a:t>A model will define the following:</a:t>
            </a:r>
          </a:p>
          <a:p>
            <a:pPr algn="just">
              <a:buFont typeface="Arial" panose="020B0604020202020204" pitchFamily="34" charset="0"/>
              <a:buChar char="•"/>
            </a:pPr>
            <a:r>
              <a:rPr lang="en-US" sz="2000" b="0" i="0" dirty="0">
                <a:solidFill>
                  <a:srgbClr val="C00000"/>
                </a:solidFill>
                <a:effectLst/>
                <a:latin typeface="Times New Roman" panose="02020603050405020304" pitchFamily="18" charset="0"/>
                <a:cs typeface="Times New Roman" panose="02020603050405020304" pitchFamily="18" charset="0"/>
              </a:rPr>
              <a:t>The tasks to be performed</a:t>
            </a:r>
          </a:p>
          <a:p>
            <a:pPr algn="just">
              <a:buFont typeface="Arial" panose="020B0604020202020204" pitchFamily="34" charset="0"/>
              <a:buChar char="•"/>
            </a:pPr>
            <a:r>
              <a:rPr lang="en-US" sz="2000" b="0" i="0" dirty="0">
                <a:solidFill>
                  <a:srgbClr val="C00000"/>
                </a:solidFill>
                <a:effectLst/>
                <a:latin typeface="Times New Roman" panose="02020603050405020304" pitchFamily="18" charset="0"/>
                <a:cs typeface="Times New Roman" panose="02020603050405020304" pitchFamily="18" charset="0"/>
              </a:rPr>
              <a:t>The input and output of each task</a:t>
            </a:r>
          </a:p>
          <a:p>
            <a:pPr algn="just">
              <a:buFont typeface="Arial" panose="020B0604020202020204" pitchFamily="34" charset="0"/>
              <a:buChar char="•"/>
            </a:pPr>
            <a:r>
              <a:rPr lang="en-US" sz="2000" b="0" i="0" dirty="0">
                <a:solidFill>
                  <a:srgbClr val="C00000"/>
                </a:solidFill>
                <a:effectLst/>
                <a:latin typeface="Times New Roman" panose="02020603050405020304" pitchFamily="18" charset="0"/>
                <a:cs typeface="Times New Roman" panose="02020603050405020304" pitchFamily="18" charset="0"/>
              </a:rPr>
              <a:t>The pre and post-conditions for each task</a:t>
            </a:r>
          </a:p>
          <a:p>
            <a:pPr algn="just">
              <a:buFont typeface="Arial" panose="020B0604020202020204" pitchFamily="34" charset="0"/>
              <a:buChar char="•"/>
            </a:pPr>
            <a:r>
              <a:rPr lang="en-US" sz="2000" b="0" i="0" dirty="0">
                <a:solidFill>
                  <a:srgbClr val="C00000"/>
                </a:solidFill>
                <a:effectLst/>
                <a:latin typeface="Times New Roman" panose="02020603050405020304" pitchFamily="18" charset="0"/>
                <a:cs typeface="Times New Roman" panose="02020603050405020304" pitchFamily="18" charset="0"/>
              </a:rPr>
              <a:t>The flow and sequence of each task</a:t>
            </a:r>
          </a:p>
          <a:p>
            <a:pPr algn="just"/>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r>
              <a:rPr lang="en-US" sz="2400" b="1" i="0" dirty="0">
                <a:solidFill>
                  <a:srgbClr val="00B0F0"/>
                </a:solidFill>
                <a:effectLst/>
                <a:latin typeface="Times New Roman" panose="02020603050405020304" pitchFamily="18" charset="0"/>
                <a:cs typeface="Times New Roman" panose="02020603050405020304" pitchFamily="18" charset="0"/>
              </a:rPr>
              <a:t>The goal of a software process model is to provide guidance for controlling and coordinating the tasks to achieve the end product and objectives as effectively as possible.</a:t>
            </a:r>
            <a:endParaRPr lang="en-US" sz="2400" b="1" dirty="0">
              <a:solidFill>
                <a:srgbClr val="00B0F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45185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Engineering-Component based Development">
            <a:extLst>
              <a:ext uri="{FF2B5EF4-FFF2-40B4-BE49-F238E27FC236}">
                <a16:creationId xmlns:a16="http://schemas.microsoft.com/office/drawing/2014/main" id="{E1D0CB82-F5D1-7AE2-CB08-A5B3333F1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90599"/>
            <a:ext cx="9753599" cy="51149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BA65A50-AA80-DA2F-17A6-CCBE7EA79B38}"/>
              </a:ext>
            </a:extLst>
          </p:cNvPr>
          <p:cNvSpPr txBox="1"/>
          <p:nvPr/>
        </p:nvSpPr>
        <p:spPr>
          <a:xfrm>
            <a:off x="990600" y="381000"/>
            <a:ext cx="6096000" cy="523220"/>
          </a:xfrm>
          <a:prstGeom prst="rect">
            <a:avLst/>
          </a:prstGeom>
          <a:noFill/>
        </p:spPr>
        <p:txBody>
          <a:bodyPr wrap="square">
            <a:spAutoFit/>
          </a:bodyPr>
          <a:lstStyle/>
          <a:p>
            <a:r>
              <a:rPr lang="en-IN" sz="2800" b="1" dirty="0">
                <a:solidFill>
                  <a:srgbClr val="C00000"/>
                </a:solidFill>
                <a:effectLst/>
                <a:latin typeface="Times New Roman" panose="02020603050405020304" pitchFamily="18" charset="0"/>
                <a:ea typeface="Calibri" panose="020F0502020204030204" pitchFamily="34" charset="0"/>
              </a:rPr>
              <a:t>Component –based development </a:t>
            </a:r>
            <a:endParaRPr lang="en-IN" sz="2800" b="1" dirty="0">
              <a:solidFill>
                <a:srgbClr val="C00000"/>
              </a:solidFill>
            </a:endParaRPr>
          </a:p>
        </p:txBody>
      </p:sp>
    </p:spTree>
    <p:extLst>
      <p:ext uri="{BB962C8B-B14F-4D97-AF65-F5344CB8AC3E}">
        <p14:creationId xmlns:p14="http://schemas.microsoft.com/office/powerpoint/2010/main" val="2630685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49EEB535-D808-3372-6A76-5192FBA0291F}"/>
              </a:ext>
            </a:extLst>
          </p:cNvPr>
          <p:cNvSpPr>
            <a:spLocks noGrp="1"/>
          </p:cNvSpPr>
          <p:nvPr>
            <p:ph type="title"/>
          </p:nvPr>
        </p:nvSpPr>
        <p:spPr>
          <a:xfrm>
            <a:off x="571500" y="152400"/>
            <a:ext cx="11049000" cy="6647974"/>
          </a:xfrm>
        </p:spPr>
        <p:txBody>
          <a:bodyPr/>
          <a:lstStyle/>
          <a:p>
            <a:pPr algn="l"/>
            <a:r>
              <a:rPr lang="en-IN" sz="2000" b="1" i="0" dirty="0">
                <a:solidFill>
                  <a:srgbClr val="FF0000"/>
                </a:solidFill>
                <a:effectLst/>
                <a:latin typeface="helveticaregular"/>
              </a:rPr>
              <a:t>key goals of CBD</a:t>
            </a:r>
            <a:br>
              <a:rPr lang="en-IN" sz="1000" b="0" i="0" dirty="0">
                <a:solidFill>
                  <a:srgbClr val="2E364E"/>
                </a:solidFill>
                <a:effectLst/>
                <a:latin typeface="helveticaregular"/>
              </a:rPr>
            </a:br>
            <a:r>
              <a:rPr lang="en-US" sz="1800" b="0" i="0" dirty="0">
                <a:solidFill>
                  <a:srgbClr val="2E364E"/>
                </a:solidFill>
                <a:effectLst/>
                <a:latin typeface="helveticaregular"/>
              </a:rPr>
              <a:t>Save time and money when building large and complex systems</a:t>
            </a:r>
            <a:br>
              <a:rPr lang="en-US" sz="1800" b="0" i="0" dirty="0">
                <a:solidFill>
                  <a:srgbClr val="2E364E"/>
                </a:solidFill>
                <a:effectLst/>
                <a:latin typeface="helveticaregular"/>
              </a:rPr>
            </a:br>
            <a:r>
              <a:rPr lang="en-IN" sz="1800" b="0" i="0" dirty="0">
                <a:solidFill>
                  <a:srgbClr val="2E364E"/>
                </a:solidFill>
                <a:effectLst/>
                <a:latin typeface="helveticaregular"/>
              </a:rPr>
              <a:t>Enhance the software quality</a:t>
            </a:r>
            <a:br>
              <a:rPr lang="en-IN" sz="1800" b="0" i="0" dirty="0">
                <a:solidFill>
                  <a:srgbClr val="2E364E"/>
                </a:solidFill>
                <a:effectLst/>
                <a:latin typeface="helveticaregular"/>
              </a:rPr>
            </a:br>
            <a:r>
              <a:rPr lang="en-US" sz="2000" b="0" i="0" dirty="0">
                <a:solidFill>
                  <a:srgbClr val="2E364E"/>
                </a:solidFill>
                <a:effectLst/>
                <a:latin typeface="helveticaregular"/>
              </a:rPr>
              <a:t>Detect defects within the systems</a:t>
            </a:r>
            <a:br>
              <a:rPr lang="en-US" sz="2000" b="0" i="0" dirty="0">
                <a:solidFill>
                  <a:srgbClr val="2E364E"/>
                </a:solidFill>
                <a:effectLst/>
                <a:latin typeface="helveticaregular"/>
              </a:rPr>
            </a:br>
            <a:br>
              <a:rPr lang="en-US" sz="2000" b="0" i="0" dirty="0">
                <a:solidFill>
                  <a:srgbClr val="2E364E"/>
                </a:solidFill>
                <a:effectLst/>
                <a:latin typeface="helveticaregular"/>
              </a:rPr>
            </a:br>
            <a:br>
              <a:rPr lang="en-US" sz="200" b="0" i="0" dirty="0">
                <a:solidFill>
                  <a:srgbClr val="2E364E"/>
                </a:solidFill>
                <a:effectLst/>
                <a:latin typeface="helveticaregular"/>
              </a:rPr>
            </a:br>
            <a:r>
              <a:rPr lang="en-US" sz="1800" b="1" i="0" dirty="0">
                <a:solidFill>
                  <a:srgbClr val="FF0000"/>
                </a:solidFill>
                <a:effectLst/>
                <a:latin typeface="helveticaregular"/>
              </a:rPr>
              <a:t>Some advantages of CBD include:</a:t>
            </a:r>
            <a:br>
              <a:rPr lang="en-US" sz="1800" b="0" i="0" dirty="0">
                <a:solidFill>
                  <a:srgbClr val="2E364E"/>
                </a:solidFill>
                <a:effectLst/>
                <a:latin typeface="helveticaregular"/>
              </a:rPr>
            </a:br>
            <a:r>
              <a:rPr lang="en-US" sz="1800" b="1" i="1" dirty="0">
                <a:solidFill>
                  <a:srgbClr val="002060"/>
                </a:solidFill>
                <a:effectLst/>
                <a:latin typeface="helveticaregular"/>
              </a:rPr>
              <a:t>Minimized delivery:</a:t>
            </a:r>
            <a:br>
              <a:rPr lang="en-US" sz="1800" b="0" i="0" dirty="0">
                <a:solidFill>
                  <a:srgbClr val="2E364E"/>
                </a:solidFill>
                <a:effectLst/>
                <a:latin typeface="helveticaregular"/>
              </a:rPr>
            </a:br>
            <a:r>
              <a:rPr lang="en-US" sz="1800" b="0" i="0" dirty="0">
                <a:solidFill>
                  <a:srgbClr val="2E364E"/>
                </a:solidFill>
                <a:effectLst/>
                <a:latin typeface="helveticaregular"/>
              </a:rPr>
              <a:t>Search in component catalogs</a:t>
            </a:r>
            <a:br>
              <a:rPr lang="en-US" sz="1800" b="0" i="0" dirty="0">
                <a:solidFill>
                  <a:srgbClr val="2E364E"/>
                </a:solidFill>
                <a:effectLst/>
                <a:latin typeface="helveticaregular"/>
              </a:rPr>
            </a:br>
            <a:r>
              <a:rPr lang="en-US" sz="1800" b="0" i="0" dirty="0">
                <a:solidFill>
                  <a:srgbClr val="2E364E"/>
                </a:solidFill>
                <a:effectLst/>
                <a:latin typeface="helveticaregular"/>
              </a:rPr>
              <a:t>Recycling of pre-fabricated components</a:t>
            </a:r>
            <a:br>
              <a:rPr lang="en-US" sz="1800" b="0" i="0" dirty="0">
                <a:solidFill>
                  <a:srgbClr val="2E364E"/>
                </a:solidFill>
                <a:effectLst/>
                <a:latin typeface="helveticaregular"/>
              </a:rPr>
            </a:br>
            <a:br>
              <a:rPr lang="en-US" sz="1800" b="0" i="0" dirty="0">
                <a:solidFill>
                  <a:srgbClr val="2E364E"/>
                </a:solidFill>
                <a:effectLst/>
                <a:latin typeface="helveticaregular"/>
              </a:rPr>
            </a:br>
            <a:r>
              <a:rPr lang="en-US" sz="1800" b="1" i="1" dirty="0">
                <a:solidFill>
                  <a:srgbClr val="002060"/>
                </a:solidFill>
                <a:effectLst/>
                <a:latin typeface="helveticaregular"/>
              </a:rPr>
              <a:t>Improved efficiency:</a:t>
            </a:r>
            <a:br>
              <a:rPr lang="en-US" sz="1800" b="0" i="0" dirty="0">
                <a:solidFill>
                  <a:srgbClr val="2E364E"/>
                </a:solidFill>
                <a:effectLst/>
                <a:latin typeface="helveticaregular"/>
              </a:rPr>
            </a:br>
            <a:r>
              <a:rPr lang="en-US" sz="1800" b="0" i="0" dirty="0">
                <a:solidFill>
                  <a:srgbClr val="2E364E"/>
                </a:solidFill>
                <a:effectLst/>
                <a:latin typeface="helveticaregular"/>
              </a:rPr>
              <a:t>Developers concentrate on application development</a:t>
            </a:r>
            <a:br>
              <a:rPr lang="en-US" sz="1800" b="0" i="0" dirty="0">
                <a:solidFill>
                  <a:srgbClr val="2E364E"/>
                </a:solidFill>
                <a:effectLst/>
                <a:latin typeface="helveticaregular"/>
              </a:rPr>
            </a:br>
            <a:br>
              <a:rPr lang="en-US" sz="1800" b="0" i="0" dirty="0">
                <a:solidFill>
                  <a:srgbClr val="2E364E"/>
                </a:solidFill>
                <a:effectLst/>
                <a:latin typeface="helveticaregular"/>
              </a:rPr>
            </a:br>
            <a:r>
              <a:rPr lang="en-US" sz="1800" b="1" i="1" dirty="0">
                <a:solidFill>
                  <a:srgbClr val="002060"/>
                </a:solidFill>
                <a:effectLst/>
                <a:latin typeface="helveticaregular"/>
              </a:rPr>
              <a:t>Improved quality:</a:t>
            </a:r>
            <a:br>
              <a:rPr lang="en-US" sz="1800" b="0" i="0" dirty="0">
                <a:solidFill>
                  <a:srgbClr val="2E364E"/>
                </a:solidFill>
                <a:effectLst/>
                <a:latin typeface="helveticaregular"/>
              </a:rPr>
            </a:br>
            <a:r>
              <a:rPr lang="en-US" sz="1800" b="0" i="0" dirty="0">
                <a:solidFill>
                  <a:srgbClr val="2E364E"/>
                </a:solidFill>
                <a:effectLst/>
                <a:latin typeface="helveticaregular"/>
              </a:rPr>
              <a:t>Component developers can permit additional time to ensure quality</a:t>
            </a:r>
            <a:br>
              <a:rPr lang="en-US" sz="1800" b="0" i="0" dirty="0">
                <a:solidFill>
                  <a:srgbClr val="2E364E"/>
                </a:solidFill>
                <a:effectLst/>
                <a:latin typeface="helveticaregular"/>
              </a:rPr>
            </a:br>
            <a:r>
              <a:rPr lang="en-US" sz="1800" b="0" i="0" dirty="0">
                <a:solidFill>
                  <a:srgbClr val="2E364E"/>
                </a:solidFill>
                <a:effectLst/>
                <a:latin typeface="helveticaregular"/>
              </a:rPr>
              <a:t>Minimized expenditures</a:t>
            </a:r>
            <a:br>
              <a:rPr lang="en-US" sz="1800" b="0" i="0" dirty="0">
                <a:solidFill>
                  <a:srgbClr val="2E364E"/>
                </a:solidFill>
                <a:effectLst/>
                <a:latin typeface="helveticaregular"/>
              </a:rPr>
            </a:br>
            <a:br>
              <a:rPr lang="en-US" sz="1800" b="0" i="0" dirty="0">
                <a:solidFill>
                  <a:srgbClr val="2E364E"/>
                </a:solidFill>
                <a:effectLst/>
                <a:latin typeface="helveticaregular"/>
              </a:rPr>
            </a:br>
            <a:r>
              <a:rPr lang="en-US" sz="1800" b="1" i="0" dirty="0">
                <a:solidFill>
                  <a:srgbClr val="FF0000"/>
                </a:solidFill>
                <a:effectLst/>
                <a:latin typeface="helveticaregular"/>
              </a:rPr>
              <a:t>The specific routines of CBD are:</a:t>
            </a:r>
            <a:br>
              <a:rPr lang="en-US" sz="1800" b="0" i="0" dirty="0">
                <a:solidFill>
                  <a:srgbClr val="2E364E"/>
                </a:solidFill>
                <a:effectLst/>
                <a:latin typeface="helveticaregular"/>
              </a:rPr>
            </a:br>
            <a:r>
              <a:rPr lang="en-US" sz="1800" b="0" i="0" dirty="0">
                <a:solidFill>
                  <a:srgbClr val="2E364E"/>
                </a:solidFill>
                <a:effectLst/>
                <a:latin typeface="helveticaregular"/>
              </a:rPr>
              <a:t>Component development</a:t>
            </a:r>
            <a:br>
              <a:rPr lang="en-US" sz="1800" b="0" i="0" dirty="0">
                <a:solidFill>
                  <a:srgbClr val="2E364E"/>
                </a:solidFill>
                <a:effectLst/>
                <a:latin typeface="helveticaregular"/>
              </a:rPr>
            </a:br>
            <a:r>
              <a:rPr lang="en-US" sz="1800" b="0" i="0" dirty="0">
                <a:solidFill>
                  <a:srgbClr val="2E364E"/>
                </a:solidFill>
                <a:effectLst/>
                <a:latin typeface="helveticaregular"/>
              </a:rPr>
              <a:t>Component publishing</a:t>
            </a:r>
            <a:br>
              <a:rPr lang="en-US" sz="1800" b="0" i="0" dirty="0">
                <a:solidFill>
                  <a:srgbClr val="2E364E"/>
                </a:solidFill>
                <a:effectLst/>
                <a:latin typeface="helveticaregular"/>
              </a:rPr>
            </a:br>
            <a:r>
              <a:rPr lang="en-US" sz="1800" b="0" i="0" dirty="0">
                <a:solidFill>
                  <a:srgbClr val="2E364E"/>
                </a:solidFill>
                <a:effectLst/>
                <a:latin typeface="helveticaregular"/>
              </a:rPr>
              <a:t>Component lookup as well as retrieval</a:t>
            </a:r>
            <a:br>
              <a:rPr lang="en-US" sz="1800" b="0" i="0" dirty="0">
                <a:solidFill>
                  <a:srgbClr val="2E364E"/>
                </a:solidFill>
                <a:effectLst/>
                <a:latin typeface="helveticaregular"/>
              </a:rPr>
            </a:br>
            <a:r>
              <a:rPr lang="en-US" sz="1800" b="0" i="0" dirty="0">
                <a:solidFill>
                  <a:srgbClr val="2E364E"/>
                </a:solidFill>
                <a:effectLst/>
                <a:latin typeface="helveticaregular"/>
              </a:rPr>
              <a:t>Component analysis</a:t>
            </a:r>
            <a:br>
              <a:rPr lang="en-US" sz="1800" b="0" i="0" dirty="0">
                <a:solidFill>
                  <a:srgbClr val="2E364E"/>
                </a:solidFill>
                <a:effectLst/>
                <a:latin typeface="helveticaregular"/>
              </a:rPr>
            </a:br>
            <a:r>
              <a:rPr lang="en-US" sz="1800" b="0" i="0" dirty="0">
                <a:solidFill>
                  <a:srgbClr val="2E364E"/>
                </a:solidFill>
                <a:effectLst/>
                <a:latin typeface="helveticaregular"/>
              </a:rPr>
              <a:t>Component assembly</a:t>
            </a:r>
            <a:br>
              <a:rPr lang="en-US" sz="1800" b="0" i="0" dirty="0">
                <a:solidFill>
                  <a:srgbClr val="2E364E"/>
                </a:solidFill>
                <a:effectLst/>
                <a:latin typeface="helveticaregular"/>
              </a:rPr>
            </a:br>
            <a:endParaRPr lang="en-IN" sz="1000" dirty="0"/>
          </a:p>
        </p:txBody>
      </p:sp>
    </p:spTree>
    <p:extLst>
      <p:ext uri="{BB962C8B-B14F-4D97-AF65-F5344CB8AC3E}">
        <p14:creationId xmlns:p14="http://schemas.microsoft.com/office/powerpoint/2010/main" val="1825631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0" y="1600200"/>
            <a:ext cx="9168130" cy="4725669"/>
          </a:xfrm>
          <a:prstGeom prst="rect">
            <a:avLst/>
          </a:prstGeom>
        </p:spPr>
      </p:pic>
      <p:pic>
        <p:nvPicPr>
          <p:cNvPr id="3" name="object 3"/>
          <p:cNvPicPr/>
          <p:nvPr/>
        </p:nvPicPr>
        <p:blipFill>
          <a:blip r:embed="rId3" cstate="print"/>
          <a:stretch>
            <a:fillRect/>
          </a:stretch>
        </p:blipFill>
        <p:spPr>
          <a:xfrm>
            <a:off x="10229850" y="397509"/>
            <a:ext cx="831850" cy="869950"/>
          </a:xfrm>
          <a:prstGeom prst="rect">
            <a:avLst/>
          </a:prstGeom>
        </p:spPr>
      </p:pic>
      <p:sp>
        <p:nvSpPr>
          <p:cNvPr id="4" name="object 4"/>
          <p:cNvSpPr txBox="1">
            <a:spLocks noGrp="1"/>
          </p:cNvSpPr>
          <p:nvPr>
            <p:ph type="title"/>
          </p:nvPr>
        </p:nvSpPr>
        <p:spPr>
          <a:xfrm>
            <a:off x="914196" y="603326"/>
            <a:ext cx="6401004" cy="689291"/>
          </a:xfrm>
          <a:prstGeom prst="rect">
            <a:avLst/>
          </a:prstGeom>
        </p:spPr>
        <p:txBody>
          <a:bodyPr vert="horz" wrap="square" lIns="0" tIns="12065" rIns="0" bIns="0" rtlCol="0">
            <a:spAutoFit/>
          </a:bodyPr>
          <a:lstStyle/>
          <a:p>
            <a:pPr marL="12700">
              <a:lnSpc>
                <a:spcPct val="100000"/>
              </a:lnSpc>
              <a:spcBef>
                <a:spcPts val="95"/>
              </a:spcBef>
            </a:pPr>
            <a:r>
              <a:rPr sz="4400" b="1" spc="-15" dirty="0">
                <a:solidFill>
                  <a:srgbClr val="C00000"/>
                </a:solidFill>
                <a:latin typeface="+mj-lt"/>
              </a:rPr>
              <a:t>The</a:t>
            </a:r>
            <a:r>
              <a:rPr sz="4400" b="1" spc="-25" dirty="0">
                <a:solidFill>
                  <a:srgbClr val="C00000"/>
                </a:solidFill>
                <a:latin typeface="+mj-lt"/>
              </a:rPr>
              <a:t> </a:t>
            </a:r>
            <a:r>
              <a:rPr sz="4400" b="1" spc="-5" dirty="0">
                <a:solidFill>
                  <a:srgbClr val="C00000"/>
                </a:solidFill>
                <a:latin typeface="+mj-lt"/>
              </a:rPr>
              <a:t>Unified</a:t>
            </a:r>
            <a:r>
              <a:rPr sz="4400" b="1" spc="-25" dirty="0">
                <a:solidFill>
                  <a:srgbClr val="C00000"/>
                </a:solidFill>
                <a:latin typeface="+mj-lt"/>
              </a:rPr>
              <a:t> </a:t>
            </a:r>
            <a:r>
              <a:rPr sz="4400" b="1" spc="-10" dirty="0">
                <a:solidFill>
                  <a:srgbClr val="C00000"/>
                </a:solidFill>
                <a:latin typeface="+mj-lt"/>
              </a:rPr>
              <a:t>Process</a:t>
            </a:r>
            <a:r>
              <a:rPr lang="en-IN" sz="4400" b="1" spc="-10" dirty="0">
                <a:solidFill>
                  <a:srgbClr val="C00000"/>
                </a:solidFill>
                <a:latin typeface="+mj-lt"/>
              </a:rPr>
              <a:t> Model</a:t>
            </a:r>
            <a:endParaRPr sz="4400" b="1" dirty="0">
              <a:solidFill>
                <a:srgbClr val="C00000"/>
              </a:solidFill>
              <a:latin typeface="+mj-lt"/>
            </a:endParaRPr>
          </a:p>
        </p:txBody>
      </p:sp>
      <p:sp>
        <p:nvSpPr>
          <p:cNvPr id="5" name="object 5"/>
          <p:cNvSpPr txBox="1"/>
          <p:nvPr/>
        </p:nvSpPr>
        <p:spPr>
          <a:xfrm>
            <a:off x="6330696" y="6563359"/>
            <a:ext cx="204470" cy="153670"/>
          </a:xfrm>
          <a:prstGeom prst="rect">
            <a:avLst/>
          </a:prstGeom>
        </p:spPr>
        <p:txBody>
          <a:bodyPr vert="horz" wrap="square" lIns="0" tIns="0" rIns="0" bIns="0" rtlCol="0">
            <a:spAutoFit/>
          </a:bodyPr>
          <a:lstStyle/>
          <a:p>
            <a:pPr marL="38100">
              <a:lnSpc>
                <a:spcPts val="1055"/>
              </a:lnSpc>
            </a:pPr>
            <a:fld id="{81D60167-4931-47E6-BA6A-407CBD079E47}" type="slidenum">
              <a:rPr sz="1000" dirty="0">
                <a:latin typeface="Calibri"/>
                <a:cs typeface="Calibri"/>
              </a:rPr>
              <a:t>32</a:t>
            </a:fld>
            <a:endParaRPr sz="10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05460" y="1143000"/>
            <a:ext cx="6200740" cy="5031739"/>
          </a:xfrm>
          <a:prstGeom prst="rect">
            <a:avLst/>
          </a:prstGeom>
        </p:spPr>
      </p:pic>
      <p:pic>
        <p:nvPicPr>
          <p:cNvPr id="3" name="object 3"/>
          <p:cNvPicPr/>
          <p:nvPr/>
        </p:nvPicPr>
        <p:blipFill>
          <a:blip r:embed="rId3" cstate="print"/>
          <a:stretch>
            <a:fillRect/>
          </a:stretch>
        </p:blipFill>
        <p:spPr>
          <a:xfrm>
            <a:off x="10789284" y="501650"/>
            <a:ext cx="831850" cy="869950"/>
          </a:xfrm>
          <a:prstGeom prst="rect">
            <a:avLst/>
          </a:prstGeom>
        </p:spPr>
      </p:pic>
      <p:sp>
        <p:nvSpPr>
          <p:cNvPr id="6" name="object 6"/>
          <p:cNvSpPr txBox="1"/>
          <p:nvPr/>
        </p:nvSpPr>
        <p:spPr>
          <a:xfrm>
            <a:off x="6330696" y="6563359"/>
            <a:ext cx="204470" cy="153670"/>
          </a:xfrm>
          <a:prstGeom prst="rect">
            <a:avLst/>
          </a:prstGeom>
        </p:spPr>
        <p:txBody>
          <a:bodyPr vert="horz" wrap="square" lIns="0" tIns="0" rIns="0" bIns="0" rtlCol="0">
            <a:spAutoFit/>
          </a:bodyPr>
          <a:lstStyle/>
          <a:p>
            <a:pPr marL="38100">
              <a:lnSpc>
                <a:spcPts val="1055"/>
              </a:lnSpc>
            </a:pPr>
            <a:fld id="{81D60167-4931-47E6-BA6A-407CBD079E47}" type="slidenum">
              <a:rPr sz="1000" dirty="0">
                <a:latin typeface="Calibri"/>
                <a:cs typeface="Calibri"/>
              </a:rPr>
              <a:t>33</a:t>
            </a:fld>
            <a:endParaRPr sz="1000">
              <a:latin typeface="Calibri"/>
              <a:cs typeface="Calibri"/>
            </a:endParaRPr>
          </a:p>
        </p:txBody>
      </p:sp>
      <p:sp>
        <p:nvSpPr>
          <p:cNvPr id="5" name="object 5"/>
          <p:cNvSpPr txBox="1"/>
          <p:nvPr/>
        </p:nvSpPr>
        <p:spPr>
          <a:xfrm>
            <a:off x="3886200" y="453531"/>
            <a:ext cx="3505200" cy="506549"/>
          </a:xfrm>
          <a:prstGeom prst="rect">
            <a:avLst/>
          </a:prstGeom>
        </p:spPr>
        <p:txBody>
          <a:bodyPr vert="horz" wrap="square" lIns="0" tIns="13970" rIns="0" bIns="0" rtlCol="0">
            <a:spAutoFit/>
          </a:bodyPr>
          <a:lstStyle/>
          <a:p>
            <a:pPr marL="12065">
              <a:lnSpc>
                <a:spcPct val="100000"/>
              </a:lnSpc>
              <a:spcBef>
                <a:spcPts val="110"/>
              </a:spcBef>
              <a:tabLst>
                <a:tab pos="238760" algn="l"/>
              </a:tabLst>
            </a:pPr>
            <a:r>
              <a:rPr sz="3200" b="1" spc="-5" dirty="0">
                <a:solidFill>
                  <a:srgbClr val="FF0000"/>
                </a:solidFill>
                <a:latin typeface="Calibri"/>
                <a:cs typeface="Calibri"/>
              </a:rPr>
              <a:t>Concurrent</a:t>
            </a:r>
            <a:r>
              <a:rPr sz="3200" b="1" spc="-70" dirty="0">
                <a:solidFill>
                  <a:srgbClr val="FF0000"/>
                </a:solidFill>
                <a:latin typeface="Calibri"/>
                <a:cs typeface="Calibri"/>
              </a:rPr>
              <a:t> </a:t>
            </a:r>
            <a:r>
              <a:rPr sz="3200" b="1" dirty="0">
                <a:solidFill>
                  <a:srgbClr val="FF0000"/>
                </a:solidFill>
                <a:latin typeface="Calibri"/>
                <a:cs typeface="Calibri"/>
              </a:rPr>
              <a:t>Models</a:t>
            </a:r>
          </a:p>
        </p:txBody>
      </p:sp>
      <p:pic>
        <p:nvPicPr>
          <p:cNvPr id="7" name="Picture 6">
            <a:extLst>
              <a:ext uri="{FF2B5EF4-FFF2-40B4-BE49-F238E27FC236}">
                <a16:creationId xmlns:a16="http://schemas.microsoft.com/office/drawing/2014/main" id="{CB9D9A1D-F99F-D439-9907-FCCE53E4A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393166"/>
            <a:ext cx="4848260" cy="47244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521950" y="562609"/>
            <a:ext cx="831850" cy="869950"/>
          </a:xfrm>
          <a:prstGeom prst="rect">
            <a:avLst/>
          </a:prstGeom>
        </p:spPr>
      </p:pic>
      <p:sp>
        <p:nvSpPr>
          <p:cNvPr id="3" name="object 3"/>
          <p:cNvSpPr txBox="1">
            <a:spLocks noGrp="1"/>
          </p:cNvSpPr>
          <p:nvPr>
            <p:ph type="title"/>
          </p:nvPr>
        </p:nvSpPr>
        <p:spPr>
          <a:xfrm>
            <a:off x="3267899" y="2590800"/>
            <a:ext cx="5863972" cy="1220847"/>
          </a:xfrm>
          <a:prstGeom prst="rect">
            <a:avLst/>
          </a:prstGeom>
        </p:spPr>
        <p:txBody>
          <a:bodyPr vert="horz" wrap="square" lIns="0" tIns="12700" rIns="0" bIns="0" rtlCol="0">
            <a:spAutoFit/>
          </a:bodyPr>
          <a:lstStyle/>
          <a:p>
            <a:pPr marL="12700" algn="l">
              <a:lnSpc>
                <a:spcPct val="100000"/>
              </a:lnSpc>
              <a:spcBef>
                <a:spcPts val="100"/>
              </a:spcBef>
            </a:pPr>
            <a:r>
              <a:rPr sz="7850" spc="-5" dirty="0">
                <a:solidFill>
                  <a:srgbClr val="C00000"/>
                </a:solidFill>
                <a:latin typeface="Arial Black" panose="020B0A04020102020204" pitchFamily="34" charset="0"/>
                <a:cs typeface="Calibri"/>
              </a:rPr>
              <a:t>Thank</a:t>
            </a:r>
            <a:r>
              <a:rPr sz="7850" spc="-80" dirty="0">
                <a:solidFill>
                  <a:srgbClr val="C00000"/>
                </a:solidFill>
                <a:latin typeface="Arial Black" panose="020B0A04020102020204" pitchFamily="34" charset="0"/>
                <a:cs typeface="Calibri"/>
              </a:rPr>
              <a:t> </a:t>
            </a:r>
            <a:r>
              <a:rPr sz="7850" spc="-15" dirty="0">
                <a:solidFill>
                  <a:srgbClr val="C00000"/>
                </a:solidFill>
                <a:latin typeface="Arial Black" panose="020B0A04020102020204" pitchFamily="34" charset="0"/>
                <a:cs typeface="Calibri"/>
              </a:rPr>
              <a:t>You</a:t>
            </a:r>
            <a:endParaRPr sz="7850" dirty="0">
              <a:solidFill>
                <a:srgbClr val="C00000"/>
              </a:solidFill>
              <a:latin typeface="Arial Black" panose="020B0A04020102020204" pitchFamily="34" charset="0"/>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dirty="0"/>
              <a:t>34</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8647A4-B7DB-6B2C-1BAD-03A466457C66}"/>
              </a:ext>
            </a:extLst>
          </p:cNvPr>
          <p:cNvSpPr txBox="1">
            <a:spLocks/>
          </p:cNvSpPr>
          <p:nvPr/>
        </p:nvSpPr>
        <p:spPr>
          <a:xfrm>
            <a:off x="457200" y="304800"/>
            <a:ext cx="11430000" cy="58674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IN" sz="2800" b="1" i="1" kern="0" dirty="0">
                <a:solidFill>
                  <a:srgbClr val="00B0F0"/>
                </a:solidFill>
                <a:latin typeface="Times New Roman" panose="02020603050405020304" pitchFamily="18" charset="0"/>
                <a:cs typeface="Times New Roman" panose="02020603050405020304" pitchFamily="18" charset="0"/>
              </a:rPr>
              <a:t>There are many kinds of process models for meeting different requirements. The most popular and important SDLC models are as follows:</a:t>
            </a:r>
          </a:p>
          <a:p>
            <a:pPr algn="just"/>
            <a:endParaRPr lang="en-IN" sz="2800" b="1" i="1" kern="0" dirty="0">
              <a:solidFill>
                <a:srgbClr val="00B0F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3200" kern="0" dirty="0">
                <a:solidFill>
                  <a:srgbClr val="7030A0"/>
                </a:solidFill>
                <a:latin typeface="Times New Roman" panose="02020603050405020304" pitchFamily="18" charset="0"/>
                <a:cs typeface="Times New Roman" panose="02020603050405020304" pitchFamily="18" charset="0"/>
              </a:rPr>
              <a:t> Waterfall model</a:t>
            </a:r>
          </a:p>
          <a:p>
            <a:pPr algn="just">
              <a:buFont typeface="Arial" panose="020B0604020202020204" pitchFamily="34" charset="0"/>
              <a:buChar char="•"/>
            </a:pPr>
            <a:r>
              <a:rPr lang="en-IN" sz="3200" kern="0" dirty="0">
                <a:solidFill>
                  <a:srgbClr val="7030A0"/>
                </a:solidFill>
                <a:latin typeface="Times New Roman" panose="02020603050405020304" pitchFamily="18" charset="0"/>
                <a:cs typeface="Times New Roman" panose="02020603050405020304" pitchFamily="18" charset="0"/>
              </a:rPr>
              <a:t> V model</a:t>
            </a:r>
          </a:p>
          <a:p>
            <a:pPr algn="just">
              <a:buFont typeface="Arial" panose="020B0604020202020204" pitchFamily="34" charset="0"/>
              <a:buChar char="•"/>
            </a:pPr>
            <a:r>
              <a:rPr lang="en-IN" sz="3200" kern="0" dirty="0">
                <a:solidFill>
                  <a:srgbClr val="7030A0"/>
                </a:solidFill>
                <a:latin typeface="Times New Roman" panose="02020603050405020304" pitchFamily="18" charset="0"/>
                <a:cs typeface="Times New Roman" panose="02020603050405020304" pitchFamily="18" charset="0"/>
              </a:rPr>
              <a:t> Incremental model</a:t>
            </a:r>
          </a:p>
          <a:p>
            <a:pPr algn="just">
              <a:buFont typeface="Arial" panose="020B0604020202020204" pitchFamily="34" charset="0"/>
              <a:buChar char="•"/>
            </a:pPr>
            <a:r>
              <a:rPr lang="en-IN" sz="3200" kern="0" dirty="0">
                <a:solidFill>
                  <a:srgbClr val="7030A0"/>
                </a:solidFill>
                <a:latin typeface="Times New Roman" panose="02020603050405020304" pitchFamily="18" charset="0"/>
                <a:cs typeface="Times New Roman" panose="02020603050405020304" pitchFamily="18" charset="0"/>
              </a:rPr>
              <a:t> RAD model</a:t>
            </a:r>
          </a:p>
          <a:p>
            <a:pPr algn="just">
              <a:buFont typeface="Arial" panose="020B0604020202020204" pitchFamily="34" charset="0"/>
              <a:buChar char="•"/>
            </a:pPr>
            <a:r>
              <a:rPr lang="en-IN" sz="3200" kern="0" dirty="0">
                <a:solidFill>
                  <a:srgbClr val="7030A0"/>
                </a:solidFill>
                <a:latin typeface="Times New Roman" panose="02020603050405020304" pitchFamily="18" charset="0"/>
                <a:cs typeface="Times New Roman" panose="02020603050405020304" pitchFamily="18" charset="0"/>
              </a:rPr>
              <a:t> Agile model</a:t>
            </a:r>
          </a:p>
          <a:p>
            <a:pPr algn="just">
              <a:buFont typeface="Arial" panose="020B0604020202020204" pitchFamily="34" charset="0"/>
              <a:buChar char="•"/>
            </a:pPr>
            <a:r>
              <a:rPr lang="en-IN" sz="3200" kern="0" dirty="0">
                <a:solidFill>
                  <a:srgbClr val="7030A0"/>
                </a:solidFill>
                <a:latin typeface="Times New Roman" panose="02020603050405020304" pitchFamily="18" charset="0"/>
                <a:cs typeface="Times New Roman" panose="02020603050405020304" pitchFamily="18" charset="0"/>
              </a:rPr>
              <a:t> Iterative model</a:t>
            </a:r>
          </a:p>
          <a:p>
            <a:pPr algn="just">
              <a:buFont typeface="Arial" panose="020B0604020202020204" pitchFamily="34" charset="0"/>
              <a:buChar char="•"/>
            </a:pPr>
            <a:r>
              <a:rPr lang="en-IN" sz="3200" kern="0" dirty="0">
                <a:solidFill>
                  <a:srgbClr val="7030A0"/>
                </a:solidFill>
                <a:latin typeface="Times New Roman" panose="02020603050405020304" pitchFamily="18" charset="0"/>
                <a:cs typeface="Times New Roman" panose="02020603050405020304" pitchFamily="18" charset="0"/>
              </a:rPr>
              <a:t> Prototype model</a:t>
            </a:r>
          </a:p>
          <a:p>
            <a:pPr algn="just">
              <a:buFont typeface="Arial" panose="020B0604020202020204" pitchFamily="34" charset="0"/>
              <a:buChar char="•"/>
            </a:pPr>
            <a:r>
              <a:rPr lang="en-IN" sz="3200" kern="0" dirty="0">
                <a:solidFill>
                  <a:srgbClr val="7030A0"/>
                </a:solidFill>
                <a:latin typeface="Times New Roman" panose="02020603050405020304" pitchFamily="18" charset="0"/>
                <a:cs typeface="Times New Roman" panose="02020603050405020304" pitchFamily="18" charset="0"/>
              </a:rPr>
              <a:t> Spiral model</a:t>
            </a:r>
          </a:p>
          <a:p>
            <a:endParaRPr lang="en-IN" kern="0" dirty="0">
              <a:solidFill>
                <a:sysClr val="windowText" lastClr="000000"/>
              </a:solidFill>
            </a:endParaRPr>
          </a:p>
        </p:txBody>
      </p:sp>
    </p:spTree>
    <p:extLst>
      <p:ext uri="{BB962C8B-B14F-4D97-AF65-F5344CB8AC3E}">
        <p14:creationId xmlns:p14="http://schemas.microsoft.com/office/powerpoint/2010/main" val="182853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43597" y="2150170"/>
            <a:ext cx="10206037" cy="4148080"/>
          </a:xfrm>
          <a:prstGeom prst="rect">
            <a:avLst/>
          </a:prstGeom>
        </p:spPr>
      </p:pic>
      <p:sp>
        <p:nvSpPr>
          <p:cNvPr id="3" name="object 3"/>
          <p:cNvSpPr txBox="1">
            <a:spLocks noGrp="1"/>
          </p:cNvSpPr>
          <p:nvPr>
            <p:ph type="title"/>
          </p:nvPr>
        </p:nvSpPr>
        <p:spPr>
          <a:xfrm>
            <a:off x="3200400" y="685800"/>
            <a:ext cx="5623560" cy="504625"/>
          </a:xfrm>
          <a:prstGeom prst="rect">
            <a:avLst/>
          </a:prstGeom>
        </p:spPr>
        <p:txBody>
          <a:bodyPr vert="horz" wrap="square" lIns="0" tIns="12065" rIns="0" bIns="0" rtlCol="0">
            <a:spAutoFit/>
          </a:bodyPr>
          <a:lstStyle/>
          <a:p>
            <a:pPr marL="12700">
              <a:lnSpc>
                <a:spcPct val="100000"/>
              </a:lnSpc>
              <a:spcBef>
                <a:spcPts val="95"/>
              </a:spcBef>
            </a:pPr>
            <a:r>
              <a:rPr sz="3200" b="1" spc="-5" dirty="0">
                <a:solidFill>
                  <a:srgbClr val="C00000"/>
                </a:solidFill>
                <a:latin typeface="Arial Black" panose="020B0A04020102020204" pitchFamily="34" charset="0"/>
              </a:rPr>
              <a:t>A</a:t>
            </a:r>
            <a:r>
              <a:rPr sz="3200" b="1" spc="-30" dirty="0">
                <a:solidFill>
                  <a:srgbClr val="C00000"/>
                </a:solidFill>
                <a:latin typeface="Arial Black" panose="020B0A04020102020204" pitchFamily="34" charset="0"/>
              </a:rPr>
              <a:t> </a:t>
            </a:r>
            <a:r>
              <a:rPr sz="3200" b="1" spc="-10" dirty="0">
                <a:solidFill>
                  <a:srgbClr val="C00000"/>
                </a:solidFill>
                <a:latin typeface="Arial Black" panose="020B0A04020102020204" pitchFamily="34" charset="0"/>
              </a:rPr>
              <a:t>Generic</a:t>
            </a:r>
            <a:r>
              <a:rPr sz="3200" b="1" spc="-25" dirty="0">
                <a:solidFill>
                  <a:srgbClr val="C00000"/>
                </a:solidFill>
                <a:latin typeface="Arial Black" panose="020B0A04020102020204" pitchFamily="34" charset="0"/>
              </a:rPr>
              <a:t> </a:t>
            </a:r>
            <a:r>
              <a:rPr sz="3200" b="1" spc="-5" dirty="0">
                <a:solidFill>
                  <a:srgbClr val="C00000"/>
                </a:solidFill>
                <a:latin typeface="Arial Black" panose="020B0A04020102020204" pitchFamily="34" charset="0"/>
              </a:rPr>
              <a:t>Process</a:t>
            </a:r>
            <a:r>
              <a:rPr sz="3200" b="1" spc="-20" dirty="0">
                <a:solidFill>
                  <a:srgbClr val="C00000"/>
                </a:solidFill>
                <a:latin typeface="Arial Black" panose="020B0A04020102020204" pitchFamily="34" charset="0"/>
              </a:rPr>
              <a:t> </a:t>
            </a:r>
            <a:r>
              <a:rPr sz="3200" b="1" spc="-5" dirty="0">
                <a:solidFill>
                  <a:srgbClr val="C00000"/>
                </a:solidFill>
                <a:latin typeface="Arial Black" panose="020B0A04020102020204" pitchFamily="34" charset="0"/>
              </a:rPr>
              <a:t>Model</a:t>
            </a:r>
            <a:endParaRPr sz="3200" b="1" dirty="0">
              <a:solidFill>
                <a:srgbClr val="C00000"/>
              </a:solidFill>
              <a:latin typeface="Arial Black" panose="020B0A04020102020204" pitchFamily="34" charset="0"/>
            </a:endParaRPr>
          </a:p>
        </p:txBody>
      </p:sp>
      <p:sp>
        <p:nvSpPr>
          <p:cNvPr id="5" name="object 5"/>
          <p:cNvSpPr txBox="1"/>
          <p:nvPr/>
        </p:nvSpPr>
        <p:spPr>
          <a:xfrm>
            <a:off x="6364223" y="6563359"/>
            <a:ext cx="141605" cy="153670"/>
          </a:xfrm>
          <a:prstGeom prst="rect">
            <a:avLst/>
          </a:prstGeom>
        </p:spPr>
        <p:txBody>
          <a:bodyPr vert="horz" wrap="square" lIns="0" tIns="0" rIns="0" bIns="0" rtlCol="0">
            <a:spAutoFit/>
          </a:bodyPr>
          <a:lstStyle/>
          <a:p>
            <a:pPr marL="38100">
              <a:lnSpc>
                <a:spcPts val="1055"/>
              </a:lnSpc>
            </a:pPr>
            <a:fld id="{81D60167-4931-47E6-BA6A-407CBD079E47}" type="slidenum">
              <a:rPr sz="1000" dirty="0">
                <a:latin typeface="Calibri"/>
                <a:cs typeface="Calibri"/>
              </a:rPr>
              <a:t>5</a:t>
            </a:fld>
            <a:endParaRPr sz="1000">
              <a:latin typeface="Calibri"/>
              <a:cs typeface="Calibri"/>
            </a:endParaRPr>
          </a:p>
        </p:txBody>
      </p:sp>
      <p:sp>
        <p:nvSpPr>
          <p:cNvPr id="4" name="object 4"/>
          <p:cNvSpPr txBox="1"/>
          <p:nvPr/>
        </p:nvSpPr>
        <p:spPr>
          <a:xfrm>
            <a:off x="843597" y="1447800"/>
            <a:ext cx="3197556" cy="444994"/>
          </a:xfrm>
          <a:prstGeom prst="rect">
            <a:avLst/>
          </a:prstGeom>
        </p:spPr>
        <p:txBody>
          <a:bodyPr vert="horz" wrap="square" lIns="0" tIns="13970" rIns="0" bIns="0" rtlCol="0">
            <a:spAutoFit/>
          </a:bodyPr>
          <a:lstStyle/>
          <a:p>
            <a:pPr marL="238125" indent="-226060">
              <a:lnSpc>
                <a:spcPct val="100000"/>
              </a:lnSpc>
              <a:spcBef>
                <a:spcPts val="110"/>
              </a:spcBef>
              <a:buFont typeface="Arial MT"/>
              <a:buChar char="•"/>
              <a:tabLst>
                <a:tab pos="238760" algn="l"/>
              </a:tabLst>
            </a:pPr>
            <a:r>
              <a:rPr sz="2800" b="1" dirty="0">
                <a:solidFill>
                  <a:srgbClr val="00B050"/>
                </a:solidFill>
                <a:latin typeface="Calibri"/>
                <a:cs typeface="Calibri"/>
              </a:rPr>
              <a:t>Process</a:t>
            </a:r>
            <a:r>
              <a:rPr sz="2800" b="1" spc="-80" dirty="0">
                <a:solidFill>
                  <a:srgbClr val="00B050"/>
                </a:solidFill>
                <a:latin typeface="Calibri"/>
                <a:cs typeface="Calibri"/>
              </a:rPr>
              <a:t> </a:t>
            </a:r>
            <a:r>
              <a:rPr sz="2800" b="1" spc="-5" dirty="0">
                <a:solidFill>
                  <a:srgbClr val="00B050"/>
                </a:solidFill>
                <a:latin typeface="Calibri"/>
                <a:cs typeface="Calibri"/>
              </a:rPr>
              <a:t>Flow</a:t>
            </a:r>
            <a:endParaRPr sz="2800" b="1" dirty="0">
              <a:solidFill>
                <a:srgbClr val="00B050"/>
              </a:solidFill>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BC85E6-1D1F-EFA7-8AEA-A03574B07E91}"/>
              </a:ext>
            </a:extLst>
          </p:cNvPr>
          <p:cNvSpPr txBox="1"/>
          <p:nvPr/>
        </p:nvSpPr>
        <p:spPr>
          <a:xfrm>
            <a:off x="228600" y="228600"/>
            <a:ext cx="11353800" cy="6555641"/>
          </a:xfrm>
          <a:prstGeom prst="rect">
            <a:avLst/>
          </a:prstGeom>
          <a:noFill/>
        </p:spPr>
        <p:txBody>
          <a:bodyPr wrap="square">
            <a:spAutoFit/>
          </a:bodyPr>
          <a:lstStyle/>
          <a:p>
            <a:pPr algn="just"/>
            <a:r>
              <a:rPr lang="en-IN" sz="2800" b="1" i="0" u="sng" dirty="0">
                <a:solidFill>
                  <a:srgbClr val="C00000"/>
                </a:solidFill>
                <a:effectLst/>
                <a:latin typeface="sohne"/>
              </a:rPr>
              <a:t>Linear Process Models</a:t>
            </a:r>
            <a:endParaRPr lang="en-US" sz="2800" b="0" i="0" dirty="0">
              <a:solidFill>
                <a:srgbClr val="242424"/>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800" b="0" i="0" dirty="0">
                <a:solidFill>
                  <a:srgbClr val="242424"/>
                </a:solidFill>
                <a:effectLst/>
                <a:latin typeface="Times New Roman" panose="02020603050405020304" pitchFamily="18" charset="0"/>
                <a:cs typeface="Times New Roman" panose="02020603050405020304" pitchFamily="18" charset="0"/>
              </a:rPr>
              <a:t>Linear process model follow </a:t>
            </a:r>
            <a:r>
              <a:rPr lang="en-US" sz="2800" b="1" i="1" dirty="0">
                <a:solidFill>
                  <a:srgbClr val="00B050"/>
                </a:solidFill>
                <a:effectLst/>
                <a:latin typeface="Times New Roman" panose="02020603050405020304" pitchFamily="18" charset="0"/>
                <a:cs typeface="Times New Roman" panose="02020603050405020304" pitchFamily="18" charset="0"/>
              </a:rPr>
              <a:t>a pattern </a:t>
            </a:r>
            <a:r>
              <a:rPr lang="en-US" sz="2800" b="0" i="0" dirty="0">
                <a:solidFill>
                  <a:srgbClr val="242424"/>
                </a:solidFill>
                <a:effectLst/>
                <a:latin typeface="Times New Roman" panose="02020603050405020304" pitchFamily="18" charset="0"/>
                <a:cs typeface="Times New Roman" panose="02020603050405020304" pitchFamily="18" charset="0"/>
              </a:rPr>
              <a:t>which is completing phases one by one. </a:t>
            </a:r>
          </a:p>
          <a:p>
            <a:pPr algn="just"/>
            <a:endParaRPr lang="en-US" sz="2800" b="0" i="0" dirty="0">
              <a:solidFill>
                <a:srgbClr val="242424"/>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800" b="0" i="0" dirty="0">
                <a:solidFill>
                  <a:srgbClr val="242424"/>
                </a:solidFill>
                <a:effectLst/>
                <a:latin typeface="Times New Roman" panose="02020603050405020304" pitchFamily="18" charset="0"/>
                <a:cs typeface="Times New Roman" panose="02020603050405020304" pitchFamily="18" charset="0"/>
              </a:rPr>
              <a:t>In this case after completing a phase it will move to next phase and as soon as moves to next phase there is </a:t>
            </a:r>
            <a:r>
              <a:rPr lang="en-US" sz="2800" b="1" i="1" dirty="0">
                <a:solidFill>
                  <a:srgbClr val="00B050"/>
                </a:solidFill>
                <a:effectLst/>
                <a:latin typeface="Times New Roman" panose="02020603050405020304" pitchFamily="18" charset="0"/>
                <a:cs typeface="Times New Roman" panose="02020603050405020304" pitchFamily="18" charset="0"/>
              </a:rPr>
              <a:t>no way to back to previous phase</a:t>
            </a:r>
            <a:r>
              <a:rPr lang="en-US" sz="2800" b="0" i="0" dirty="0">
                <a:solidFill>
                  <a:srgbClr val="242424"/>
                </a:solidFill>
                <a:effectLst/>
                <a:latin typeface="Times New Roman" panose="02020603050405020304" pitchFamily="18" charset="0"/>
                <a:cs typeface="Times New Roman" panose="02020603050405020304" pitchFamily="18" charset="0"/>
              </a:rPr>
              <a:t>.</a:t>
            </a:r>
          </a:p>
          <a:p>
            <a:pPr algn="just"/>
            <a:endParaRPr lang="en-US" sz="2800" b="0" i="0" dirty="0">
              <a:solidFill>
                <a:srgbClr val="242424"/>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800" b="0" i="0" dirty="0">
                <a:solidFill>
                  <a:srgbClr val="242424"/>
                </a:solidFill>
                <a:effectLst/>
                <a:latin typeface="Times New Roman" panose="02020603050405020304" pitchFamily="18" charset="0"/>
                <a:cs typeface="Times New Roman" panose="02020603050405020304" pitchFamily="18" charset="0"/>
              </a:rPr>
              <a:t>Linear process model is suitable for those projects, who has </a:t>
            </a:r>
            <a:r>
              <a:rPr lang="en-US" sz="2800" b="1" i="1" dirty="0">
                <a:solidFill>
                  <a:srgbClr val="00B050"/>
                </a:solidFill>
                <a:effectLst/>
                <a:latin typeface="Times New Roman" panose="02020603050405020304" pitchFamily="18" charset="0"/>
                <a:cs typeface="Times New Roman" panose="02020603050405020304" pitchFamily="18" charset="0"/>
              </a:rPr>
              <a:t>little or no feedback or refinement</a:t>
            </a:r>
            <a:r>
              <a:rPr lang="en-US" sz="2800" b="0" i="0" dirty="0">
                <a:solidFill>
                  <a:srgbClr val="242424"/>
                </a:solidFill>
                <a:effectLst/>
                <a:latin typeface="Times New Roman" panose="02020603050405020304" pitchFamily="18" charset="0"/>
                <a:cs typeface="Times New Roman" panose="02020603050405020304" pitchFamily="18" charset="0"/>
              </a:rPr>
              <a:t>. </a:t>
            </a:r>
          </a:p>
          <a:p>
            <a:pPr algn="just"/>
            <a:endParaRPr lang="en-US" sz="2800" b="0" i="0" dirty="0">
              <a:solidFill>
                <a:srgbClr val="242424"/>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800" b="0" i="0" dirty="0">
                <a:solidFill>
                  <a:srgbClr val="242424"/>
                </a:solidFill>
                <a:effectLst/>
                <a:latin typeface="Times New Roman" panose="02020603050405020304" pitchFamily="18" charset="0"/>
                <a:cs typeface="Times New Roman" panose="02020603050405020304" pitchFamily="18" charset="0"/>
              </a:rPr>
              <a:t>To make a project successful by using linear process model then understand what </a:t>
            </a:r>
            <a:r>
              <a:rPr lang="en-US" sz="2800" b="1" i="1" dirty="0">
                <a:solidFill>
                  <a:srgbClr val="00B050"/>
                </a:solidFill>
                <a:effectLst/>
                <a:latin typeface="Times New Roman" panose="02020603050405020304" pitchFamily="18" charset="0"/>
                <a:cs typeface="Times New Roman" panose="02020603050405020304" pitchFamily="18" charset="0"/>
              </a:rPr>
              <a:t>client want and all requirements at the very beginning of the project</a:t>
            </a:r>
            <a:r>
              <a:rPr lang="en-US" sz="2800" b="1" i="1" dirty="0">
                <a:solidFill>
                  <a:srgbClr val="242424"/>
                </a:solidFill>
                <a:effectLst/>
                <a:latin typeface="Times New Roman" panose="02020603050405020304" pitchFamily="18" charset="0"/>
                <a:cs typeface="Times New Roman" panose="02020603050405020304" pitchFamily="18" charset="0"/>
              </a:rPr>
              <a:t> </a:t>
            </a:r>
            <a:r>
              <a:rPr lang="en-US" sz="2800" b="0" i="0" dirty="0">
                <a:solidFill>
                  <a:srgbClr val="242424"/>
                </a:solidFill>
                <a:effectLst/>
                <a:latin typeface="Times New Roman" panose="02020603050405020304" pitchFamily="18" charset="0"/>
                <a:cs typeface="Times New Roman" panose="02020603050405020304" pitchFamily="18" charset="0"/>
              </a:rPr>
              <a:t>because there is no option for revisit any stage.</a:t>
            </a:r>
          </a:p>
          <a:p>
            <a:pPr marL="285750" indent="-285750" algn="just">
              <a:buFont typeface="Wingdings" panose="05000000000000000000" pitchFamily="2" charset="2"/>
              <a:buChar char="v"/>
            </a:pPr>
            <a:endParaRPr lang="en-US" sz="2800" dirty="0">
              <a:solidFill>
                <a:srgbClr val="242424"/>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800" b="0" i="0" dirty="0">
                <a:solidFill>
                  <a:srgbClr val="242424"/>
                </a:solidFill>
                <a:effectLst/>
                <a:latin typeface="Times New Roman" panose="02020603050405020304" pitchFamily="18" charset="0"/>
                <a:cs typeface="Times New Roman" panose="02020603050405020304" pitchFamily="18" charset="0"/>
              </a:rPr>
              <a:t>Some well-known linear process models are - </a:t>
            </a:r>
            <a:r>
              <a:rPr lang="en-US" sz="2400" b="1" i="0" dirty="0">
                <a:solidFill>
                  <a:srgbClr val="7030A0"/>
                </a:solidFill>
                <a:effectLst/>
                <a:latin typeface="Times New Roman" panose="02020603050405020304" pitchFamily="18" charset="0"/>
                <a:cs typeface="Times New Roman" panose="02020603050405020304" pitchFamily="18" charset="0"/>
              </a:rPr>
              <a:t>Waterfall Model &amp; V-Model</a:t>
            </a:r>
            <a:r>
              <a:rPr lang="en-US" sz="2800" b="0" i="0" dirty="0">
                <a:solidFill>
                  <a:srgbClr val="242424"/>
                </a:solidFill>
                <a:effectLst/>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93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4068" y="2133600"/>
            <a:ext cx="10666116" cy="3852554"/>
          </a:xfrm>
          <a:prstGeom prst="rect">
            <a:avLst/>
          </a:prstGeom>
        </p:spPr>
      </p:pic>
      <p:pic>
        <p:nvPicPr>
          <p:cNvPr id="3" name="object 3"/>
          <p:cNvPicPr/>
          <p:nvPr/>
        </p:nvPicPr>
        <p:blipFill>
          <a:blip r:embed="rId3" cstate="print"/>
          <a:stretch>
            <a:fillRect/>
          </a:stretch>
        </p:blipFill>
        <p:spPr>
          <a:xfrm>
            <a:off x="10902950" y="441959"/>
            <a:ext cx="831850" cy="869950"/>
          </a:xfrm>
          <a:prstGeom prst="rect">
            <a:avLst/>
          </a:prstGeom>
        </p:spPr>
      </p:pic>
      <p:sp>
        <p:nvSpPr>
          <p:cNvPr id="4" name="object 4"/>
          <p:cNvSpPr txBox="1">
            <a:spLocks noGrp="1"/>
          </p:cNvSpPr>
          <p:nvPr>
            <p:ph type="title"/>
          </p:nvPr>
        </p:nvSpPr>
        <p:spPr>
          <a:xfrm>
            <a:off x="3124200" y="393326"/>
            <a:ext cx="6299200" cy="627736"/>
          </a:xfrm>
          <a:prstGeom prst="rect">
            <a:avLst/>
          </a:prstGeom>
        </p:spPr>
        <p:txBody>
          <a:bodyPr vert="horz" wrap="square" lIns="0" tIns="12065" rIns="0" bIns="0" rtlCol="0">
            <a:spAutoFit/>
          </a:bodyPr>
          <a:lstStyle/>
          <a:p>
            <a:pPr marL="12700">
              <a:lnSpc>
                <a:spcPct val="100000"/>
              </a:lnSpc>
              <a:spcBef>
                <a:spcPts val="95"/>
              </a:spcBef>
            </a:pPr>
            <a:r>
              <a:rPr lang="en-IN" sz="4000" b="1" u="sng" spc="-5" dirty="0">
                <a:solidFill>
                  <a:srgbClr val="C00000"/>
                </a:solidFill>
                <a:latin typeface="+mj-lt"/>
                <a:ea typeface="Calibri Light" panose="020F0302020204030204" pitchFamily="34" charset="0"/>
                <a:cs typeface="Calibri Light" panose="020F0302020204030204" pitchFamily="34" charset="0"/>
              </a:rPr>
              <a:t>Linear</a:t>
            </a:r>
            <a:r>
              <a:rPr lang="en-IN" sz="4000" b="1" u="sng" spc="-10" dirty="0">
                <a:solidFill>
                  <a:srgbClr val="C00000"/>
                </a:solidFill>
                <a:latin typeface="+mj-lt"/>
                <a:ea typeface="Calibri Light" panose="020F0302020204030204" pitchFamily="34" charset="0"/>
                <a:cs typeface="Calibri Light" panose="020F0302020204030204" pitchFamily="34" charset="0"/>
              </a:rPr>
              <a:t> </a:t>
            </a:r>
            <a:r>
              <a:rPr sz="4000" b="1" u="sng" spc="-10" dirty="0">
                <a:solidFill>
                  <a:srgbClr val="C00000"/>
                </a:solidFill>
                <a:latin typeface="+mj-lt"/>
                <a:ea typeface="Calibri Light" panose="020F0302020204030204" pitchFamily="34" charset="0"/>
                <a:cs typeface="Calibri Light" panose="020F0302020204030204" pitchFamily="34" charset="0"/>
              </a:rPr>
              <a:t>Process </a:t>
            </a:r>
            <a:r>
              <a:rPr sz="4000" b="1" u="sng" spc="-5" dirty="0">
                <a:solidFill>
                  <a:srgbClr val="C00000"/>
                </a:solidFill>
                <a:latin typeface="+mj-lt"/>
                <a:ea typeface="Calibri Light" panose="020F0302020204030204" pitchFamily="34" charset="0"/>
                <a:cs typeface="Calibri Light" panose="020F0302020204030204" pitchFamily="34" charset="0"/>
              </a:rPr>
              <a:t>Models</a:t>
            </a:r>
            <a:endParaRPr sz="4000" b="1" u="sng" dirty="0">
              <a:solidFill>
                <a:srgbClr val="C00000"/>
              </a:solidFill>
              <a:latin typeface="+mj-lt"/>
              <a:ea typeface="Calibri Light" panose="020F0302020204030204" pitchFamily="34" charset="0"/>
              <a:cs typeface="Calibri Light" panose="020F0302020204030204" pitchFamily="34" charset="0"/>
            </a:endParaRPr>
          </a:p>
        </p:txBody>
      </p:sp>
      <p:sp>
        <p:nvSpPr>
          <p:cNvPr id="6" name="object 6"/>
          <p:cNvSpPr txBox="1"/>
          <p:nvPr/>
        </p:nvSpPr>
        <p:spPr>
          <a:xfrm>
            <a:off x="6330696" y="6563359"/>
            <a:ext cx="204470" cy="153670"/>
          </a:xfrm>
          <a:prstGeom prst="rect">
            <a:avLst/>
          </a:prstGeom>
        </p:spPr>
        <p:txBody>
          <a:bodyPr vert="horz" wrap="square" lIns="0" tIns="0" rIns="0" bIns="0" rtlCol="0">
            <a:spAutoFit/>
          </a:bodyPr>
          <a:lstStyle/>
          <a:p>
            <a:pPr marL="38100">
              <a:lnSpc>
                <a:spcPts val="1055"/>
              </a:lnSpc>
            </a:pPr>
            <a:fld id="{81D60167-4931-47E6-BA6A-407CBD079E47}" type="slidenum">
              <a:rPr sz="1000" dirty="0">
                <a:latin typeface="Calibri"/>
                <a:cs typeface="Calibri"/>
              </a:rPr>
              <a:t>7</a:t>
            </a:fld>
            <a:endParaRPr sz="1000">
              <a:latin typeface="Calibri"/>
              <a:cs typeface="Calibri"/>
            </a:endParaRPr>
          </a:p>
        </p:txBody>
      </p:sp>
      <p:sp>
        <p:nvSpPr>
          <p:cNvPr id="5" name="object 5"/>
          <p:cNvSpPr txBox="1"/>
          <p:nvPr/>
        </p:nvSpPr>
        <p:spPr>
          <a:xfrm>
            <a:off x="685800" y="1277761"/>
            <a:ext cx="5254956" cy="444994"/>
          </a:xfrm>
          <a:prstGeom prst="rect">
            <a:avLst/>
          </a:prstGeom>
        </p:spPr>
        <p:txBody>
          <a:bodyPr vert="horz" wrap="square" lIns="0" tIns="13970" rIns="0" bIns="0" rtlCol="0">
            <a:spAutoFit/>
          </a:bodyPr>
          <a:lstStyle/>
          <a:p>
            <a:pPr marL="12065">
              <a:lnSpc>
                <a:spcPct val="100000"/>
              </a:lnSpc>
              <a:spcBef>
                <a:spcPts val="110"/>
              </a:spcBef>
              <a:tabLst>
                <a:tab pos="238760" algn="l"/>
              </a:tabLst>
            </a:pPr>
            <a:r>
              <a:rPr sz="2800" b="1" dirty="0">
                <a:solidFill>
                  <a:srgbClr val="00B050"/>
                </a:solidFill>
                <a:latin typeface="Times New Roman" panose="02020603050405020304" pitchFamily="18" charset="0"/>
                <a:cs typeface="Times New Roman" panose="02020603050405020304" pitchFamily="18" charset="0"/>
              </a:rPr>
              <a:t>Waterfall</a:t>
            </a:r>
            <a:r>
              <a:rPr sz="2800" b="1" spc="-25" dirty="0">
                <a:solidFill>
                  <a:srgbClr val="00B050"/>
                </a:solidFill>
                <a:latin typeface="Times New Roman" panose="02020603050405020304" pitchFamily="18" charset="0"/>
                <a:cs typeface="Times New Roman" panose="02020603050405020304" pitchFamily="18" charset="0"/>
              </a:rPr>
              <a:t> </a:t>
            </a:r>
            <a:r>
              <a:rPr sz="2800" b="1" spc="-5" dirty="0">
                <a:solidFill>
                  <a:srgbClr val="00B050"/>
                </a:solidFill>
                <a:latin typeface="Times New Roman" panose="02020603050405020304" pitchFamily="18" charset="0"/>
                <a:cs typeface="Times New Roman" panose="02020603050405020304" pitchFamily="18" charset="0"/>
              </a:rPr>
              <a:t>Model</a:t>
            </a:r>
            <a:r>
              <a:rPr lang="en-IN" sz="2800" b="1" spc="-5" dirty="0">
                <a:solidFill>
                  <a:srgbClr val="00B050"/>
                </a:solidFill>
                <a:latin typeface="Times New Roman" panose="02020603050405020304" pitchFamily="18" charset="0"/>
                <a:cs typeface="Times New Roman" panose="02020603050405020304" pitchFamily="18" charset="0"/>
              </a:rPr>
              <a:t> &amp; V-Model</a:t>
            </a:r>
            <a:endParaRPr sz="2800" b="1"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230F7F6-8138-A902-13F2-2854C6FD8302}"/>
              </a:ext>
            </a:extLst>
          </p:cNvPr>
          <p:cNvSpPr>
            <a:spLocks noGrp="1"/>
          </p:cNvSpPr>
          <p:nvPr>
            <p:ph type="body" idx="1"/>
          </p:nvPr>
        </p:nvSpPr>
        <p:spPr>
          <a:xfrm>
            <a:off x="457200" y="152400"/>
            <a:ext cx="11430000" cy="6924973"/>
          </a:xfrm>
        </p:spPr>
        <p:txBody>
          <a:bodyPr/>
          <a:lstStyle/>
          <a:p>
            <a:pPr algn="just"/>
            <a:r>
              <a:rPr lang="en-US" sz="2400" b="1" i="0" dirty="0">
                <a:solidFill>
                  <a:srgbClr val="7030A0"/>
                </a:solidFill>
                <a:effectLst/>
                <a:latin typeface="source-serif-pro"/>
              </a:rPr>
              <a:t>Benefits and Drawbacks of </a:t>
            </a:r>
            <a:r>
              <a:rPr lang="en-US" sz="2400" b="1" i="0" dirty="0">
                <a:solidFill>
                  <a:srgbClr val="C00000"/>
                </a:solidFill>
                <a:effectLst/>
                <a:latin typeface="source-serif-pro"/>
              </a:rPr>
              <a:t>Waterfall model</a:t>
            </a:r>
          </a:p>
          <a:p>
            <a:pPr algn="just"/>
            <a:r>
              <a:rPr lang="en-US" sz="2400" b="1" i="0" u="sng" dirty="0">
                <a:solidFill>
                  <a:srgbClr val="7030A0"/>
                </a:solidFill>
                <a:effectLst/>
                <a:latin typeface="source-serif-pro"/>
              </a:rPr>
              <a:t>Benefits</a:t>
            </a:r>
          </a:p>
          <a:p>
            <a:pPr algn="just">
              <a:lnSpc>
                <a:spcPct val="150000"/>
              </a:lnSpc>
              <a:buFont typeface="Arial" panose="020B0604020202020204" pitchFamily="34" charset="0"/>
              <a:buChar char="•"/>
            </a:pPr>
            <a:r>
              <a:rPr lang="en-US" sz="2400" b="0" i="0" dirty="0">
                <a:solidFill>
                  <a:srgbClr val="0070C0"/>
                </a:solidFill>
                <a:effectLst/>
                <a:latin typeface="source-serif-pro"/>
              </a:rPr>
              <a:t> Process is easy to understand</a:t>
            </a:r>
          </a:p>
          <a:p>
            <a:pPr algn="just">
              <a:lnSpc>
                <a:spcPct val="150000"/>
              </a:lnSpc>
              <a:buFont typeface="Arial" panose="020B0604020202020204" pitchFamily="34" charset="0"/>
              <a:buChar char="•"/>
            </a:pPr>
            <a:r>
              <a:rPr lang="en-US" sz="2400" b="0" i="0" dirty="0">
                <a:solidFill>
                  <a:srgbClr val="0070C0"/>
                </a:solidFill>
                <a:effectLst/>
                <a:latin typeface="source-serif-pro"/>
              </a:rPr>
              <a:t> Clearly define deliverable and milestones</a:t>
            </a:r>
          </a:p>
          <a:p>
            <a:pPr algn="just">
              <a:lnSpc>
                <a:spcPct val="150000"/>
              </a:lnSpc>
              <a:buFont typeface="Arial" panose="020B0604020202020204" pitchFamily="34" charset="0"/>
              <a:buChar char="•"/>
            </a:pPr>
            <a:r>
              <a:rPr lang="en-US" sz="2400" b="0" i="0" dirty="0">
                <a:solidFill>
                  <a:srgbClr val="0070C0"/>
                </a:solidFill>
                <a:effectLst/>
                <a:latin typeface="source-serif-pro"/>
              </a:rPr>
              <a:t> Emphasizes to analysis the system and requirement before design and implementation</a:t>
            </a:r>
          </a:p>
          <a:p>
            <a:pPr algn="just">
              <a:lnSpc>
                <a:spcPct val="150000"/>
              </a:lnSpc>
              <a:buFont typeface="Arial" panose="020B0604020202020204" pitchFamily="34" charset="0"/>
              <a:buChar char="•"/>
            </a:pPr>
            <a:r>
              <a:rPr lang="en-US" sz="2400" b="0" i="0" dirty="0">
                <a:solidFill>
                  <a:srgbClr val="0070C0"/>
                </a:solidFill>
                <a:effectLst/>
                <a:latin typeface="source-serif-pro"/>
              </a:rPr>
              <a:t> It can be suitable for those product whose are well specified and no need to change after development</a:t>
            </a:r>
            <a:endParaRPr lang="en-US" sz="2400" b="0" i="0" dirty="0">
              <a:solidFill>
                <a:srgbClr val="242424"/>
              </a:solidFill>
              <a:effectLst/>
              <a:latin typeface="source-serif-pro"/>
            </a:endParaRPr>
          </a:p>
          <a:p>
            <a:pPr algn="just"/>
            <a:r>
              <a:rPr lang="en-US" sz="2400" b="1" i="0" u="sng" dirty="0">
                <a:solidFill>
                  <a:srgbClr val="7030A0"/>
                </a:solidFill>
                <a:effectLst/>
                <a:latin typeface="source-serif-pro"/>
              </a:rPr>
              <a:t>Drawbacks</a:t>
            </a:r>
            <a:endParaRPr lang="en-US" sz="2400" b="0" i="0" u="sng" dirty="0">
              <a:solidFill>
                <a:srgbClr val="7030A0"/>
              </a:solidFill>
              <a:effectLst/>
              <a:latin typeface="source-serif-pro"/>
            </a:endParaRPr>
          </a:p>
          <a:p>
            <a:pPr algn="just">
              <a:lnSpc>
                <a:spcPct val="150000"/>
              </a:lnSpc>
              <a:buFont typeface="Arial" panose="020B0604020202020204" pitchFamily="34" charset="0"/>
              <a:buChar char="•"/>
            </a:pPr>
            <a:r>
              <a:rPr lang="en-US" sz="2400" b="0" i="0" dirty="0">
                <a:solidFill>
                  <a:srgbClr val="00B050"/>
                </a:solidFill>
                <a:effectLst/>
                <a:latin typeface="source-serif-pro"/>
              </a:rPr>
              <a:t> Not very adaptable to changes</a:t>
            </a:r>
          </a:p>
          <a:p>
            <a:pPr algn="just">
              <a:lnSpc>
                <a:spcPct val="150000"/>
              </a:lnSpc>
              <a:buFont typeface="Arial" panose="020B0604020202020204" pitchFamily="34" charset="0"/>
              <a:buChar char="•"/>
            </a:pPr>
            <a:r>
              <a:rPr lang="en-US" sz="2400" b="0" i="0" dirty="0">
                <a:solidFill>
                  <a:srgbClr val="00B050"/>
                </a:solidFill>
                <a:effectLst/>
                <a:latin typeface="source-serif-pro"/>
              </a:rPr>
              <a:t> Need to know all requirement before start the process and there is no option to change </a:t>
            </a:r>
          </a:p>
          <a:p>
            <a:pPr algn="just">
              <a:lnSpc>
                <a:spcPct val="150000"/>
              </a:lnSpc>
            </a:pPr>
            <a:r>
              <a:rPr lang="en-US" sz="2400" dirty="0">
                <a:solidFill>
                  <a:srgbClr val="00B050"/>
                </a:solidFill>
                <a:latin typeface="source-serif-pro"/>
              </a:rPr>
              <a:t>   </a:t>
            </a:r>
            <a:r>
              <a:rPr lang="en-US" sz="2400" b="0" i="0" dirty="0">
                <a:solidFill>
                  <a:srgbClr val="00B050"/>
                </a:solidFill>
                <a:effectLst/>
                <a:latin typeface="source-serif-pro"/>
              </a:rPr>
              <a:t>in middle of the process</a:t>
            </a:r>
          </a:p>
          <a:p>
            <a:pPr algn="just">
              <a:lnSpc>
                <a:spcPct val="150000"/>
              </a:lnSpc>
              <a:buFont typeface="Arial" panose="020B0604020202020204" pitchFamily="34" charset="0"/>
              <a:buChar char="•"/>
            </a:pPr>
            <a:r>
              <a:rPr lang="en-US" sz="2400" b="0" i="0" dirty="0">
                <a:solidFill>
                  <a:srgbClr val="00B050"/>
                </a:solidFill>
                <a:effectLst/>
                <a:latin typeface="source-serif-pro"/>
              </a:rPr>
              <a:t> Testing occurs at the very end of the project so if there any bug found during testing </a:t>
            </a:r>
          </a:p>
          <a:p>
            <a:pPr algn="just">
              <a:lnSpc>
                <a:spcPct val="150000"/>
              </a:lnSpc>
            </a:pPr>
            <a:r>
              <a:rPr lang="en-US" sz="2400" dirty="0">
                <a:solidFill>
                  <a:srgbClr val="00B050"/>
                </a:solidFill>
                <a:latin typeface="source-serif-pro"/>
              </a:rPr>
              <a:t>   </a:t>
            </a:r>
            <a:r>
              <a:rPr lang="en-US" sz="2400" b="0" i="0" dirty="0">
                <a:solidFill>
                  <a:srgbClr val="00B050"/>
                </a:solidFill>
                <a:effectLst/>
                <a:latin typeface="source-serif-pro"/>
              </a:rPr>
              <a:t>it become costly to fix those bug</a:t>
            </a:r>
          </a:p>
          <a:p>
            <a:endParaRPr lang="en-IN" dirty="0"/>
          </a:p>
        </p:txBody>
      </p:sp>
    </p:spTree>
    <p:extLst>
      <p:ext uri="{BB962C8B-B14F-4D97-AF65-F5344CB8AC3E}">
        <p14:creationId xmlns:p14="http://schemas.microsoft.com/office/powerpoint/2010/main" val="235220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CBA914-5AF5-E32F-7B1B-AABED1502451}"/>
              </a:ext>
            </a:extLst>
          </p:cNvPr>
          <p:cNvSpPr>
            <a:spLocks noGrp="1"/>
          </p:cNvSpPr>
          <p:nvPr>
            <p:ph type="body" idx="1"/>
          </p:nvPr>
        </p:nvSpPr>
        <p:spPr>
          <a:xfrm>
            <a:off x="304800" y="304800"/>
            <a:ext cx="10134600" cy="1292662"/>
          </a:xfrm>
        </p:spPr>
        <p:txBody>
          <a:bodyPr/>
          <a:lstStyle/>
          <a:p>
            <a:pPr algn="just"/>
            <a:r>
              <a:rPr lang="en-US" sz="2800" b="1" i="0" dirty="0">
                <a:solidFill>
                  <a:srgbClr val="00B050"/>
                </a:solidFill>
                <a:effectLst/>
                <a:latin typeface="source-serif-pro"/>
              </a:rPr>
              <a:t>In waterfall model client can’t see the product until close to the end of development. The developed product may not match with what customer wants. In that case the </a:t>
            </a:r>
            <a:r>
              <a:rPr lang="en-US" sz="2800" b="1" i="0" dirty="0">
                <a:solidFill>
                  <a:srgbClr val="FF0000"/>
                </a:solidFill>
                <a:effectLst/>
                <a:latin typeface="source-serif-pro"/>
              </a:rPr>
              <a:t>product may become useless</a:t>
            </a:r>
            <a:endParaRPr lang="en-IN" sz="2800" b="1" dirty="0">
              <a:solidFill>
                <a:srgbClr val="FF0000"/>
              </a:solidFill>
            </a:endParaRPr>
          </a:p>
        </p:txBody>
      </p:sp>
      <p:pic>
        <p:nvPicPr>
          <p:cNvPr id="1026" name="Picture 2" descr="waterfall model in software engineering lifecycle">
            <a:extLst>
              <a:ext uri="{FF2B5EF4-FFF2-40B4-BE49-F238E27FC236}">
                <a16:creationId xmlns:a16="http://schemas.microsoft.com/office/drawing/2014/main" id="{76ABD2EC-68CE-77F5-8D04-5FF7AAA15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81200"/>
            <a:ext cx="9448800" cy="4437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390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5113</TotalTime>
  <Words>1906</Words>
  <Application>Microsoft Office PowerPoint</Application>
  <PresentationFormat>Widescreen</PresentationFormat>
  <Paragraphs>187</Paragraphs>
  <Slides>34</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34</vt:i4>
      </vt:variant>
    </vt:vector>
  </HeadingPairs>
  <TitlesOfParts>
    <vt:vector size="54" baseType="lpstr">
      <vt:lpstr>Aharoni</vt:lpstr>
      <vt:lpstr>AngsanaUPC</vt:lpstr>
      <vt:lpstr>Arial</vt:lpstr>
      <vt:lpstr>Arial Black</vt:lpstr>
      <vt:lpstr>Arial MT</vt:lpstr>
      <vt:lpstr>Arial Rounded MT Bold</vt:lpstr>
      <vt:lpstr>Berlin Sans FB Demi</vt:lpstr>
      <vt:lpstr>Calibri</vt:lpstr>
      <vt:lpstr>Calibri Light</vt:lpstr>
      <vt:lpstr>Droid Serif</vt:lpstr>
      <vt:lpstr>erdana</vt:lpstr>
      <vt:lpstr>Google Sans</vt:lpstr>
      <vt:lpstr>helveticaregular</vt:lpstr>
      <vt:lpstr>inter-regular</vt:lpstr>
      <vt:lpstr>sohne</vt:lpstr>
      <vt:lpstr>source-serif-pro</vt:lpstr>
      <vt:lpstr>Times</vt:lpstr>
      <vt:lpstr>Times New Roman</vt:lpstr>
      <vt:lpstr>Wingdings</vt:lpstr>
      <vt:lpstr>Office Theme</vt:lpstr>
      <vt:lpstr>PowerPoint Presentation</vt:lpstr>
      <vt:lpstr>PowerPoint Presentation</vt:lpstr>
      <vt:lpstr>PowerPoint Presentation</vt:lpstr>
      <vt:lpstr>PowerPoint Presentation</vt:lpstr>
      <vt:lpstr>A Generic Process Model</vt:lpstr>
      <vt:lpstr>PowerPoint Presentation</vt:lpstr>
      <vt:lpstr>Linear Process Models</vt:lpstr>
      <vt:lpstr>PowerPoint Presentation</vt:lpstr>
      <vt:lpstr>PowerPoint Presentation</vt:lpstr>
      <vt:lpstr>PowerPoint Presentation</vt:lpstr>
      <vt:lpstr>Benefits and Drawbacks  Benefits are- 1. Straightforward so easy to understand 2. Allow to verify product at multiple level by executing      different types of testing  Drawbacks are- 1. Doesn’t accommodate any changes </vt:lpstr>
      <vt:lpstr>PowerPoint Presentation</vt:lpstr>
      <vt:lpstr>PowerPoint Presentation</vt:lpstr>
      <vt:lpstr>Advantage of Incremental Model 1. Errors are easy to be recognized. 2. Easier to test and debug 3. More flexible. 4. Simple to manage risk because it handled during its iteration. 5. The Client gets important functionality early.  Disadvantage of Incremental Model 1. Need for good planning 2. Total Cost is high. 3. Well defined module interfaces are needed. </vt:lpstr>
      <vt:lpstr>PowerPoint Presentation</vt:lpstr>
      <vt:lpstr>PowerPoint Presentation</vt:lpstr>
      <vt:lpstr>PowerPoint Presentation</vt:lpstr>
      <vt:lpstr>PowerPoint Presentation</vt:lpstr>
      <vt:lpstr>PowerPoint Presentation</vt:lpstr>
      <vt:lpstr>Spiral Model The spiral model is an evolutionary software process model that couples the iterative feature of prototyping with the controlled and systematic aspects of the linear sequential model.   1. The spiral model is a systems development lifecycle (SDLC) method used for       risk management that combines the iterative development process model with elements       of the Waterfall model.  2. The spiral model is used by software engineers and is favored for large, expensive       and complicated projects.    Advantages   High amount of risk analysis   Useful for large and mission-critical projects.   Disadvantages   Can be a costly model to use.   Risk analysis needed highly particular expertise   Doesn't work well for smaller projects.    </vt:lpstr>
      <vt:lpstr>Fourth Gen Techniques Fourth Generation Technique (4GT) is a software development methodology that emphasizes using high-level programming languages and automated tools to  expedite the software development process.   4GT techniques are designed to improve the productivity of developers and reduce the time and cost of software development.</vt:lpstr>
      <vt:lpstr>PowerPoint Presentation</vt:lpstr>
      <vt:lpstr>Advantages of Fourth Generation Techniques Rapid Development User-Friendly Interfaces Productivity Improvement Reduced Coding Errors Automatic Code Generation Less Dependency on Highly Skilled Programmers </vt:lpstr>
      <vt:lpstr>Disadvantages of Fourth Generation Techniques Limited Control Over Code Portability Issues Performance Concerns Tool Dependency Incompatibility with Complex Systems Resistance to Change </vt:lpstr>
      <vt:lpstr>Specialized Process Models</vt:lpstr>
      <vt:lpstr>PowerPoint Presentation</vt:lpstr>
      <vt:lpstr>PowerPoint Presentation</vt:lpstr>
      <vt:lpstr>PowerPoint Presentation</vt:lpstr>
      <vt:lpstr>Component–based development  1. Component-based development (CBD) is a procedure that accentuates the design      and development of computer-based systems with the help of reusable      software components.   2. With CBD, the focus shifts from software programming to software system composing.  3. Component-based development techniques involve procedures for developing      software systems by choosing ideal off-the-shelf components and then assembling      them using a well-defined software architecture  4. With the systematic reuse of coarse-grained components, CBD intends to deliver       better quality and output.  5. Component-based development is also known as component-based software engineering    (CBSE). </vt:lpstr>
      <vt:lpstr>PowerPoint Presentation</vt:lpstr>
      <vt:lpstr>key goals of CBD Save time and money when building large and complex systems Enhance the software quality Detect defects within the systems   Some advantages of CBD include: Minimized delivery: Search in component catalogs Recycling of pre-fabricated components  Improved efficiency: Developers concentrate on application development  Improved quality: Component developers can permit additional time to ensure quality Minimized expenditures  The specific routines of CBD are: Component development Component publishing Component lookup as well as retrieval Component analysis Component assembly </vt:lpstr>
      <vt:lpstr>The Unified Process Model</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CSE1005: Software Engineering</dc:title>
  <cp:lastModifiedBy>JAINABBI BANDA 23PHD7138</cp:lastModifiedBy>
  <cp:revision>18</cp:revision>
  <dcterms:created xsi:type="dcterms:W3CDTF">2024-01-06T04:39:49Z</dcterms:created>
  <dcterms:modified xsi:type="dcterms:W3CDTF">2024-12-17T11:03:59Z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2022-08-16T00:00:00Z</vt:filetime>
  </property>
  <property fmtid="{D5CDD505-2E9C-101B-9397-08002B2CF9AE}" pid="3" name="Creator">
    <vt:lpwstr>Microsoft® Word 2016</vt:lpwstr>
  </property>
  <property fmtid="{D5CDD505-2E9C-101B-9397-08002B2CF9AE}" pid="4" name="LastSaved">
    <vt:filetime>2024-01-06T00:00:00Z</vt:filetime>
  </property>
</Properties>
</file>