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6AF-63F5-719B-DE29-23669BD1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52A-AA1C-D329-70AD-1E0DAABB4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2B20-4FE6-D792-0FBF-79374D47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D081-B3BA-ECC8-1213-8DE0B47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59D8-4E50-8D5F-0DE4-F2224BCA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3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B066-CED7-1286-871D-C093198B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9D09A-6218-AC2B-1DBB-7F5F1EBF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11B4-59E0-D669-5203-5CFA19F3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155B-24EA-2CF4-C41E-C434A73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AA8B-8757-EF3B-0504-3F29F833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3AC75-6D18-F046-A226-19E4EAA3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E025B-DB15-F279-3651-D7B1D919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A831-A8C4-371C-0C8D-EA2D9AC2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AEF5-DA70-772B-1809-8A4ACCE8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96C2-6230-317E-0C05-DC129F83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0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5F37-FFC0-5E65-BF25-C9EAADE0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A8F5-CB00-0C97-2E9E-259BFF02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F56F-DBA7-B3A7-AF74-C07DD87B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ACD6-D126-DFBD-1052-3F2EA866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20A3-6547-0D04-8427-187392B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E2F5-CE65-0114-2934-9625298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3E7F-1388-2A80-C233-237495B2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0D7A-FD6F-C95A-8B30-ADA5F390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D86E-F762-2F1E-609E-8D8CDAC9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EB4B-7C59-D243-7CB0-70D4659F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D5C-5426-D223-6BA6-7F74448F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B5E6-4B27-41D7-78E3-19BAB197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E538C-CB09-AC3C-753D-20D40B80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0B10-430F-F221-4DFC-AED8A7C5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160C-DBA0-DA3B-3D64-102C22C5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E18C3-9F5E-CED8-E25E-3DA397C9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8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30E6-F693-9345-9328-52CA0C6E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D7B7-CA39-6D33-6211-23873E60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AA762-8175-3740-0B5F-DD839D59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F694F-07D0-CC29-C47E-22DFD5A7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D7EF0-3DB2-F67A-12AD-435B55249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F8500-235E-E757-48AF-F6BFCE72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07299-5B0D-E016-15D1-EA021D87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56BFA-4210-B094-3B34-9E814102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DD7D-1270-727A-85B8-50447420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7B42B-C367-E6DC-E4F4-44AA7A6A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49A-61CE-E439-C69A-40F77EA6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68B0-02BE-9D8F-5557-F13DFAA3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942C6-84DB-49F3-8D41-10E30E4A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3569-7B5A-90F3-21C1-ABFE622A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7CE9A-03C9-26F3-DF7D-CAA8003E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22F1-A9DF-C843-A239-768DF9B3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BAA7-0CAB-20D8-076C-C734DFE8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768AB-7C52-0B41-B5A4-3B2D1320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FA72-39E2-8714-5210-C2B7114D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640D-FA2D-91BA-516A-2597845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2D9DB-182F-12B7-6DDC-24421534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1755-67A5-86E8-3B88-7E93D2C0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93FF6-DD67-BFF2-9AE6-9B80C6F04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642D-36A8-83B1-028A-FADDDC68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C57E3-154C-A0DD-DB96-83CD0BE7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6D0F-45DF-675D-F439-2179604A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0671-EFAE-6823-915A-0F673578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E5A9F-93D0-BAD8-A42F-AE1FC5F2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F83A-314F-DA10-B3BD-BDA1BA97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F2BF-1B40-0C59-7514-D5E520E32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3E00-97D1-4F90-BA40-758B9AA19A42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6CAD-76D4-73AD-CC6D-37306A270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1279-D55E-BAAC-B752-87F5A0F3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E799-B69F-4CFC-A480-62D22FA41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0E7D-B51D-FAD9-048D-A7185BB83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67" y="1816046"/>
            <a:ext cx="10300136" cy="23876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Fourth Generation Techniques (4GT)</a:t>
            </a:r>
            <a:b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</a:br>
            <a:endParaRPr lang="en-IN" sz="48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BDF-0143-D7A7-AE17-D99717F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Fourth Generation Techniques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3F44-0DE9-8487-85CB-01F7E873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942"/>
            <a:ext cx="10912366" cy="46094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4GT encompasses a broad array of software tools.</a:t>
            </a:r>
            <a:endParaRPr lang="en-IN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The software developer to represent desired results in a manner that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leads to automatic code generation </a:t>
            </a:r>
            <a:r>
              <a:rPr lang="en-US" dirty="0">
                <a:latin typeface="Comic Sans MS" panose="030F0702030302020204" pitchFamily="66" charset="0"/>
              </a:rPr>
              <a:t>to create those results.</a:t>
            </a:r>
          </a:p>
        </p:txBody>
      </p:sp>
    </p:spTree>
    <p:extLst>
      <p:ext uri="{BB962C8B-B14F-4D97-AF65-F5344CB8AC3E}">
        <p14:creationId xmlns:p14="http://schemas.microsoft.com/office/powerpoint/2010/main" val="38292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B5697B-EB41-DCEA-A9D4-D824A41F9CAE}"/>
              </a:ext>
            </a:extLst>
          </p:cNvPr>
          <p:cNvSpPr txBox="1"/>
          <p:nvPr/>
        </p:nvSpPr>
        <p:spPr>
          <a:xfrm>
            <a:off x="1211317" y="327094"/>
            <a:ext cx="10142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Century Schoolbook" panose="02040604050505020304" pitchFamily="18" charset="0"/>
              </a:rPr>
              <a:t>Software Development using a 4GL</a:t>
            </a:r>
            <a:endParaRPr lang="en-IN" sz="40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51F8EF-FBF6-352E-41AA-FBF1B685C65B}"/>
              </a:ext>
            </a:extLst>
          </p:cNvPr>
          <p:cNvGrpSpPr/>
          <p:nvPr/>
        </p:nvGrpSpPr>
        <p:grpSpPr>
          <a:xfrm>
            <a:off x="504496" y="1643516"/>
            <a:ext cx="11556124" cy="4887390"/>
            <a:chOff x="493985" y="1723695"/>
            <a:chExt cx="11556124" cy="488739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F4061D-10E5-B38A-8B03-3373A349EB69}"/>
                </a:ext>
              </a:extLst>
            </p:cNvPr>
            <p:cNvSpPr/>
            <p:nvPr/>
          </p:nvSpPr>
          <p:spPr>
            <a:xfrm>
              <a:off x="8439806" y="5641638"/>
              <a:ext cx="3610303" cy="70788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latin typeface="Century Schoolbook" panose="02040604050505020304" pitchFamily="18" charset="0"/>
                </a:rPr>
                <a:t>Product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49CEDA9-E384-79F1-1424-E0E08DE8D9DF}"/>
                </a:ext>
              </a:extLst>
            </p:cNvPr>
            <p:cNvGrpSpPr/>
            <p:nvPr/>
          </p:nvGrpSpPr>
          <p:grpSpPr>
            <a:xfrm>
              <a:off x="493985" y="1723695"/>
              <a:ext cx="10174015" cy="4887390"/>
              <a:chOff x="683171" y="1734206"/>
              <a:chExt cx="10174015" cy="488739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AA51AD6-1A85-0F19-FF99-8DA79748711D}"/>
                  </a:ext>
                </a:extLst>
              </p:cNvPr>
              <p:cNvSpPr/>
              <p:nvPr/>
            </p:nvSpPr>
            <p:spPr>
              <a:xfrm>
                <a:off x="683171" y="1734206"/>
                <a:ext cx="3069021" cy="707886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latin typeface="Century Schoolbook" panose="02040604050505020304" pitchFamily="18" charset="0"/>
                  </a:rPr>
                  <a:t>Requirements gathering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BB74878-EB77-112C-0754-97F344F6ED7F}"/>
                  </a:ext>
                </a:extLst>
              </p:cNvPr>
              <p:cNvSpPr/>
              <p:nvPr/>
            </p:nvSpPr>
            <p:spPr>
              <a:xfrm>
                <a:off x="2785241" y="2611040"/>
                <a:ext cx="3069021" cy="707886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latin typeface="Century Schoolbook" panose="02040604050505020304" pitchFamily="18" charset="0"/>
                  </a:rPr>
                  <a:t>Design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F0591D8-E5DE-9E14-040F-F408F921F7F9}"/>
                  </a:ext>
                </a:extLst>
              </p:cNvPr>
              <p:cNvSpPr/>
              <p:nvPr/>
            </p:nvSpPr>
            <p:spPr>
              <a:xfrm>
                <a:off x="4829504" y="3714341"/>
                <a:ext cx="3610303" cy="70788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latin typeface="Century Schoolbook" panose="02040604050505020304" pitchFamily="18" charset="0"/>
                  </a:rPr>
                  <a:t>Implement Using a 4GL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F395A14-7A89-62AE-5ACE-4BBED2ED73A3}"/>
                  </a:ext>
                </a:extLst>
              </p:cNvPr>
              <p:cNvSpPr/>
              <p:nvPr/>
            </p:nvSpPr>
            <p:spPr>
              <a:xfrm>
                <a:off x="6634655" y="4795555"/>
                <a:ext cx="3610303" cy="70788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latin typeface="Century Schoolbook" panose="02040604050505020304" pitchFamily="18" charset="0"/>
                  </a:rPr>
                  <a:t>Test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EA11421-BE42-C9D5-2F2E-63AD355DFAEC}"/>
                  </a:ext>
                </a:extLst>
              </p:cNvPr>
              <p:cNvGrpSpPr/>
              <p:nvPr/>
            </p:nvGrpSpPr>
            <p:grpSpPr>
              <a:xfrm>
                <a:off x="882869" y="2442092"/>
                <a:ext cx="9362088" cy="4179504"/>
                <a:chOff x="882869" y="2442092"/>
                <a:chExt cx="9362088" cy="4179504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657C74B-C3E0-07E3-9ACA-93EB754A8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869" y="6530906"/>
                  <a:ext cx="9362088" cy="9069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E78AA483-D43D-41DA-C2AB-641208B21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223938" y="6370544"/>
                  <a:ext cx="21019" cy="251052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0D0170E-1EB7-ADE8-7EF6-CA97C5BAC547}"/>
                    </a:ext>
                  </a:extLst>
                </p:cNvPr>
                <p:cNvCxnSpPr/>
                <p:nvPr/>
              </p:nvCxnSpPr>
              <p:spPr>
                <a:xfrm flipV="1">
                  <a:off x="7914290" y="5481849"/>
                  <a:ext cx="0" cy="1091098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4F09AFF-68CE-FBA2-0E56-1CEE35633A98}"/>
                    </a:ext>
                  </a:extLst>
                </p:cNvPr>
                <p:cNvCxnSpPr/>
                <p:nvPr/>
              </p:nvCxnSpPr>
              <p:spPr>
                <a:xfrm flipV="1">
                  <a:off x="5990897" y="4422227"/>
                  <a:ext cx="0" cy="2108679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09C2356-835A-4E1E-16C5-5125E1E10F8B}"/>
                    </a:ext>
                  </a:extLst>
                </p:cNvPr>
                <p:cNvCxnSpPr/>
                <p:nvPr/>
              </p:nvCxnSpPr>
              <p:spPr>
                <a:xfrm flipV="1">
                  <a:off x="4004441" y="3318926"/>
                  <a:ext cx="0" cy="3211980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D4E37B7-2EAE-7B95-ECAB-69EE0A0E889D}"/>
                    </a:ext>
                  </a:extLst>
                </p:cNvPr>
                <p:cNvCxnSpPr/>
                <p:nvPr/>
              </p:nvCxnSpPr>
              <p:spPr>
                <a:xfrm flipV="1">
                  <a:off x="882869" y="2442092"/>
                  <a:ext cx="0" cy="4088814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B4DB62-6D17-5DF5-BBE8-3F9AF4B7C865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3752192" y="2088149"/>
                <a:ext cx="567559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8558A4-4B43-6980-57C3-463332A8F6BB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5854262" y="2964983"/>
                <a:ext cx="428296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B5E1E43-54CD-5090-EF70-986CC7087626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>
                <a:off x="8439807" y="4068284"/>
                <a:ext cx="493986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3F7CCCF-C286-8677-1BAC-ED40189F2C02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>
                <a:off x="10244958" y="5149498"/>
                <a:ext cx="61222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618C6B9-ED60-5E6D-1E61-4044B914E953}"/>
                  </a:ext>
                </a:extLst>
              </p:cNvPr>
              <p:cNvCxnSpPr>
                <a:endCxn id="10" idx="0"/>
              </p:cNvCxnSpPr>
              <p:nvPr/>
            </p:nvCxnSpPr>
            <p:spPr>
              <a:xfrm>
                <a:off x="4319751" y="2088149"/>
                <a:ext cx="1" cy="52289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AEAFAB7-0BD4-BB7A-D8A9-6835E15C7C8C}"/>
                  </a:ext>
                </a:extLst>
              </p:cNvPr>
              <p:cNvCxnSpPr/>
              <p:nvPr/>
            </p:nvCxnSpPr>
            <p:spPr>
              <a:xfrm>
                <a:off x="6282558" y="2964983"/>
                <a:ext cx="0" cy="74935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E83FE45-34A3-6BD6-CD78-0FED079525B9}"/>
                  </a:ext>
                </a:extLst>
              </p:cNvPr>
              <p:cNvCxnSpPr/>
              <p:nvPr/>
            </p:nvCxnSpPr>
            <p:spPr>
              <a:xfrm>
                <a:off x="8933793" y="4068284"/>
                <a:ext cx="0" cy="72727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EFBA9E-8ACD-D1BF-B057-028734B074C8}"/>
                  </a:ext>
                </a:extLst>
              </p:cNvPr>
              <p:cNvCxnSpPr/>
              <p:nvPr/>
            </p:nvCxnSpPr>
            <p:spPr>
              <a:xfrm>
                <a:off x="10857186" y="5149498"/>
                <a:ext cx="0" cy="49214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251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754C-5EC9-94AB-8E0E-A3415BB6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4 GT Characteristics</a:t>
            </a: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1516-CF9D-724A-B0B5-538470D4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398"/>
            <a:ext cx="1125920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Use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software tools </a:t>
            </a:r>
            <a:r>
              <a:rPr lang="en-US" dirty="0">
                <a:latin typeface="Comic Sans MS" panose="030F0702030302020204" pitchFamily="66" charset="0"/>
              </a:rPr>
              <a:t>that allow software engineers to specify software characteristics at a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higher level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tools generate codes </a:t>
            </a:r>
            <a:r>
              <a:rPr lang="en-US" dirty="0">
                <a:latin typeface="Comic Sans MS" panose="030F0702030302020204" pitchFamily="66" charset="0"/>
              </a:rPr>
              <a:t>based on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specifications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More time in design and testing -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increase productivity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Tools may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not be easy </a:t>
            </a:r>
            <a:r>
              <a:rPr lang="en-US" dirty="0">
                <a:latin typeface="Comic Sans MS" panose="030F0702030302020204" pitchFamily="66" charset="0"/>
              </a:rPr>
              <a:t>to use, and codes generated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may not be efficient.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AC30-B9E5-E00F-AE16-DDDA51A9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680436"/>
            <a:ext cx="11858297" cy="8015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A software development environment that supports the 4GT paradigm Includes some or all of the following tools:</a:t>
            </a:r>
            <a:br>
              <a:rPr lang="en-US" sz="3600" dirty="0">
                <a:latin typeface="Century Schoolbook" panose="02040604050505020304" pitchFamily="18" charset="0"/>
              </a:rPr>
            </a:br>
            <a:endParaRPr lang="en-IN" sz="3600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E7D1-A1A9-08C8-5DC1-D2659A05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27" y="1324303"/>
            <a:ext cx="10515600" cy="5181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Non-procedural languages for database query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Report generation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Data manipulation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Screen interaction and definition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Code generation and High-level graphics capability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Spreadsheet capability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Automated generation of HTML and similar languages used for Web-site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omic Sans MS" panose="030F0702030302020204" pitchFamily="66" charset="0"/>
              </a:rPr>
              <a:t>Creation using advanced software tools.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6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8B42-E86C-36F0-2E91-F8B6EDD4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228491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Advantages of (4GT)</a:t>
            </a:r>
            <a:b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</a:b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DD74-C5F1-1FA2-CE1A-89E5B0A4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4053"/>
            <a:ext cx="10891345" cy="46996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Simplified</a:t>
            </a:r>
            <a:r>
              <a:rPr lang="en-US" dirty="0">
                <a:latin typeface="Comic Sans MS" panose="030F0702030302020204" pitchFamily="66" charset="0"/>
              </a:rPr>
              <a:t> the programming process.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Use non-procedural languages </a:t>
            </a:r>
            <a:r>
              <a:rPr lang="en-US" dirty="0">
                <a:latin typeface="Comic Sans MS" panose="030F0702030302020204" pitchFamily="66" charset="0"/>
              </a:rPr>
              <a:t>that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encourage users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programmers</a:t>
            </a:r>
            <a:r>
              <a:rPr lang="en-US" dirty="0">
                <a:latin typeface="Comic Sans MS" panose="030F0702030302020204" pitchFamily="66" charset="0"/>
              </a:rPr>
              <a:t> to specify the results they want, while the computers determine the sequence of instruction that will accomplish those results.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Use natural languages that impose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no rigid grammatical rules. 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0226-501D-6F9E-565D-E642810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A9A4-F9F1-AC3C-AC76-B134EC4A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Less flexible </a:t>
            </a:r>
            <a:r>
              <a:rPr lang="en-US" dirty="0">
                <a:latin typeface="Comic Sans MS" panose="030F0702030302020204" pitchFamily="66" charset="0"/>
              </a:rPr>
              <a:t>than other languages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Programs written in 4GLs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are generally far less efficient during program execution</a:t>
            </a:r>
            <a:r>
              <a:rPr lang="en-US" dirty="0">
                <a:latin typeface="Comic Sans MS" panose="030F0702030302020204" pitchFamily="66" charset="0"/>
              </a:rPr>
              <a:t> than programs in high-level languages. Therefore, their use is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limited to projects </a:t>
            </a:r>
            <a:r>
              <a:rPr lang="en-US" dirty="0">
                <a:latin typeface="Comic Sans MS" panose="030F0702030302020204" pitchFamily="66" charset="0"/>
              </a:rPr>
              <a:t>that do not call for such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67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Comic Sans MS</vt:lpstr>
      <vt:lpstr>Office Theme</vt:lpstr>
      <vt:lpstr>Fourth Generation Techniques (4GT) </vt:lpstr>
      <vt:lpstr>Fourth Generation Techniques </vt:lpstr>
      <vt:lpstr>PowerPoint Presentation</vt:lpstr>
      <vt:lpstr>4 GT Characteristics</vt:lpstr>
      <vt:lpstr>A software development environment that supports the 4GT paradigm Includes some or all of the following tools: </vt:lpstr>
      <vt:lpstr>Advantages of (4GT) 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Fourth Generation Techniques (4GT) </dc:title>
  <dc:creator>SELVA KUMAR S</dc:creator>
  <cp:lastModifiedBy>SELVA KUMAR S</cp:lastModifiedBy>
  <cp:revision>8</cp:revision>
  <dcterms:created xsi:type="dcterms:W3CDTF">2022-09-06T06:28:35Z</dcterms:created>
  <dcterms:modified xsi:type="dcterms:W3CDTF">2022-09-06T09:00:57Z</dcterms:modified>
</cp:coreProperties>
</file>