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Roboto"/>
      <p:regular r:id="rId48"/>
      <p:bold r:id="rId49"/>
      <p:italic r:id="rId50"/>
      <p:boldItalic r:id="rId51"/>
    </p:embeddedFont>
    <p:embeddedFont>
      <p:font typeface="Roboto Medium"/>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53">
          <p15:clr>
            <a:srgbClr val="FF0000"/>
          </p15:clr>
        </p15:guide>
        <p15:guide id="2" pos="455">
          <p15:clr>
            <a:srgbClr val="FF00FF"/>
          </p15:clr>
        </p15:guide>
        <p15:guide id="3" pos="5270">
          <p15:clr>
            <a:srgbClr val="FF00FF"/>
          </p15:clr>
        </p15:guide>
        <p15:guide id="4" orient="horz" pos="904">
          <p15:clr>
            <a:srgbClr val="FF0000"/>
          </p15:clr>
        </p15:guide>
        <p15:guide id="5" orient="horz" pos="737">
          <p15:clr>
            <a:srgbClr val="00FF00"/>
          </p15:clr>
        </p15:guide>
        <p15:guide id="6" orient="horz" pos="397">
          <p15:clr>
            <a:srgbClr val="00FF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53" orient="horz"/>
        <p:guide pos="455"/>
        <p:guide pos="5270"/>
        <p:guide pos="904" orient="horz"/>
        <p:guide pos="737" orient="horz"/>
        <p:guide pos="39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slide" Target="slides/slide42.xml"/><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RobotoMedium-bold.fntdata"/><Relationship Id="rId52" Type="http://schemas.openxmlformats.org/officeDocument/2006/relationships/font" Target="fonts/RobotoMedium-regular.fntdata"/><Relationship Id="rId11" Type="http://schemas.openxmlformats.org/officeDocument/2006/relationships/slide" Target="slides/slide6.xml"/><Relationship Id="rId55" Type="http://schemas.openxmlformats.org/officeDocument/2006/relationships/font" Target="fonts/RobotoMedium-boldItalic.fntdata"/><Relationship Id="rId10" Type="http://schemas.openxmlformats.org/officeDocument/2006/relationships/slide" Target="slides/slide5.xml"/><Relationship Id="rId54" Type="http://schemas.openxmlformats.org/officeDocument/2006/relationships/font" Target="fonts/RobotoMedium-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Roboto"/>
                <a:ea typeface="Roboto"/>
                <a:cs typeface="Roboto"/>
                <a:sym typeface="Roboto"/>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Before you put those critical thinking skills to work, you first need to identify the problem you’re solving. This step includes taking a look at the problem from a few different perspectives and asking questions like: </a:t>
            </a:r>
            <a:endParaRPr/>
          </a:p>
          <a:p>
            <a:pPr indent="0" lvl="0" marL="0" rtl="0" algn="l">
              <a:lnSpc>
                <a:spcPct val="100000"/>
              </a:lnSpc>
              <a:spcBef>
                <a:spcPts val="0"/>
              </a:spcBef>
              <a:spcAft>
                <a:spcPts val="0"/>
              </a:spcAft>
              <a:buSzPts val="1100"/>
              <a:buNone/>
            </a:pPr>
            <a:r>
              <a:rPr lang="en"/>
              <a:t>What’s happening? </a:t>
            </a:r>
            <a:endParaRPr/>
          </a:p>
          <a:p>
            <a:pPr indent="0" lvl="0" marL="0" rtl="0" algn="l">
              <a:lnSpc>
                <a:spcPct val="100000"/>
              </a:lnSpc>
              <a:spcBef>
                <a:spcPts val="0"/>
              </a:spcBef>
              <a:spcAft>
                <a:spcPts val="0"/>
              </a:spcAft>
              <a:buSzPts val="1100"/>
              <a:buNone/>
            </a:pPr>
            <a:r>
              <a:rPr lang="en"/>
              <a:t>Why is this happening? </a:t>
            </a:r>
            <a:endParaRPr/>
          </a:p>
          <a:p>
            <a:pPr indent="0" lvl="0" marL="0" rtl="0" algn="l">
              <a:lnSpc>
                <a:spcPct val="100000"/>
              </a:lnSpc>
              <a:spcBef>
                <a:spcPts val="0"/>
              </a:spcBef>
              <a:spcAft>
                <a:spcPts val="0"/>
              </a:spcAft>
              <a:buSzPts val="1100"/>
              <a:buNone/>
            </a:pPr>
            <a:r>
              <a:rPr lang="en"/>
              <a:t>What assumptions am I making? </a:t>
            </a:r>
            <a:endParaRPr/>
          </a:p>
          <a:p>
            <a:pPr indent="0" lvl="0" marL="0" rtl="0" algn="l">
              <a:lnSpc>
                <a:spcPct val="100000"/>
              </a:lnSpc>
              <a:spcBef>
                <a:spcPts val="0"/>
              </a:spcBef>
              <a:spcAft>
                <a:spcPts val="0"/>
              </a:spcAft>
              <a:buSzPts val="1100"/>
              <a:buNone/>
            </a:pPr>
            <a:r>
              <a:rPr lang="en"/>
              <a:t>At first glance, how do I think we can solve this problem? </a:t>
            </a:r>
            <a:endParaRPr/>
          </a:p>
          <a:p>
            <a:pPr indent="0" lvl="0" marL="0" rtl="0" algn="l">
              <a:lnSpc>
                <a:spcPct val="100000"/>
              </a:lnSpc>
              <a:spcBef>
                <a:spcPts val="0"/>
              </a:spcBef>
              <a:spcAft>
                <a:spcPts val="0"/>
              </a:spcAft>
              <a:buSzPts val="1100"/>
              <a:buNone/>
            </a:pPr>
            <a:r>
              <a:rPr lang="en"/>
              <a:t>A big part of developing your critical thinking skills is learning how to come to unbiased conclusions. In order to do that, you first need to acknowledge the biases that you currently have. Does someone on your team think they know the answer? Are you making assumptions that aren’t necessarily true? Identifying these details helps you later on in the process.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At this point, you likely have a general idea of the problem—but in order to come up with the best solution, you need to dig deeper. </a:t>
            </a:r>
            <a:endParaRPr/>
          </a:p>
          <a:p>
            <a:pPr indent="0" lvl="0" marL="0" rtl="0" algn="l">
              <a:lnSpc>
                <a:spcPct val="100000"/>
              </a:lnSpc>
              <a:spcBef>
                <a:spcPts val="0"/>
              </a:spcBef>
              <a:spcAft>
                <a:spcPts val="0"/>
              </a:spcAft>
              <a:buSzPts val="1100"/>
              <a:buNone/>
            </a:pPr>
            <a:r>
              <a:rPr lang="en"/>
              <a:t>During the research process, collect information relating to the problem, including data, statistics, historical project information, team input, and more. Make sure you gather information from a variety of sources, especially if those sources go against your personal ideas about what the problem is or how to solve it.</a:t>
            </a:r>
            <a:endParaRPr/>
          </a:p>
          <a:p>
            <a:pPr indent="0" lvl="0" marL="0" rtl="0" algn="l">
              <a:lnSpc>
                <a:spcPct val="100000"/>
              </a:lnSpc>
              <a:spcBef>
                <a:spcPts val="0"/>
              </a:spcBef>
              <a:spcAft>
                <a:spcPts val="0"/>
              </a:spcAft>
              <a:buSzPts val="1100"/>
              <a:buNone/>
            </a:pPr>
            <a:r>
              <a:rPr lang="en"/>
              <a:t>Gathering varied information is essential for your ability to apply the critical thinking process. If you don’t get enough information, your ability to make a final decision will be skewed. Remember that critical thinking is about helping you identify the objective best conclusion. You aren’t going with your gut—you’re doing research to find the best option</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Critical thinking is the ability to collect and analyze information to come to a conclusion. Being able to think critically is important in virtually every industry and applicable across a wide range of positions. That’s because critical thinking isn’t subject-specific—rather, it’s your ability to parse through information, data, statistics, and other details in order to identify a satisfactory solution. </a:t>
            </a:r>
            <a:endParaRPr/>
          </a:p>
          <a:p>
            <a:pPr indent="0" lvl="0" marL="0" rtl="0" algn="l">
              <a:lnSpc>
                <a:spcPct val="100000"/>
              </a:lnSpc>
              <a:spcBef>
                <a:spcPts val="0"/>
              </a:spcBef>
              <a:spcAft>
                <a:spcPts val="0"/>
              </a:spcAft>
              <a:buSzPts val="1100"/>
              <a:buNone/>
            </a:pPr>
            <a:r>
              <a:rPr lang="en"/>
              <a:t>Developing your critical thinking skills improves your problem solving skills, boosts your data-driven decision making ability, and gives you a methodology to tackle complex problems. Good critical thinkers are comfortable with ambiguity and are willing to challenge their hypotheses in order to come to the best conclusions.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Like most soft skills, critical thinking isn’t something you can take a class to learn. Rather, this skill consists of a variety of interpersonal and analytical skills. Developing critical thinking is more about learning to embrace open-mindedness and bringing analytical thinking to your problem framing process. </a:t>
            </a:r>
            <a:endParaRPr/>
          </a:p>
          <a:p>
            <a:pPr indent="0" lvl="0" marL="0" rtl="0" algn="l">
              <a:lnSpc>
                <a:spcPct val="100000"/>
              </a:lnSpc>
              <a:spcBef>
                <a:spcPts val="0"/>
              </a:spcBef>
              <a:spcAft>
                <a:spcPts val="0"/>
              </a:spcAft>
              <a:buSzPts val="1100"/>
              <a:buNone/>
            </a:pPr>
            <a:r>
              <a:rPr lang="en"/>
              <a:t>In no particular order, the eight most important critical thinking skills are: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d0364c9ed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2ed0364c9ed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Critical thinking is a skill that you can build by following these seven steps. The seven steps to critical thinking help you ensure you’re approaching a problem from the right angle, considering every alternative, and coming to an unbiased conclusion.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There’s a lot that goes into the full critical thinking process, and not every decision needs to be this thought out. Sometimes, it’s enough to put aside bias and approach a process logically. In other, more complex cases, the best way to identify the ideal outcome is to go through the entire critical thinking process. </a:t>
            </a:r>
            <a:endParaRPr/>
          </a:p>
          <a:p>
            <a:pPr indent="0" lvl="0" marL="0" rtl="0" algn="l">
              <a:lnSpc>
                <a:spcPct val="100000"/>
              </a:lnSpc>
              <a:spcBef>
                <a:spcPts val="0"/>
              </a:spcBef>
              <a:spcAft>
                <a:spcPts val="0"/>
              </a:spcAft>
              <a:buSzPts val="1100"/>
              <a:buNone/>
            </a:pPr>
            <a:r>
              <a:rPr lang="en"/>
              <a:t>The seven-step critical thinking process is useful for complex decisions in areas you are less familiar with. Alternatively, the seven critical thinking steps can help you look at a problem you’re familiar with from a different angle, without any bias. </a:t>
            </a:r>
            <a:endParaRPr/>
          </a:p>
          <a:p>
            <a:pPr indent="0" lvl="0" marL="0" rtl="0" algn="l">
              <a:lnSpc>
                <a:spcPct val="100000"/>
              </a:lnSpc>
              <a:spcBef>
                <a:spcPts val="0"/>
              </a:spcBef>
              <a:spcAft>
                <a:spcPts val="0"/>
              </a:spcAft>
              <a:buSzPts val="1100"/>
              <a:buNone/>
            </a:pPr>
            <a:r>
              <a:rPr lang="en"/>
              <a:t>If you need to make a less complex decision, consider another problem solving strategy instead. Decision matrices are a great way to identify the best option between different choices. Check out our article on 7 steps to creating a decision matrix.</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18" name="Shape 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4" name="Google Shape;34;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med">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8.jp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2" name="Google Shape;52;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3" name="Google Shape;53;p13"/>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4" name="Google Shape;54;p13"/>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5" name="Google Shape;55;p13"/>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nvSpPr>
        <p:spPr>
          <a:xfrm>
            <a:off x="131523" y="984877"/>
            <a:ext cx="8880954" cy="2698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strengthening the argument. Beware of such answers, these are specially written to confuse the students. If you are careful about this trick, you will be able to save yourself from a lot of incorrect answers, and thereby increasing your score.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None/>
            </a:pPr>
            <a:r>
              <a:rPr b="1" i="0" lang="en" sz="1600" u="none" cap="none" strike="noStrike">
                <a:solidFill>
                  <a:srgbClr val="000000"/>
                </a:solidFill>
                <a:latin typeface="Arial"/>
                <a:ea typeface="Arial"/>
                <a:cs typeface="Arial"/>
                <a:sym typeface="Arial"/>
              </a:rPr>
              <a:t>3. Re-phrase passages into simpler words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None/>
            </a:pPr>
            <a:r>
              <a:rPr b="0" i="0" lang="en" sz="1600" u="none" cap="none" strike="noStrike">
                <a:solidFill>
                  <a:srgbClr val="000000"/>
                </a:solidFill>
                <a:latin typeface="Arial"/>
                <a:ea typeface="Arial"/>
                <a:cs typeface="Arial"/>
                <a:sym typeface="Arial"/>
              </a:rPr>
              <a:t>The language given in critical reasoning passages is always tough and confusing. Hence for your own benefit it is better to simplify the language. That ways you will understand the question better and will also be able to break the question and get rid of the irrelevant data, which might hinder the process of finding the correct answer.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nvSpPr>
        <p:spPr>
          <a:xfrm>
            <a:off x="181627" y="1058703"/>
            <a:ext cx="8780745" cy="16106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000000"/>
                </a:solidFill>
                <a:latin typeface="Arial"/>
                <a:ea typeface="Arial"/>
                <a:cs typeface="Arial"/>
                <a:sym typeface="Arial"/>
              </a:rPr>
              <a:t>4. Understand what is being asked</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None/>
            </a:pPr>
            <a:r>
              <a:rPr b="0" i="0" lang="en" sz="1600" u="none" cap="none" strike="noStrike">
                <a:solidFill>
                  <a:srgbClr val="000000"/>
                </a:solidFill>
                <a:latin typeface="Arial"/>
                <a:ea typeface="Arial"/>
                <a:cs typeface="Arial"/>
                <a:sym typeface="Arial"/>
              </a:rPr>
              <a:t>A lot of times, the students get really confused about what is being asked in the question, thus it is imperative to understand the question, because of the lack of understanding, we tend to mark the wrong answer</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nvSpPr>
        <p:spPr>
          <a:xfrm>
            <a:off x="350100" y="3751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120" name="Google Shape;120;p24"/>
          <p:cNvSpPr txBox="1"/>
          <p:nvPr/>
        </p:nvSpPr>
        <p:spPr>
          <a:xfrm>
            <a:off x="261750" y="1350000"/>
            <a:ext cx="8620500" cy="2821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Statement</a:t>
            </a:r>
            <a:r>
              <a:rPr b="0" i="0" lang="en" sz="1600" u="none" cap="none" strike="noStrike">
                <a:solidFill>
                  <a:srgbClr val="000000"/>
                </a:solidFill>
                <a:highlight>
                  <a:srgbClr val="FFFFFF"/>
                </a:highlight>
                <a:latin typeface="Arial"/>
                <a:ea typeface="Arial"/>
                <a:cs typeface="Arial"/>
                <a:sym typeface="Arial"/>
              </a:rPr>
              <a:t>:</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"If it does not rain throughout this month ,most farmers would be in trouble this year"</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Assumptions:</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1. Timely rain is essential for farming</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2. Most farmers are generally dependent on rains</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Only 1 is true</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Only 2 is true</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Either 1 or 2 is true</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Both 1 and 2 follow</a:t>
            </a:r>
            <a:endParaRPr/>
          </a:p>
          <a:p>
            <a:pPr indent="0" lvl="0" marL="457200" marR="0" rtl="0" algn="l">
              <a:lnSpc>
                <a:spcPct val="156250"/>
              </a:lnSpc>
              <a:spcBef>
                <a:spcPts val="0"/>
              </a:spcBef>
              <a:spcAft>
                <a:spcPts val="0"/>
              </a:spcAft>
              <a:buClr>
                <a:srgbClr val="000000"/>
              </a:buClr>
              <a:buSzPts val="1200"/>
              <a:buFont typeface="Arial"/>
              <a:buNone/>
            </a:pPr>
            <a:r>
              <a:t/>
            </a:r>
            <a:endParaRPr b="1" i="0" sz="1400" u="none" cap="none" strike="noStrike">
              <a:solidFill>
                <a:srgbClr val="2A2A2A"/>
              </a:solidFill>
              <a:highlight>
                <a:srgbClr val="FFFFFF"/>
              </a:highlight>
              <a:latin typeface="Roboto"/>
              <a:ea typeface="Roboto"/>
              <a:cs typeface="Roboto"/>
              <a:sym typeface="Roboto"/>
            </a:endParaRPr>
          </a:p>
        </p:txBody>
      </p:sp>
      <p:sp>
        <p:nvSpPr>
          <p:cNvPr id="121" name="Google Shape;121;p24"/>
          <p:cNvSpPr txBox="1"/>
          <p:nvPr/>
        </p:nvSpPr>
        <p:spPr>
          <a:xfrm>
            <a:off x="7317750" y="4339307"/>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Answer: D</a:t>
            </a:r>
            <a:endParaRPr b="1" i="0" sz="1400" u="none" cap="none" strike="noStrike">
              <a:solidFill>
                <a:srgbClr val="000000"/>
              </a:solidFill>
              <a:latin typeface="Roboto"/>
              <a:ea typeface="Roboto"/>
              <a:cs typeface="Roboto"/>
              <a:sym typeface="Roboto"/>
            </a:endParaRPr>
          </a:p>
        </p:txBody>
      </p:sp>
      <p:sp>
        <p:nvSpPr>
          <p:cNvPr id="122" name="Google Shape;122;p24"/>
          <p:cNvSpPr txBox="1"/>
          <p:nvPr/>
        </p:nvSpPr>
        <p:spPr>
          <a:xfrm>
            <a:off x="261750" y="69662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rgbClr val="8182EF"/>
                </a:solidFill>
              </a:rPr>
              <a:t>Question: 01</a:t>
            </a:r>
            <a:endParaRPr b="1" i="0" sz="1800" u="none" cap="none" strike="noStrike">
              <a:solidFill>
                <a:srgbClr val="8182E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4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nvSpPr>
        <p:spPr>
          <a:xfrm>
            <a:off x="327600" y="471149"/>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128" name="Google Shape;128;p25"/>
          <p:cNvSpPr txBox="1"/>
          <p:nvPr/>
        </p:nvSpPr>
        <p:spPr>
          <a:xfrm>
            <a:off x="720000" y="1350000"/>
            <a:ext cx="738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6250"/>
              </a:lnSpc>
              <a:spcBef>
                <a:spcPts val="0"/>
              </a:spcBef>
              <a:spcAft>
                <a:spcPts val="0"/>
              </a:spcAft>
              <a:buClr>
                <a:schemeClr val="dk1"/>
              </a:buClr>
              <a:buSzPts val="1100"/>
              <a:buFont typeface="Arial"/>
              <a:buNone/>
            </a:pPr>
            <a:r>
              <a:rPr b="0" i="0" lang="en" sz="1600" u="none" cap="none" strike="noStrike">
                <a:solidFill>
                  <a:srgbClr val="2A2A2A"/>
                </a:solidFill>
                <a:latin typeface="Arial"/>
                <a:ea typeface="Arial"/>
                <a:cs typeface="Arial"/>
                <a:sym typeface="Arial"/>
              </a:rPr>
              <a:t>It is mentioned that farmers will be in trouble without rain .This means that timely rain is essential.Also,it shows that farmers are dependent on rain. So,both 1 and 2 are true.</a:t>
            </a:r>
            <a:endParaRPr b="0" i="0" sz="1600" u="none" cap="none" strike="noStrike">
              <a:solidFill>
                <a:srgbClr val="2A2A2A"/>
              </a:solidFill>
              <a:highlight>
                <a:srgbClr val="FFFFFF"/>
              </a:highlight>
              <a:latin typeface="Roboto"/>
              <a:ea typeface="Roboto"/>
              <a:cs typeface="Roboto"/>
              <a:sym typeface="Roboto"/>
            </a:endParaRPr>
          </a:p>
        </p:txBody>
      </p:sp>
      <p:sp>
        <p:nvSpPr>
          <p:cNvPr id="129" name="Google Shape;129;p25"/>
          <p:cNvSpPr txBox="1"/>
          <p:nvPr/>
        </p:nvSpPr>
        <p:spPr>
          <a:xfrm>
            <a:off x="657600" y="630250"/>
            <a:ext cx="3000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rgbClr val="8182EF"/>
                </a:solidFill>
              </a:rPr>
              <a:t>Explanation: </a:t>
            </a:r>
            <a:endParaRPr b="1" i="0" sz="1800" u="none" cap="none" strike="noStrike">
              <a:solidFill>
                <a:srgbClr val="8182E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nvSpPr>
        <p:spPr>
          <a:xfrm>
            <a:off x="350100" y="3751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135" name="Google Shape;135;p26"/>
          <p:cNvSpPr txBox="1"/>
          <p:nvPr/>
        </p:nvSpPr>
        <p:spPr>
          <a:xfrm>
            <a:off x="261750" y="1350000"/>
            <a:ext cx="8620500" cy="2821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Statement:</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If you are an engineer ,we have a challenging job for you</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Assumptions:</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1. We need an engineer</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2. You are an engineer</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Only 1 is true</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Only 2 is true</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Either 1 or 2 is true</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Neither 1 or 2 is true</a:t>
            </a:r>
            <a:endParaRPr/>
          </a:p>
          <a:p>
            <a:pPr indent="0" lvl="0" marL="457200" marR="0" rtl="0" algn="l">
              <a:lnSpc>
                <a:spcPct val="156250"/>
              </a:lnSpc>
              <a:spcBef>
                <a:spcPts val="0"/>
              </a:spcBef>
              <a:spcAft>
                <a:spcPts val="0"/>
              </a:spcAft>
              <a:buClr>
                <a:srgbClr val="000000"/>
              </a:buClr>
              <a:buSzPts val="1200"/>
              <a:buFont typeface="Arial"/>
              <a:buNone/>
            </a:pPr>
            <a:r>
              <a:t/>
            </a:r>
            <a:endParaRPr b="1" i="0" sz="1400" u="none" cap="none" strike="noStrike">
              <a:solidFill>
                <a:srgbClr val="2A2A2A"/>
              </a:solidFill>
              <a:highlight>
                <a:srgbClr val="FFFFFF"/>
              </a:highlight>
              <a:latin typeface="Roboto"/>
              <a:ea typeface="Roboto"/>
              <a:cs typeface="Roboto"/>
              <a:sym typeface="Roboto"/>
            </a:endParaRPr>
          </a:p>
        </p:txBody>
      </p:sp>
      <p:sp>
        <p:nvSpPr>
          <p:cNvPr id="136" name="Google Shape;136;p26"/>
          <p:cNvSpPr txBox="1"/>
          <p:nvPr/>
        </p:nvSpPr>
        <p:spPr>
          <a:xfrm>
            <a:off x="7317750" y="4339307"/>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Answer: A</a:t>
            </a:r>
            <a:endParaRPr b="1" i="0" sz="1400" u="none" cap="none" strike="noStrike">
              <a:solidFill>
                <a:srgbClr val="000000"/>
              </a:solidFill>
              <a:latin typeface="Roboto"/>
              <a:ea typeface="Roboto"/>
              <a:cs typeface="Roboto"/>
              <a:sym typeface="Roboto"/>
            </a:endParaRPr>
          </a:p>
        </p:txBody>
      </p:sp>
      <p:sp>
        <p:nvSpPr>
          <p:cNvPr id="137" name="Google Shape;137;p26"/>
          <p:cNvSpPr txBox="1"/>
          <p:nvPr/>
        </p:nvSpPr>
        <p:spPr>
          <a:xfrm>
            <a:off x="261750" y="69662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rgbClr val="8182EF"/>
                </a:solidFill>
              </a:rPr>
              <a:t>Question: 02</a:t>
            </a:r>
            <a:endParaRPr b="1" i="0" sz="1800" u="none" cap="none" strike="noStrike">
              <a:solidFill>
                <a:srgbClr val="8182E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4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nvSpPr>
        <p:spPr>
          <a:xfrm>
            <a:off x="327600" y="471149"/>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143" name="Google Shape;143;p27"/>
          <p:cNvSpPr txBox="1"/>
          <p:nvPr/>
        </p:nvSpPr>
        <p:spPr>
          <a:xfrm>
            <a:off x="757578" y="1281951"/>
            <a:ext cx="738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6250"/>
              </a:lnSpc>
              <a:spcBef>
                <a:spcPts val="0"/>
              </a:spcBef>
              <a:spcAft>
                <a:spcPts val="0"/>
              </a:spcAft>
              <a:buClr>
                <a:schemeClr val="dk1"/>
              </a:buClr>
              <a:buSzPts val="1100"/>
              <a:buFont typeface="Arial"/>
              <a:buNone/>
            </a:pPr>
            <a:r>
              <a:rPr b="0" i="0" lang="en" sz="1600" u="none" cap="none" strike="noStrike">
                <a:solidFill>
                  <a:srgbClr val="2A2A2A"/>
                </a:solidFill>
                <a:latin typeface="Arial"/>
                <a:ea typeface="Arial"/>
                <a:cs typeface="Arial"/>
                <a:sym typeface="Arial"/>
              </a:rPr>
              <a:t>Clearly job is is offered to an engineer.This means that he is needed.So,1 is true.The word "If" in the statement 2 makes it false</a:t>
            </a:r>
            <a:endParaRPr b="0" i="0" sz="1600" u="none" cap="none" strike="noStrike">
              <a:solidFill>
                <a:srgbClr val="2A2A2A"/>
              </a:solidFill>
              <a:highlight>
                <a:srgbClr val="FFFFFF"/>
              </a:highlight>
              <a:latin typeface="Roboto"/>
              <a:ea typeface="Roboto"/>
              <a:cs typeface="Roboto"/>
              <a:sym typeface="Roboto"/>
            </a:endParaRPr>
          </a:p>
        </p:txBody>
      </p:sp>
      <p:sp>
        <p:nvSpPr>
          <p:cNvPr id="144" name="Google Shape;144;p27"/>
          <p:cNvSpPr txBox="1"/>
          <p:nvPr/>
        </p:nvSpPr>
        <p:spPr>
          <a:xfrm>
            <a:off x="6576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rgbClr val="8182EF"/>
                </a:solidFill>
              </a:rPr>
              <a:t>Explanation:</a:t>
            </a:r>
            <a:r>
              <a:rPr b="1" i="0" lang="en" sz="2000" u="none" cap="none" strike="noStrike">
                <a:solidFill>
                  <a:srgbClr val="8182EF"/>
                </a:solidFill>
                <a:latin typeface="Roboto"/>
                <a:ea typeface="Roboto"/>
                <a:cs typeface="Roboto"/>
                <a:sym typeface="Roboto"/>
              </a:rPr>
              <a:t> </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nvSpPr>
        <p:spPr>
          <a:xfrm>
            <a:off x="350100" y="3751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150" name="Google Shape;150;p28"/>
          <p:cNvSpPr txBox="1"/>
          <p:nvPr/>
        </p:nvSpPr>
        <p:spPr>
          <a:xfrm>
            <a:off x="261750" y="1350000"/>
            <a:ext cx="8620500" cy="2821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Statement:</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The Highway police authority put up large boards at regular intervals indicating the speed limit and dangers of over-speeding on the highways.</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Assumptions: </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 Most of the motorists may drive their vehicles within the speed limit on the highways.</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II.</a:t>
            </a:r>
            <a:r>
              <a:rPr b="1" i="0" lang="en" sz="1600" u="none" cap="none" strike="noStrike">
                <a:solidFill>
                  <a:srgbClr val="000000"/>
                </a:solidFill>
                <a:highlight>
                  <a:srgbClr val="FFFFFF"/>
                </a:highlight>
                <a:latin typeface="Arial"/>
                <a:ea typeface="Arial"/>
                <a:cs typeface="Arial"/>
                <a:sym typeface="Arial"/>
              </a:rPr>
              <a:t> </a:t>
            </a:r>
            <a:r>
              <a:rPr b="0" i="0" lang="en" sz="1600" u="none" cap="none" strike="noStrike">
                <a:solidFill>
                  <a:srgbClr val="000000"/>
                </a:solidFill>
                <a:highlight>
                  <a:srgbClr val="FFFFFF"/>
                </a:highlight>
                <a:latin typeface="Arial"/>
                <a:ea typeface="Arial"/>
                <a:cs typeface="Arial"/>
                <a:sym typeface="Arial"/>
              </a:rPr>
              <a:t>Motorists generally ignore such cautions and over-speed on the highways.</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assumption I is Implicit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assumption II is Implicit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either I or II is Implicit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both I and II are Implicit</a:t>
            </a:r>
            <a:endParaRPr/>
          </a:p>
          <a:p>
            <a:pPr indent="0" lvl="0" marL="457200" marR="0" rtl="0" algn="l">
              <a:lnSpc>
                <a:spcPct val="156250"/>
              </a:lnSpc>
              <a:spcBef>
                <a:spcPts val="0"/>
              </a:spcBef>
              <a:spcAft>
                <a:spcPts val="0"/>
              </a:spcAft>
              <a:buClr>
                <a:srgbClr val="000000"/>
              </a:buClr>
              <a:buSzPts val="1200"/>
              <a:buFont typeface="Arial"/>
              <a:buNone/>
            </a:pPr>
            <a:r>
              <a:t/>
            </a:r>
            <a:endParaRPr b="1" i="0" sz="1400" u="none" cap="none" strike="noStrike">
              <a:solidFill>
                <a:srgbClr val="2A2A2A"/>
              </a:solidFill>
              <a:highlight>
                <a:srgbClr val="FFFFFF"/>
              </a:highlight>
              <a:latin typeface="Roboto"/>
              <a:ea typeface="Roboto"/>
              <a:cs typeface="Roboto"/>
              <a:sym typeface="Roboto"/>
            </a:endParaRPr>
          </a:p>
        </p:txBody>
      </p:sp>
      <p:sp>
        <p:nvSpPr>
          <p:cNvPr id="151" name="Google Shape;151;p28"/>
          <p:cNvSpPr txBox="1"/>
          <p:nvPr/>
        </p:nvSpPr>
        <p:spPr>
          <a:xfrm>
            <a:off x="7317750" y="4339307"/>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Answer: A</a:t>
            </a:r>
            <a:endParaRPr b="1" i="0" sz="1400" u="none" cap="none" strike="noStrike">
              <a:solidFill>
                <a:srgbClr val="000000"/>
              </a:solidFill>
              <a:latin typeface="Roboto"/>
              <a:ea typeface="Roboto"/>
              <a:cs typeface="Roboto"/>
              <a:sym typeface="Roboto"/>
            </a:endParaRPr>
          </a:p>
        </p:txBody>
      </p:sp>
      <p:sp>
        <p:nvSpPr>
          <p:cNvPr id="152" name="Google Shape;152;p28"/>
          <p:cNvSpPr txBox="1"/>
          <p:nvPr/>
        </p:nvSpPr>
        <p:spPr>
          <a:xfrm>
            <a:off x="261750" y="69662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rgbClr val="8182EF"/>
                </a:solidFill>
              </a:rPr>
              <a:t>Question: 03</a:t>
            </a:r>
            <a:endParaRPr b="1" i="0" sz="1800" u="none" cap="none" strike="noStrike">
              <a:solidFill>
                <a:srgbClr val="8182E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4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nvSpPr>
        <p:spPr>
          <a:xfrm>
            <a:off x="327600" y="471149"/>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158" name="Google Shape;158;p29"/>
          <p:cNvSpPr txBox="1"/>
          <p:nvPr/>
        </p:nvSpPr>
        <p:spPr>
          <a:xfrm>
            <a:off x="757578" y="1281951"/>
            <a:ext cx="738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6250"/>
              </a:lnSpc>
              <a:spcBef>
                <a:spcPts val="0"/>
              </a:spcBef>
              <a:spcAft>
                <a:spcPts val="0"/>
              </a:spcAft>
              <a:buClr>
                <a:schemeClr val="dk1"/>
              </a:buClr>
              <a:buSzPts val="1100"/>
              <a:buFont typeface="Arial"/>
              <a:buNone/>
            </a:pPr>
            <a:r>
              <a:rPr b="0" i="0" lang="en" sz="1600" u="none" cap="none" strike="noStrike">
                <a:solidFill>
                  <a:srgbClr val="2A2A2A"/>
                </a:solidFill>
                <a:latin typeface="Arial"/>
                <a:ea typeface="Arial"/>
                <a:cs typeface="Arial"/>
                <a:sym typeface="Arial"/>
              </a:rPr>
              <a:t>The boards have been put with the assumption that they may have a positive impact.</a:t>
            </a:r>
            <a:endParaRPr b="0" i="0" sz="1600" u="none" cap="none" strike="noStrike">
              <a:solidFill>
                <a:srgbClr val="2A2A2A"/>
              </a:solidFill>
              <a:highlight>
                <a:srgbClr val="FFFFFF"/>
              </a:highlight>
              <a:latin typeface="Roboto"/>
              <a:ea typeface="Roboto"/>
              <a:cs typeface="Roboto"/>
              <a:sym typeface="Roboto"/>
            </a:endParaRPr>
          </a:p>
        </p:txBody>
      </p:sp>
      <p:sp>
        <p:nvSpPr>
          <p:cNvPr id="159" name="Google Shape;159;p29"/>
          <p:cNvSpPr txBox="1"/>
          <p:nvPr/>
        </p:nvSpPr>
        <p:spPr>
          <a:xfrm>
            <a:off x="6576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800" u="none" cap="none" strike="noStrike">
                <a:solidFill>
                  <a:srgbClr val="8182EF"/>
                </a:solidFill>
              </a:rPr>
              <a:t>Explanation:</a:t>
            </a:r>
            <a:r>
              <a:rPr b="1" i="0" lang="en" sz="2000" u="none" cap="none" strike="noStrike">
                <a:solidFill>
                  <a:srgbClr val="8182EF"/>
                </a:solidFill>
                <a:latin typeface="Roboto"/>
                <a:ea typeface="Roboto"/>
                <a:cs typeface="Roboto"/>
                <a:sym typeface="Roboto"/>
              </a:rPr>
              <a:t> </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nvSpPr>
        <p:spPr>
          <a:xfrm>
            <a:off x="350100" y="3751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165" name="Google Shape;165;p30"/>
          <p:cNvSpPr txBox="1"/>
          <p:nvPr/>
        </p:nvSpPr>
        <p:spPr>
          <a:xfrm>
            <a:off x="261750" y="1350000"/>
            <a:ext cx="8620500" cy="2821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Statement</a:t>
            </a:r>
            <a:r>
              <a:rPr b="0" i="0" lang="en" sz="1600" u="none" cap="none" strike="noStrike">
                <a:solidFill>
                  <a:srgbClr val="000000"/>
                </a:solidFill>
                <a:highlight>
                  <a:srgbClr val="FFFFFF"/>
                </a:highlight>
                <a:latin typeface="Arial"/>
                <a:ea typeface="Arial"/>
                <a:cs typeface="Arial"/>
                <a:sym typeface="Arial"/>
              </a:rPr>
              <a:t>:</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The Chairman of the company urged all the employees to refrain from making long personal calls during working hours in order to boost productivity.</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Assumptions : </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 Majority of the employees may respond positively to the Chairman's appeal</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II. Most of the employees may continue to make long personal calls during working hours.</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assumption I is Implicit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assumption II is Implicit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either I or II is Implicit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both I and II are Implicit</a:t>
            </a:r>
            <a:endParaRPr/>
          </a:p>
          <a:p>
            <a:pPr indent="0" lvl="0" marL="457200" marR="0" rtl="0" algn="l">
              <a:lnSpc>
                <a:spcPct val="156250"/>
              </a:lnSpc>
              <a:spcBef>
                <a:spcPts val="0"/>
              </a:spcBef>
              <a:spcAft>
                <a:spcPts val="0"/>
              </a:spcAft>
              <a:buClr>
                <a:srgbClr val="000000"/>
              </a:buClr>
              <a:buSzPts val="1200"/>
              <a:buFont typeface="Arial"/>
              <a:buNone/>
            </a:pPr>
            <a:r>
              <a:t/>
            </a:r>
            <a:endParaRPr b="1" i="0" sz="1400" u="none" cap="none" strike="noStrike">
              <a:solidFill>
                <a:srgbClr val="2A2A2A"/>
              </a:solidFill>
              <a:highlight>
                <a:srgbClr val="FFFFFF"/>
              </a:highlight>
              <a:latin typeface="Roboto"/>
              <a:ea typeface="Roboto"/>
              <a:cs typeface="Roboto"/>
              <a:sym typeface="Roboto"/>
            </a:endParaRPr>
          </a:p>
        </p:txBody>
      </p:sp>
      <p:sp>
        <p:nvSpPr>
          <p:cNvPr id="166" name="Google Shape;166;p30"/>
          <p:cNvSpPr txBox="1"/>
          <p:nvPr/>
        </p:nvSpPr>
        <p:spPr>
          <a:xfrm>
            <a:off x="7317750" y="4339307"/>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Answer: A</a:t>
            </a:r>
            <a:endParaRPr b="1" i="0" sz="1400" u="none" cap="none" strike="noStrike">
              <a:solidFill>
                <a:srgbClr val="000000"/>
              </a:solidFill>
              <a:latin typeface="Roboto"/>
              <a:ea typeface="Roboto"/>
              <a:cs typeface="Roboto"/>
              <a:sym typeface="Roboto"/>
            </a:endParaRPr>
          </a:p>
        </p:txBody>
      </p:sp>
      <p:sp>
        <p:nvSpPr>
          <p:cNvPr id="167" name="Google Shape;167;p30"/>
          <p:cNvSpPr txBox="1"/>
          <p:nvPr/>
        </p:nvSpPr>
        <p:spPr>
          <a:xfrm>
            <a:off x="261750" y="69662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Question: 04</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400"/>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nvSpPr>
        <p:spPr>
          <a:xfrm>
            <a:off x="327600" y="471149"/>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173" name="Google Shape;173;p31"/>
          <p:cNvSpPr txBox="1"/>
          <p:nvPr/>
        </p:nvSpPr>
        <p:spPr>
          <a:xfrm>
            <a:off x="757578" y="1281951"/>
            <a:ext cx="738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6250"/>
              </a:lnSpc>
              <a:spcBef>
                <a:spcPts val="0"/>
              </a:spcBef>
              <a:spcAft>
                <a:spcPts val="0"/>
              </a:spcAft>
              <a:buClr>
                <a:schemeClr val="dk1"/>
              </a:buClr>
              <a:buSzPts val="1100"/>
              <a:buFont typeface="Arial"/>
              <a:buNone/>
            </a:pPr>
            <a:r>
              <a:rPr b="0" i="0" lang="en" sz="1600" u="none" cap="none" strike="noStrike">
                <a:solidFill>
                  <a:srgbClr val="2A2A2A"/>
                </a:solidFill>
                <a:latin typeface="Arial"/>
                <a:ea typeface="Arial"/>
                <a:cs typeface="Arial"/>
                <a:sym typeface="Arial"/>
              </a:rPr>
              <a:t>I is implicit: when urge someone to do something, you assume a positive response. For the same reason , II is not implicit.</a:t>
            </a:r>
            <a:endParaRPr b="0" i="0" sz="1600" u="none" cap="none" strike="noStrike">
              <a:solidFill>
                <a:srgbClr val="2A2A2A"/>
              </a:solidFill>
              <a:highlight>
                <a:srgbClr val="FFFFFF"/>
              </a:highlight>
              <a:latin typeface="Roboto"/>
              <a:ea typeface="Roboto"/>
              <a:cs typeface="Roboto"/>
              <a:sym typeface="Roboto"/>
            </a:endParaRPr>
          </a:p>
        </p:txBody>
      </p:sp>
      <p:sp>
        <p:nvSpPr>
          <p:cNvPr id="174" name="Google Shape;174;p31"/>
          <p:cNvSpPr txBox="1"/>
          <p:nvPr/>
        </p:nvSpPr>
        <p:spPr>
          <a:xfrm>
            <a:off x="6576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Explanation: </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2" name="Google Shape;62;p14"/>
          <p:cNvPicPr preferRelativeResize="0"/>
          <p:nvPr/>
        </p:nvPicPr>
        <p:blipFill rotWithShape="1">
          <a:blip r:embed="rId3">
            <a:alphaModFix/>
          </a:blip>
          <a:srcRect b="0" l="0" r="0" t="0"/>
          <a:stretch/>
        </p:blipFill>
        <p:spPr>
          <a:xfrm>
            <a:off x="7751" y="4"/>
            <a:ext cx="9144003" cy="5143501"/>
          </a:xfrm>
          <a:prstGeom prst="rect">
            <a:avLst/>
          </a:prstGeom>
          <a:noFill/>
          <a:ln>
            <a:noFill/>
          </a:ln>
        </p:spPr>
      </p:pic>
      <p:sp>
        <p:nvSpPr>
          <p:cNvPr id="63" name="Google Shape;63;p14"/>
          <p:cNvSpPr txBox="1"/>
          <p:nvPr/>
        </p:nvSpPr>
        <p:spPr>
          <a:xfrm>
            <a:off x="397608" y="1748971"/>
            <a:ext cx="4690800" cy="1458831"/>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600"/>
              <a:buFont typeface="Arial"/>
              <a:buNone/>
            </a:pPr>
            <a:r>
              <a:rPr b="1" i="0" lang="en" sz="3600" u="none" cap="none" strike="noStrike">
                <a:solidFill>
                  <a:schemeClr val="lt1"/>
                </a:solidFill>
                <a:latin typeface="Arial"/>
                <a:ea typeface="Arial"/>
                <a:cs typeface="Arial"/>
                <a:sym typeface="Arial"/>
              </a:rPr>
              <a:t>CRITICAL</a:t>
            </a:r>
            <a:endParaRPr b="1" i="0" sz="3600" u="none" cap="none" strike="noStrike">
              <a:solidFill>
                <a:schemeClr val="lt1"/>
              </a:solidFill>
              <a:latin typeface="Arial"/>
              <a:ea typeface="Arial"/>
              <a:cs typeface="Arial"/>
              <a:sym typeface="Arial"/>
            </a:endParaRPr>
          </a:p>
          <a:p>
            <a:pPr indent="0" lvl="0" marL="0" marR="0" rtl="0" algn="ctr">
              <a:lnSpc>
                <a:spcPct val="115000"/>
              </a:lnSpc>
              <a:spcBef>
                <a:spcPts val="0"/>
              </a:spcBef>
              <a:spcAft>
                <a:spcPts val="0"/>
              </a:spcAft>
              <a:buClr>
                <a:srgbClr val="000000"/>
              </a:buClr>
              <a:buSzPts val="3600"/>
              <a:buFont typeface="Arial"/>
              <a:buNone/>
            </a:pPr>
            <a:r>
              <a:rPr b="1" i="0" lang="en" sz="3600" u="none" cap="none" strike="noStrike">
                <a:solidFill>
                  <a:schemeClr val="lt1"/>
                </a:solidFill>
                <a:latin typeface="Arial"/>
                <a:ea typeface="Arial"/>
                <a:cs typeface="Arial"/>
                <a:sym typeface="Arial"/>
              </a:rPr>
              <a:t> REASONING  </a:t>
            </a:r>
            <a:endParaRPr b="1" i="0" sz="3600" u="none" cap="none" strike="noStrik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nvSpPr>
        <p:spPr>
          <a:xfrm>
            <a:off x="350100" y="3751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180" name="Google Shape;180;p32"/>
          <p:cNvSpPr txBox="1"/>
          <p:nvPr/>
        </p:nvSpPr>
        <p:spPr>
          <a:xfrm>
            <a:off x="261750" y="1350000"/>
            <a:ext cx="8620500" cy="2821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Statement:</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If farmers want to improve their yield, they must use organic fertilizers in place of chemical fertilizers.</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Assumptions: </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a:t>
            </a:r>
            <a:r>
              <a:rPr b="1" i="0" lang="en" sz="1600" u="none" cap="none" strike="noStrike">
                <a:solidFill>
                  <a:srgbClr val="000000"/>
                </a:solidFill>
                <a:highlight>
                  <a:srgbClr val="FFFFFF"/>
                </a:highlight>
                <a:latin typeface="Arial"/>
                <a:ea typeface="Arial"/>
                <a:cs typeface="Arial"/>
                <a:sym typeface="Arial"/>
              </a:rPr>
              <a:t> </a:t>
            </a:r>
            <a:r>
              <a:rPr b="0" i="0" lang="en" sz="1600" u="none" cap="none" strike="noStrike">
                <a:solidFill>
                  <a:srgbClr val="000000"/>
                </a:solidFill>
                <a:highlight>
                  <a:srgbClr val="FFFFFF"/>
                </a:highlight>
                <a:latin typeface="Arial"/>
                <a:ea typeface="Arial"/>
                <a:cs typeface="Arial"/>
                <a:sym typeface="Arial"/>
              </a:rPr>
              <a:t>Chemical fertilizers have certain ill effects on health </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II.</a:t>
            </a:r>
            <a:r>
              <a:rPr b="1" i="0" lang="en" sz="1600" u="none" cap="none" strike="noStrike">
                <a:solidFill>
                  <a:srgbClr val="000000"/>
                </a:solidFill>
                <a:highlight>
                  <a:srgbClr val="FFFFFF"/>
                </a:highlight>
                <a:latin typeface="Arial"/>
                <a:ea typeface="Arial"/>
                <a:cs typeface="Arial"/>
                <a:sym typeface="Arial"/>
              </a:rPr>
              <a:t> </a:t>
            </a:r>
            <a:r>
              <a:rPr b="0" i="0" lang="en" sz="1600" u="none" cap="none" strike="noStrike">
                <a:solidFill>
                  <a:srgbClr val="000000"/>
                </a:solidFill>
                <a:highlight>
                  <a:srgbClr val="FFFFFF"/>
                </a:highlight>
                <a:latin typeface="Arial"/>
                <a:ea typeface="Arial"/>
                <a:cs typeface="Arial"/>
                <a:sym typeface="Arial"/>
              </a:rPr>
              <a:t>Chemical fertilizers do not produce as much yield as the organic fertilizers.</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assumption I is Implicit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assumption II is Implicit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either I or II is Implicit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both I and II are Implicit</a:t>
            </a:r>
            <a:endParaRPr/>
          </a:p>
          <a:p>
            <a:pPr indent="0" lvl="0" marL="457200" marR="0" rtl="0" algn="l">
              <a:lnSpc>
                <a:spcPct val="156250"/>
              </a:lnSpc>
              <a:spcBef>
                <a:spcPts val="0"/>
              </a:spcBef>
              <a:spcAft>
                <a:spcPts val="0"/>
              </a:spcAft>
              <a:buClr>
                <a:srgbClr val="000000"/>
              </a:buClr>
              <a:buSzPts val="1200"/>
              <a:buFont typeface="Arial"/>
              <a:buNone/>
            </a:pPr>
            <a:r>
              <a:t/>
            </a:r>
            <a:endParaRPr b="1" i="0" sz="1400" u="none" cap="none" strike="noStrike">
              <a:solidFill>
                <a:srgbClr val="2A2A2A"/>
              </a:solidFill>
              <a:highlight>
                <a:srgbClr val="FFFFFF"/>
              </a:highlight>
              <a:latin typeface="Roboto"/>
              <a:ea typeface="Roboto"/>
              <a:cs typeface="Roboto"/>
              <a:sym typeface="Roboto"/>
            </a:endParaRPr>
          </a:p>
        </p:txBody>
      </p:sp>
      <p:sp>
        <p:nvSpPr>
          <p:cNvPr id="181" name="Google Shape;181;p32"/>
          <p:cNvSpPr txBox="1"/>
          <p:nvPr/>
        </p:nvSpPr>
        <p:spPr>
          <a:xfrm>
            <a:off x="7317750" y="4339307"/>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Answer: B</a:t>
            </a:r>
            <a:endParaRPr b="1" i="0" sz="1400" u="none" cap="none" strike="noStrike">
              <a:solidFill>
                <a:srgbClr val="000000"/>
              </a:solidFill>
              <a:latin typeface="Roboto"/>
              <a:ea typeface="Roboto"/>
              <a:cs typeface="Roboto"/>
              <a:sym typeface="Roboto"/>
            </a:endParaRPr>
          </a:p>
        </p:txBody>
      </p:sp>
      <p:sp>
        <p:nvSpPr>
          <p:cNvPr id="182" name="Google Shape;182;p32"/>
          <p:cNvSpPr txBox="1"/>
          <p:nvPr/>
        </p:nvSpPr>
        <p:spPr>
          <a:xfrm>
            <a:off x="261750" y="69662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Question: 05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4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nvSpPr>
        <p:spPr>
          <a:xfrm>
            <a:off x="327600" y="471149"/>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188" name="Google Shape;188;p33"/>
          <p:cNvSpPr txBox="1"/>
          <p:nvPr/>
        </p:nvSpPr>
        <p:spPr>
          <a:xfrm>
            <a:off x="757578" y="1281951"/>
            <a:ext cx="738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6250"/>
              </a:lnSpc>
              <a:spcBef>
                <a:spcPts val="0"/>
              </a:spcBef>
              <a:spcAft>
                <a:spcPts val="0"/>
              </a:spcAft>
              <a:buClr>
                <a:schemeClr val="dk1"/>
              </a:buClr>
              <a:buSzPts val="1100"/>
              <a:buFont typeface="Arial"/>
              <a:buNone/>
            </a:pPr>
            <a:r>
              <a:rPr b="0" i="0" lang="en" sz="1600" u="none" cap="none" strike="noStrike">
                <a:solidFill>
                  <a:srgbClr val="2A2A2A"/>
                </a:solidFill>
                <a:latin typeface="Arial"/>
                <a:ea typeface="Arial"/>
                <a:cs typeface="Arial"/>
                <a:sym typeface="Arial"/>
              </a:rPr>
              <a:t>I is not implicit because health is not the focus of the statement. II is implicit in the very need for substitution..</a:t>
            </a:r>
            <a:endParaRPr b="0" i="0" sz="1600" u="none" cap="none" strike="noStrike">
              <a:solidFill>
                <a:srgbClr val="2A2A2A"/>
              </a:solidFill>
              <a:highlight>
                <a:srgbClr val="FFFFFF"/>
              </a:highlight>
              <a:latin typeface="Roboto"/>
              <a:ea typeface="Roboto"/>
              <a:cs typeface="Roboto"/>
              <a:sym typeface="Roboto"/>
            </a:endParaRPr>
          </a:p>
        </p:txBody>
      </p:sp>
      <p:sp>
        <p:nvSpPr>
          <p:cNvPr id="189" name="Google Shape;189;p33"/>
          <p:cNvSpPr txBox="1"/>
          <p:nvPr/>
        </p:nvSpPr>
        <p:spPr>
          <a:xfrm>
            <a:off x="6576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Explanation: </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nvSpPr>
        <p:spPr>
          <a:xfrm>
            <a:off x="350100" y="3751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195" name="Google Shape;195;p34"/>
          <p:cNvSpPr txBox="1"/>
          <p:nvPr/>
        </p:nvSpPr>
        <p:spPr>
          <a:xfrm>
            <a:off x="261750" y="1350000"/>
            <a:ext cx="8620500" cy="2821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Statement:</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Manish completes a work in 20 days. After 8 days Sriram joined the work. In how many days will the work be completed  ?</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Statements :</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I.</a:t>
            </a:r>
            <a:r>
              <a:rPr b="0" i="0" lang="en" sz="1600" u="none" cap="none" strike="noStrike">
                <a:solidFill>
                  <a:srgbClr val="000000"/>
                </a:solidFill>
                <a:highlight>
                  <a:srgbClr val="FFFFFF"/>
                </a:highlight>
                <a:latin typeface="Arial"/>
                <a:ea typeface="Arial"/>
                <a:cs typeface="Arial"/>
                <a:sym typeface="Arial"/>
              </a:rPr>
              <a:t> Sriram takes twice the time than Manish to complete the work.</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II.</a:t>
            </a:r>
            <a:r>
              <a:rPr b="0" i="0" lang="en" sz="1600" u="none" cap="none" strike="noStrike">
                <a:solidFill>
                  <a:srgbClr val="000000"/>
                </a:solidFill>
                <a:highlight>
                  <a:srgbClr val="FFFFFF"/>
                </a:highlight>
                <a:latin typeface="Arial"/>
                <a:ea typeface="Arial"/>
                <a:cs typeface="Arial"/>
                <a:sym typeface="Arial"/>
              </a:rPr>
              <a:t> Sriram completes half the work in 15 days</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Statement I alone is sufficient to answer the question</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Statement II alone is sufficient to answer the question</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Either the statements I &amp; II is sufficient to answer the question</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Neither the statements I &amp; II is sufficient to answer the question</a:t>
            </a:r>
            <a:endParaRPr/>
          </a:p>
          <a:p>
            <a:pPr indent="0" lvl="0" marL="457200" marR="0" rtl="0" algn="l">
              <a:lnSpc>
                <a:spcPct val="156250"/>
              </a:lnSpc>
              <a:spcBef>
                <a:spcPts val="0"/>
              </a:spcBef>
              <a:spcAft>
                <a:spcPts val="0"/>
              </a:spcAft>
              <a:buClr>
                <a:srgbClr val="000000"/>
              </a:buClr>
              <a:buSzPts val="1200"/>
              <a:buFont typeface="Arial"/>
              <a:buNone/>
            </a:pPr>
            <a:r>
              <a:t/>
            </a:r>
            <a:endParaRPr b="1" i="0" sz="1400" u="none" cap="none" strike="noStrike">
              <a:solidFill>
                <a:srgbClr val="2A2A2A"/>
              </a:solidFill>
              <a:highlight>
                <a:srgbClr val="FFFFFF"/>
              </a:highlight>
              <a:latin typeface="Roboto"/>
              <a:ea typeface="Roboto"/>
              <a:cs typeface="Roboto"/>
              <a:sym typeface="Roboto"/>
            </a:endParaRPr>
          </a:p>
        </p:txBody>
      </p:sp>
      <p:sp>
        <p:nvSpPr>
          <p:cNvPr id="196" name="Google Shape;196;p34"/>
          <p:cNvSpPr txBox="1"/>
          <p:nvPr/>
        </p:nvSpPr>
        <p:spPr>
          <a:xfrm>
            <a:off x="7317750" y="4339307"/>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Answer: C</a:t>
            </a:r>
            <a:endParaRPr b="1" i="0" sz="1400" u="none" cap="none" strike="noStrike">
              <a:solidFill>
                <a:srgbClr val="000000"/>
              </a:solidFill>
              <a:latin typeface="Roboto"/>
              <a:ea typeface="Roboto"/>
              <a:cs typeface="Roboto"/>
              <a:sym typeface="Roboto"/>
            </a:endParaRPr>
          </a:p>
        </p:txBody>
      </p:sp>
      <p:sp>
        <p:nvSpPr>
          <p:cNvPr id="197" name="Google Shape;197;p34"/>
          <p:cNvSpPr txBox="1"/>
          <p:nvPr/>
        </p:nvSpPr>
        <p:spPr>
          <a:xfrm>
            <a:off x="261750" y="69662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Question: 06</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4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nvSpPr>
        <p:spPr>
          <a:xfrm>
            <a:off x="327600" y="471149"/>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203" name="Google Shape;203;p35"/>
          <p:cNvSpPr txBox="1"/>
          <p:nvPr/>
        </p:nvSpPr>
        <p:spPr>
          <a:xfrm>
            <a:off x="757578" y="1281951"/>
            <a:ext cx="738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50800" rtl="0" algn="l">
              <a:lnSpc>
                <a:spcPct val="100000"/>
              </a:lnSpc>
              <a:spcBef>
                <a:spcPts val="400"/>
              </a:spcBef>
              <a:spcAft>
                <a:spcPts val="0"/>
              </a:spcAft>
              <a:buNone/>
            </a:pPr>
            <a:r>
              <a:rPr b="0" i="0" lang="en" sz="1600" u="none" cap="none" strike="noStrike">
                <a:solidFill>
                  <a:srgbClr val="2A2A2A"/>
                </a:solidFill>
                <a:latin typeface="Arial"/>
                <a:ea typeface="Arial"/>
                <a:cs typeface="Arial"/>
                <a:sym typeface="Arial"/>
              </a:rPr>
              <a:t>From statement I,</a:t>
            </a:r>
            <a:endParaRPr b="0" i="0" sz="1600" u="none" cap="none" strike="noStrike">
              <a:solidFill>
                <a:srgbClr val="000000"/>
              </a:solidFill>
              <a:latin typeface="Arial"/>
              <a:ea typeface="Arial"/>
              <a:cs typeface="Arial"/>
              <a:sym typeface="Arial"/>
            </a:endParaRPr>
          </a:p>
          <a:p>
            <a:pPr indent="0" lvl="0" marL="0" marR="50800" rtl="0" algn="l">
              <a:lnSpc>
                <a:spcPct val="100000"/>
              </a:lnSpc>
              <a:spcBef>
                <a:spcPts val="400"/>
              </a:spcBef>
              <a:spcAft>
                <a:spcPts val="0"/>
              </a:spcAft>
              <a:buNone/>
            </a:pPr>
            <a:r>
              <a:rPr b="0" i="0" lang="en" sz="1600" u="none" cap="none" strike="noStrike">
                <a:solidFill>
                  <a:srgbClr val="2A2A2A"/>
                </a:solidFill>
                <a:latin typeface="Arial"/>
                <a:ea typeface="Arial"/>
                <a:cs typeface="Arial"/>
                <a:sym typeface="Arial"/>
              </a:rPr>
              <a:t>Time taken by Sriram to complete the work = 40 days</a:t>
            </a:r>
            <a:endParaRPr b="0" i="0" sz="1600" u="none" cap="none" strike="noStrike">
              <a:solidFill>
                <a:srgbClr val="000000"/>
              </a:solidFill>
              <a:latin typeface="Arial"/>
              <a:ea typeface="Arial"/>
              <a:cs typeface="Arial"/>
              <a:sym typeface="Arial"/>
            </a:endParaRPr>
          </a:p>
          <a:p>
            <a:pPr indent="0" lvl="0" marL="0" marR="50800" rtl="0" algn="l">
              <a:lnSpc>
                <a:spcPct val="100000"/>
              </a:lnSpc>
              <a:spcBef>
                <a:spcPts val="400"/>
              </a:spcBef>
              <a:spcAft>
                <a:spcPts val="0"/>
              </a:spcAft>
              <a:buNone/>
            </a:pPr>
            <a:r>
              <a:rPr b="0" i="0" lang="en" sz="1600" u="none" cap="none" strike="noStrike">
                <a:solidFill>
                  <a:srgbClr val="2A2A2A"/>
                </a:solidFill>
                <a:latin typeface="Arial"/>
                <a:ea typeface="Arial"/>
                <a:cs typeface="Arial"/>
                <a:sym typeface="Arial"/>
              </a:rPr>
              <a:t>From statement II,</a:t>
            </a:r>
            <a:endParaRPr b="0" i="0" sz="1600" u="none" cap="none" strike="noStrike">
              <a:solidFill>
                <a:srgbClr val="000000"/>
              </a:solidFill>
              <a:latin typeface="Arial"/>
              <a:ea typeface="Arial"/>
              <a:cs typeface="Arial"/>
              <a:sym typeface="Arial"/>
            </a:endParaRPr>
          </a:p>
          <a:p>
            <a:pPr indent="0" lvl="0" marL="0" marR="50800" rtl="0" algn="l">
              <a:lnSpc>
                <a:spcPct val="100000"/>
              </a:lnSpc>
              <a:spcBef>
                <a:spcPts val="400"/>
              </a:spcBef>
              <a:spcAft>
                <a:spcPts val="0"/>
              </a:spcAft>
              <a:buNone/>
            </a:pPr>
            <a:r>
              <a:rPr b="0" i="0" lang="en" sz="1600" u="none" cap="none" strike="noStrike">
                <a:solidFill>
                  <a:srgbClr val="2A2A2A"/>
                </a:solidFill>
                <a:latin typeface="Arial"/>
                <a:ea typeface="Arial"/>
                <a:cs typeface="Arial"/>
                <a:sym typeface="Arial"/>
              </a:rPr>
              <a:t>Time taken by Sriram to complete the wok = 30 days</a:t>
            </a:r>
            <a:endParaRPr b="0" i="0" sz="1600" u="none" cap="none" strike="noStrike">
              <a:solidFill>
                <a:srgbClr val="000000"/>
              </a:solidFill>
              <a:latin typeface="Arial"/>
              <a:ea typeface="Arial"/>
              <a:cs typeface="Arial"/>
              <a:sym typeface="Arial"/>
            </a:endParaRPr>
          </a:p>
          <a:p>
            <a:pPr indent="0" lvl="0" marL="0" marR="50800" rtl="0" algn="l">
              <a:lnSpc>
                <a:spcPct val="100000"/>
              </a:lnSpc>
              <a:spcBef>
                <a:spcPts val="400"/>
              </a:spcBef>
              <a:spcAft>
                <a:spcPts val="0"/>
              </a:spcAft>
              <a:buNone/>
            </a:pPr>
            <a:r>
              <a:rPr b="0" i="0" lang="en" sz="1600" u="none" cap="none" strike="noStrike">
                <a:solidFill>
                  <a:srgbClr val="2A2A2A"/>
                </a:solidFill>
                <a:latin typeface="Arial"/>
                <a:ea typeface="Arial"/>
                <a:cs typeface="Arial"/>
                <a:sym typeface="Arial"/>
              </a:rPr>
              <a:t>So from both either by statement I or statement II we can find the time to complete the work</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 sz="2000" u="none" cap="none" strike="noStrike">
                <a:solidFill>
                  <a:srgbClr val="000000"/>
                </a:solidFill>
                <a:latin typeface="Arial"/>
                <a:ea typeface="Arial"/>
                <a:cs typeface="Arial"/>
                <a:sym typeface="Arial"/>
              </a:rPr>
            </a:br>
            <a:endParaRPr b="0" i="0" sz="1600" u="none" cap="none" strike="noStrike">
              <a:solidFill>
                <a:srgbClr val="2A2A2A"/>
              </a:solidFill>
              <a:highlight>
                <a:srgbClr val="FFFFFF"/>
              </a:highlight>
              <a:latin typeface="Roboto"/>
              <a:ea typeface="Roboto"/>
              <a:cs typeface="Roboto"/>
              <a:sym typeface="Roboto"/>
            </a:endParaRPr>
          </a:p>
        </p:txBody>
      </p:sp>
      <p:sp>
        <p:nvSpPr>
          <p:cNvPr id="204" name="Google Shape;204;p35"/>
          <p:cNvSpPr txBox="1"/>
          <p:nvPr/>
        </p:nvSpPr>
        <p:spPr>
          <a:xfrm>
            <a:off x="6576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Explanation: </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nvSpPr>
        <p:spPr>
          <a:xfrm>
            <a:off x="350100" y="3751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210" name="Google Shape;210;p36"/>
          <p:cNvSpPr txBox="1"/>
          <p:nvPr/>
        </p:nvSpPr>
        <p:spPr>
          <a:xfrm>
            <a:off x="261750" y="1350000"/>
            <a:ext cx="8620500" cy="2821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Statement:</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School students are more influenced by their faculty nowadays</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Assumption:</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 School students consider their faculty as role models</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II. More time is spent at schools by students</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Neither I nor II is implicit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Only II is implicit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Only I is implicit</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Either I or II is implicit</a:t>
            </a:r>
            <a:endParaRPr/>
          </a:p>
          <a:p>
            <a:pPr indent="0" lvl="0" marL="0" marR="0" rtl="0" algn="l">
              <a:lnSpc>
                <a:spcPct val="100000"/>
              </a:lnSpc>
              <a:spcBef>
                <a:spcPts val="0"/>
              </a:spcBef>
              <a:spcAft>
                <a:spcPts val="0"/>
              </a:spcAft>
              <a:buNone/>
            </a:pPr>
            <a:r>
              <a:t/>
            </a:r>
            <a:endParaRPr b="1" i="0" sz="1400" u="none" cap="none" strike="noStrike">
              <a:solidFill>
                <a:srgbClr val="2A2A2A"/>
              </a:solidFill>
              <a:highlight>
                <a:srgbClr val="FFFFFF"/>
              </a:highlight>
              <a:latin typeface="Roboto"/>
              <a:ea typeface="Roboto"/>
              <a:cs typeface="Roboto"/>
              <a:sym typeface="Roboto"/>
            </a:endParaRPr>
          </a:p>
        </p:txBody>
      </p:sp>
      <p:sp>
        <p:nvSpPr>
          <p:cNvPr id="211" name="Google Shape;211;p36"/>
          <p:cNvSpPr txBox="1"/>
          <p:nvPr/>
        </p:nvSpPr>
        <p:spPr>
          <a:xfrm>
            <a:off x="7317750" y="4339307"/>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Answer: C</a:t>
            </a:r>
            <a:endParaRPr b="1" i="0" sz="1400" u="none" cap="none" strike="noStrike">
              <a:solidFill>
                <a:srgbClr val="000000"/>
              </a:solidFill>
              <a:latin typeface="Roboto"/>
              <a:ea typeface="Roboto"/>
              <a:cs typeface="Roboto"/>
              <a:sym typeface="Roboto"/>
            </a:endParaRPr>
          </a:p>
        </p:txBody>
      </p:sp>
      <p:sp>
        <p:nvSpPr>
          <p:cNvPr id="212" name="Google Shape;212;p36"/>
          <p:cNvSpPr txBox="1"/>
          <p:nvPr/>
        </p:nvSpPr>
        <p:spPr>
          <a:xfrm>
            <a:off x="261750" y="69662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Question: 07</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4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nvSpPr>
        <p:spPr>
          <a:xfrm>
            <a:off x="327600" y="471149"/>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218" name="Google Shape;218;p37"/>
          <p:cNvSpPr txBox="1"/>
          <p:nvPr/>
        </p:nvSpPr>
        <p:spPr>
          <a:xfrm>
            <a:off x="757578" y="1281951"/>
            <a:ext cx="738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 sz="1800" u="none" cap="none" strike="noStrike">
                <a:solidFill>
                  <a:srgbClr val="222222"/>
                </a:solidFill>
                <a:latin typeface="Arial"/>
                <a:ea typeface="Arial"/>
                <a:cs typeface="Arial"/>
                <a:sym typeface="Arial"/>
              </a:rPr>
              <a:t>Only I is implicit</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 sz="2800" u="none" cap="none" strike="noStrike">
                <a:solidFill>
                  <a:srgbClr val="000000"/>
                </a:solidFill>
                <a:latin typeface="Arial"/>
                <a:ea typeface="Arial"/>
                <a:cs typeface="Arial"/>
                <a:sym typeface="Arial"/>
              </a:rPr>
            </a:br>
            <a:br>
              <a:rPr b="0" i="0" lang="en" sz="2000" u="none" cap="none" strike="noStrike">
                <a:solidFill>
                  <a:srgbClr val="000000"/>
                </a:solidFill>
                <a:latin typeface="Arial"/>
                <a:ea typeface="Arial"/>
                <a:cs typeface="Arial"/>
                <a:sym typeface="Arial"/>
              </a:rPr>
            </a:br>
            <a:endParaRPr b="0" i="0" sz="1600" u="none" cap="none" strike="noStrike">
              <a:solidFill>
                <a:srgbClr val="2A2A2A"/>
              </a:solidFill>
              <a:highlight>
                <a:srgbClr val="FFFFFF"/>
              </a:highlight>
              <a:latin typeface="Roboto"/>
              <a:ea typeface="Roboto"/>
              <a:cs typeface="Roboto"/>
              <a:sym typeface="Roboto"/>
            </a:endParaRPr>
          </a:p>
        </p:txBody>
      </p:sp>
      <p:sp>
        <p:nvSpPr>
          <p:cNvPr id="219" name="Google Shape;219;p37"/>
          <p:cNvSpPr txBox="1"/>
          <p:nvPr/>
        </p:nvSpPr>
        <p:spPr>
          <a:xfrm>
            <a:off x="6576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Explanation: </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nvSpPr>
        <p:spPr>
          <a:xfrm>
            <a:off x="350100" y="3751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225" name="Google Shape;225;p38"/>
          <p:cNvSpPr txBox="1"/>
          <p:nvPr/>
        </p:nvSpPr>
        <p:spPr>
          <a:xfrm>
            <a:off x="261750" y="1262318"/>
            <a:ext cx="8620500" cy="2821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Statement:</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 </a:t>
            </a:r>
            <a:r>
              <a:rPr b="0" i="0" lang="en" sz="1600" u="none" cap="none" strike="noStrike">
                <a:solidFill>
                  <a:srgbClr val="000000"/>
                </a:solidFill>
                <a:highlight>
                  <a:srgbClr val="FFFFFF"/>
                </a:highlight>
                <a:latin typeface="Arial"/>
                <a:ea typeface="Arial"/>
                <a:cs typeface="Arial"/>
                <a:sym typeface="Arial"/>
              </a:rPr>
              <a:t>The Indian High Commission in Antigua and Barbuda had asked the authorities there to stop billionaire diamond trader Mehul Choksi from travelling around the world, sources said on Monday.</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Inference:</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I.</a:t>
            </a:r>
            <a:r>
              <a:rPr b="0" i="0" lang="en" sz="1600" u="none" cap="none" strike="noStrike">
                <a:solidFill>
                  <a:srgbClr val="000000"/>
                </a:solidFill>
                <a:highlight>
                  <a:srgbClr val="FFFFFF"/>
                </a:highlight>
                <a:latin typeface="Arial"/>
                <a:ea typeface="Arial"/>
                <a:cs typeface="Arial"/>
                <a:sym typeface="Arial"/>
              </a:rPr>
              <a:t> All billionaire diamond traders should immediately stop travelling to Antigua and Barbuda for the time being.</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II.</a:t>
            </a:r>
            <a:r>
              <a:rPr b="0" i="0" lang="en" sz="1600" u="none" cap="none" strike="noStrike">
                <a:solidFill>
                  <a:srgbClr val="000000"/>
                </a:solidFill>
                <a:highlight>
                  <a:srgbClr val="FFFFFF"/>
                </a:highlight>
                <a:latin typeface="Arial"/>
                <a:ea typeface="Arial"/>
                <a:cs typeface="Arial"/>
                <a:sym typeface="Arial"/>
              </a:rPr>
              <a:t> Mehul Choksi should seek asylum in some other country to avoid being caught.</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III.</a:t>
            </a:r>
            <a:r>
              <a:rPr b="0" i="0" lang="en" sz="1600" u="none" cap="none" strike="noStrike">
                <a:solidFill>
                  <a:srgbClr val="000000"/>
                </a:solidFill>
                <a:highlight>
                  <a:srgbClr val="FFFFFF"/>
                </a:highlight>
                <a:latin typeface="Arial"/>
                <a:ea typeface="Arial"/>
                <a:cs typeface="Arial"/>
                <a:sym typeface="Arial"/>
              </a:rPr>
              <a:t> The Indian High Commissioner should himself go and arrest Mehul Choksi.</a:t>
            </a:r>
            <a:endParaRPr/>
          </a:p>
          <a:p>
            <a:pPr indent="-342900" lvl="0" marL="342900" marR="0" rtl="0" algn="l">
              <a:lnSpc>
                <a:spcPct val="100000"/>
              </a:lnSpc>
              <a:spcBef>
                <a:spcPts val="0"/>
              </a:spcBef>
              <a:spcAft>
                <a:spcPts val="0"/>
              </a:spcAft>
              <a:buClr>
                <a:srgbClr val="000000"/>
              </a:buClr>
              <a:buSzPts val="1600"/>
              <a:buFont typeface="Arial"/>
              <a:buAutoNum type="alphaUcPeriod"/>
            </a:pPr>
            <a:br>
              <a:rPr b="0" i="0" lang="en" sz="1600" u="none" cap="none" strike="noStrike">
                <a:solidFill>
                  <a:srgbClr val="000000"/>
                </a:solidFill>
                <a:highlight>
                  <a:srgbClr val="FFFFFF"/>
                </a:highlight>
                <a:latin typeface="Arial"/>
                <a:ea typeface="Arial"/>
                <a:cs typeface="Arial"/>
                <a:sym typeface="Arial"/>
              </a:rPr>
            </a:br>
            <a:r>
              <a:rPr b="0" i="0" lang="en" sz="1600" u="none" cap="none" strike="noStrike">
                <a:solidFill>
                  <a:srgbClr val="000000"/>
                </a:solidFill>
                <a:highlight>
                  <a:srgbClr val="FFFFFF"/>
                </a:highlight>
                <a:latin typeface="Arial"/>
                <a:ea typeface="Arial"/>
                <a:cs typeface="Arial"/>
                <a:sym typeface="Arial"/>
              </a:rPr>
              <a:t>If only I follows</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II follows</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both I and II follow</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both II and III follow</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none of them follow</a:t>
            </a:r>
            <a:endParaRPr/>
          </a:p>
          <a:p>
            <a:pPr indent="0" lvl="0" marL="0" marR="0" rtl="0" algn="l">
              <a:lnSpc>
                <a:spcPct val="100000"/>
              </a:lnSpc>
              <a:spcBef>
                <a:spcPts val="0"/>
              </a:spcBef>
              <a:spcAft>
                <a:spcPts val="0"/>
              </a:spcAft>
              <a:buNone/>
            </a:pPr>
            <a:r>
              <a:t/>
            </a:r>
            <a:endParaRPr b="1" i="0" sz="1400" u="none" cap="none" strike="noStrike">
              <a:solidFill>
                <a:srgbClr val="2A2A2A"/>
              </a:solidFill>
              <a:highlight>
                <a:srgbClr val="FFFFFF"/>
              </a:highlight>
              <a:latin typeface="Roboto"/>
              <a:ea typeface="Roboto"/>
              <a:cs typeface="Roboto"/>
              <a:sym typeface="Roboto"/>
            </a:endParaRPr>
          </a:p>
        </p:txBody>
      </p:sp>
      <p:sp>
        <p:nvSpPr>
          <p:cNvPr id="226" name="Google Shape;226;p38"/>
          <p:cNvSpPr txBox="1"/>
          <p:nvPr/>
        </p:nvSpPr>
        <p:spPr>
          <a:xfrm>
            <a:off x="7317750" y="4339307"/>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Answer: E</a:t>
            </a:r>
            <a:endParaRPr b="1" i="0" sz="1400" u="none" cap="none" strike="noStrike">
              <a:solidFill>
                <a:srgbClr val="000000"/>
              </a:solidFill>
              <a:latin typeface="Roboto"/>
              <a:ea typeface="Roboto"/>
              <a:cs typeface="Roboto"/>
              <a:sym typeface="Roboto"/>
            </a:endParaRPr>
          </a:p>
        </p:txBody>
      </p:sp>
      <p:sp>
        <p:nvSpPr>
          <p:cNvPr id="227" name="Google Shape;227;p38"/>
          <p:cNvSpPr txBox="1"/>
          <p:nvPr/>
        </p:nvSpPr>
        <p:spPr>
          <a:xfrm>
            <a:off x="261750" y="69662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Question: 08</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4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nvSpPr>
        <p:spPr>
          <a:xfrm>
            <a:off x="327600" y="471149"/>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233" name="Google Shape;233;p39"/>
          <p:cNvSpPr txBox="1"/>
          <p:nvPr/>
        </p:nvSpPr>
        <p:spPr>
          <a:xfrm>
            <a:off x="757578" y="1281951"/>
            <a:ext cx="738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 sz="1600" u="none" cap="none" strike="noStrike">
                <a:solidFill>
                  <a:srgbClr val="222222"/>
                </a:solidFill>
                <a:latin typeface="Arial"/>
                <a:ea typeface="Arial"/>
                <a:cs typeface="Arial"/>
                <a:sym typeface="Arial"/>
              </a:rPr>
              <a:t>None of the courses of action follow. All of them contain a lot of extraneous information and are impractical solutions.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 sz="2800" u="none" cap="none" strike="noStrike">
                <a:solidFill>
                  <a:srgbClr val="000000"/>
                </a:solidFill>
                <a:latin typeface="Arial"/>
                <a:ea typeface="Arial"/>
                <a:cs typeface="Arial"/>
                <a:sym typeface="Arial"/>
              </a:rPr>
            </a:br>
            <a:br>
              <a:rPr b="0" i="0" lang="en" sz="2000" u="none" cap="none" strike="noStrike">
                <a:solidFill>
                  <a:srgbClr val="000000"/>
                </a:solidFill>
                <a:latin typeface="Arial"/>
                <a:ea typeface="Arial"/>
                <a:cs typeface="Arial"/>
                <a:sym typeface="Arial"/>
              </a:rPr>
            </a:br>
            <a:endParaRPr b="0" i="0" sz="1600" u="none" cap="none" strike="noStrike">
              <a:solidFill>
                <a:srgbClr val="2A2A2A"/>
              </a:solidFill>
              <a:highlight>
                <a:srgbClr val="FFFFFF"/>
              </a:highlight>
              <a:latin typeface="Roboto"/>
              <a:ea typeface="Roboto"/>
              <a:cs typeface="Roboto"/>
              <a:sym typeface="Roboto"/>
            </a:endParaRPr>
          </a:p>
        </p:txBody>
      </p:sp>
      <p:sp>
        <p:nvSpPr>
          <p:cNvPr id="234" name="Google Shape;234;p39"/>
          <p:cNvSpPr txBox="1"/>
          <p:nvPr/>
        </p:nvSpPr>
        <p:spPr>
          <a:xfrm>
            <a:off x="6576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Explanation: </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nvSpPr>
        <p:spPr>
          <a:xfrm>
            <a:off x="350100" y="3751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240" name="Google Shape;240;p40"/>
          <p:cNvSpPr txBox="1"/>
          <p:nvPr/>
        </p:nvSpPr>
        <p:spPr>
          <a:xfrm>
            <a:off x="261750" y="1350000"/>
            <a:ext cx="8620500" cy="2821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Statement:</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Should concrete roads be built all over the country instead of bitumen roads?</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Inference</a:t>
            </a:r>
            <a:r>
              <a:rPr b="0" i="0" lang="en" sz="1600" u="none" cap="none" strike="noStrike">
                <a:solidFill>
                  <a:srgbClr val="000000"/>
                </a:solidFill>
                <a:highlight>
                  <a:srgbClr val="FFFFFF"/>
                </a:highlight>
                <a:latin typeface="Arial"/>
                <a:ea typeface="Arial"/>
                <a:cs typeface="Arial"/>
                <a:sym typeface="Arial"/>
              </a:rPr>
              <a:t>:</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 Yes, as concrete roads lasts 10 times longer than bitumen roads, saves 20% in terms of fuel burnt by vehicles and is cheaper to lay than bitumen roads.</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II. No, bitumen is 3 times cheaper, saves 15% of fuel burnt by vehicles and is half as costly to lay than the concrete roads. </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argument 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argument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either I or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neither I nor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both I and II are strong.</a:t>
            </a:r>
            <a:endParaRPr/>
          </a:p>
          <a:p>
            <a:pPr indent="0" lvl="0" marL="0" marR="0" rtl="0" algn="l">
              <a:lnSpc>
                <a:spcPct val="100000"/>
              </a:lnSpc>
              <a:spcBef>
                <a:spcPts val="0"/>
              </a:spcBef>
              <a:spcAft>
                <a:spcPts val="0"/>
              </a:spcAft>
              <a:buNone/>
            </a:pPr>
            <a:r>
              <a:t/>
            </a:r>
            <a:endParaRPr b="1" i="0" sz="1400" u="none" cap="none" strike="noStrike">
              <a:solidFill>
                <a:srgbClr val="2A2A2A"/>
              </a:solidFill>
              <a:highlight>
                <a:srgbClr val="FFFFFF"/>
              </a:highlight>
              <a:latin typeface="Roboto"/>
              <a:ea typeface="Roboto"/>
              <a:cs typeface="Roboto"/>
              <a:sym typeface="Roboto"/>
            </a:endParaRPr>
          </a:p>
        </p:txBody>
      </p:sp>
      <p:sp>
        <p:nvSpPr>
          <p:cNvPr id="241" name="Google Shape;241;p40"/>
          <p:cNvSpPr txBox="1"/>
          <p:nvPr/>
        </p:nvSpPr>
        <p:spPr>
          <a:xfrm>
            <a:off x="7317750" y="4339307"/>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Answer: C</a:t>
            </a:r>
            <a:endParaRPr b="1" i="0" sz="1400" u="none" cap="none" strike="noStrike">
              <a:solidFill>
                <a:srgbClr val="000000"/>
              </a:solidFill>
              <a:latin typeface="Roboto"/>
              <a:ea typeface="Roboto"/>
              <a:cs typeface="Roboto"/>
              <a:sym typeface="Roboto"/>
            </a:endParaRPr>
          </a:p>
        </p:txBody>
      </p:sp>
      <p:sp>
        <p:nvSpPr>
          <p:cNvPr id="242" name="Google Shape;242;p40"/>
          <p:cNvSpPr txBox="1"/>
          <p:nvPr/>
        </p:nvSpPr>
        <p:spPr>
          <a:xfrm>
            <a:off x="261750" y="69662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Question: 09</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4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nvSpPr>
        <p:spPr>
          <a:xfrm>
            <a:off x="327600" y="471149"/>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248" name="Google Shape;248;p41"/>
          <p:cNvSpPr txBox="1"/>
          <p:nvPr/>
        </p:nvSpPr>
        <p:spPr>
          <a:xfrm>
            <a:off x="757578" y="1281951"/>
            <a:ext cx="738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00000"/>
              </a:lnSpc>
              <a:spcBef>
                <a:spcPts val="0"/>
              </a:spcBef>
              <a:spcAft>
                <a:spcPts val="0"/>
              </a:spcAft>
              <a:buNone/>
            </a:pPr>
            <a:r>
              <a:rPr b="0" i="0" lang="en" sz="1600" u="none" cap="none" strike="noStrike">
                <a:solidFill>
                  <a:srgbClr val="333333"/>
                </a:solidFill>
                <a:latin typeface="Arial"/>
                <a:ea typeface="Arial"/>
                <a:cs typeface="Arial"/>
                <a:sym typeface="Arial"/>
              </a:rPr>
              <a:t>Statement I highlights the advantages of using concrete vis-a-vis bitumen and from if we know that concrete is supreme in every aspect to bitumen and hence it should be used to builds roads. Hence, I is strong.</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333333"/>
                </a:solidFill>
                <a:latin typeface="Arial"/>
                <a:ea typeface="Arial"/>
                <a:cs typeface="Arial"/>
                <a:sym typeface="Arial"/>
              </a:rPr>
              <a:t>Statement II gives a similar arguments as in the above case but favouring bitumen. Hence, II is also strong.</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 sz="1600" u="none" cap="none" strike="noStrike">
                <a:solidFill>
                  <a:srgbClr val="000000"/>
                </a:solidFill>
                <a:latin typeface="Arial"/>
                <a:ea typeface="Arial"/>
                <a:cs typeface="Arial"/>
                <a:sym typeface="Arial"/>
              </a:rPr>
            </a:br>
            <a:r>
              <a:rPr b="0" i="0" lang="en" sz="1600" u="none" cap="none" strike="noStrike">
                <a:solidFill>
                  <a:srgbClr val="333333"/>
                </a:solidFill>
                <a:latin typeface="Arial"/>
                <a:ea typeface="Arial"/>
                <a:cs typeface="Arial"/>
                <a:sym typeface="Arial"/>
              </a:rPr>
              <a:t>However, both I and II contradict each other and hence they cannot both be strong at the same time. Hence, either I or II is strong but not both.</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 sz="3600" u="none" cap="none" strike="noStrike">
                <a:solidFill>
                  <a:srgbClr val="000000"/>
                </a:solidFill>
                <a:latin typeface="Arial"/>
                <a:ea typeface="Arial"/>
                <a:cs typeface="Arial"/>
                <a:sym typeface="Arial"/>
              </a:rPr>
            </a:br>
            <a:br>
              <a:rPr b="0" i="0" lang="en" sz="2800" u="none" cap="none" strike="noStrike">
                <a:solidFill>
                  <a:srgbClr val="000000"/>
                </a:solidFill>
                <a:latin typeface="Arial"/>
                <a:ea typeface="Arial"/>
                <a:cs typeface="Arial"/>
                <a:sym typeface="Arial"/>
              </a:rPr>
            </a:br>
            <a:br>
              <a:rPr b="0" i="0" lang="en" sz="2000" u="none" cap="none" strike="noStrike">
                <a:solidFill>
                  <a:srgbClr val="000000"/>
                </a:solidFill>
                <a:latin typeface="Arial"/>
                <a:ea typeface="Arial"/>
                <a:cs typeface="Arial"/>
                <a:sym typeface="Arial"/>
              </a:rPr>
            </a:br>
            <a:endParaRPr b="0" i="0" sz="1600" u="none" cap="none" strike="noStrike">
              <a:solidFill>
                <a:srgbClr val="2A2A2A"/>
              </a:solidFill>
              <a:highlight>
                <a:srgbClr val="FFFFFF"/>
              </a:highlight>
              <a:latin typeface="Roboto"/>
              <a:ea typeface="Roboto"/>
              <a:cs typeface="Roboto"/>
              <a:sym typeface="Roboto"/>
            </a:endParaRPr>
          </a:p>
        </p:txBody>
      </p:sp>
      <p:sp>
        <p:nvSpPr>
          <p:cNvPr id="249" name="Google Shape;249;p41"/>
          <p:cNvSpPr txBox="1"/>
          <p:nvPr/>
        </p:nvSpPr>
        <p:spPr>
          <a:xfrm>
            <a:off x="6576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Explanation: </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720000" y="579950"/>
            <a:ext cx="5220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1" i="0" lang="en" sz="1800" u="none" cap="none" strike="noStrike">
                <a:solidFill>
                  <a:srgbClr val="8182EF"/>
                </a:solidFill>
              </a:rPr>
              <a:t>CRITICAL REASONING</a:t>
            </a:r>
            <a:endParaRPr b="1" i="0" sz="400" u="none" cap="none" strike="noStrike">
              <a:solidFill>
                <a:srgbClr val="6D9EEB"/>
              </a:solidFill>
            </a:endParaRPr>
          </a:p>
        </p:txBody>
      </p:sp>
      <p:sp>
        <p:nvSpPr>
          <p:cNvPr id="69" name="Google Shape;69;p15"/>
          <p:cNvSpPr txBox="1"/>
          <p:nvPr/>
        </p:nvSpPr>
        <p:spPr>
          <a:xfrm>
            <a:off x="294361" y="1448365"/>
            <a:ext cx="8555400" cy="267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2529"/>
                </a:solidFill>
                <a:latin typeface="Roboto"/>
                <a:ea typeface="Roboto"/>
                <a:cs typeface="Roboto"/>
                <a:sym typeface="Roboto"/>
              </a:rPr>
              <a:t>Assumption</a:t>
            </a:r>
            <a:r>
              <a:rPr b="0" i="0" lang="en" sz="1600" u="none" cap="none" strike="noStrike">
                <a:solidFill>
                  <a:srgbClr val="212529"/>
                </a:solidFill>
                <a:latin typeface="Arial"/>
                <a:ea typeface="Arial"/>
                <a:cs typeface="Arial"/>
                <a:sym typeface="Arial"/>
              </a:rPr>
              <a:t>: It is an unstated premise which cannot be logically derived from any existing information. In other word Assumption , it cannot stand on its own. Assumptions are generally given to present some new information. These can also be part of some beliefs.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 sz="1600" u="none" cap="none" strike="noStrike">
                <a:solidFill>
                  <a:srgbClr val="000000"/>
                </a:solidFill>
                <a:latin typeface="Arial"/>
                <a:ea typeface="Arial"/>
                <a:cs typeface="Arial"/>
                <a:sym typeface="Arial"/>
              </a:rPr>
            </a:b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600" u="none" cap="none" strike="noStrike">
                <a:solidFill>
                  <a:srgbClr val="212529"/>
                </a:solidFill>
                <a:latin typeface="Arial"/>
                <a:ea typeface="Arial"/>
                <a:cs typeface="Arial"/>
                <a:sym typeface="Arial"/>
              </a:rPr>
              <a:t>Inference</a:t>
            </a:r>
            <a:r>
              <a:rPr b="0" i="0" lang="en" sz="1600" u="none" cap="none" strike="noStrike">
                <a:solidFill>
                  <a:srgbClr val="212529"/>
                </a:solidFill>
                <a:latin typeface="Arial"/>
                <a:ea typeface="Arial"/>
                <a:cs typeface="Arial"/>
                <a:sym typeface="Arial"/>
              </a:rPr>
              <a:t>: It is that piece of information which can be logically deducted from the one or more statements.</a:t>
            </a:r>
            <a:endParaRPr sz="1600"/>
          </a:p>
          <a:p>
            <a:pPr indent="0" lvl="0" marL="0" marR="0" rtl="0" algn="l">
              <a:lnSpc>
                <a:spcPct val="100000"/>
              </a:lnSpc>
              <a:spcBef>
                <a:spcPts val="0"/>
              </a:spcBef>
              <a:spcAft>
                <a:spcPts val="0"/>
              </a:spcAft>
              <a:buNone/>
            </a:pPr>
            <a:r>
              <a:t/>
            </a:r>
            <a:endParaRPr b="0" i="0" sz="1400" u="none" cap="none" strike="noStrike">
              <a:solidFill>
                <a:srgbClr val="212529"/>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212529"/>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212529"/>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nvSpPr>
        <p:spPr>
          <a:xfrm>
            <a:off x="350100" y="3751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255" name="Google Shape;255;p42"/>
          <p:cNvSpPr txBox="1"/>
          <p:nvPr/>
        </p:nvSpPr>
        <p:spPr>
          <a:xfrm>
            <a:off x="261750" y="1350000"/>
            <a:ext cx="8620500" cy="2821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Statement:</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Should personal interviews be removed from the recruitment process for government jobs?</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Inference:</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 Yes, this is where corruption plays a major role and it has become evident that this can never be eliminated.</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II. No, the integrity of a person can best be judged only through personal interaction.</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argument 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argument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either I or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neither I nor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both I and II are strong.</a:t>
            </a:r>
            <a:endParaRPr/>
          </a:p>
          <a:p>
            <a:pPr indent="0" lvl="0" marL="0" marR="0" rtl="0" algn="l">
              <a:lnSpc>
                <a:spcPct val="100000"/>
              </a:lnSpc>
              <a:spcBef>
                <a:spcPts val="0"/>
              </a:spcBef>
              <a:spcAft>
                <a:spcPts val="0"/>
              </a:spcAft>
              <a:buNone/>
            </a:pPr>
            <a:r>
              <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2A2A2A"/>
              </a:solidFill>
              <a:highlight>
                <a:srgbClr val="FFFFFF"/>
              </a:highlight>
              <a:latin typeface="Roboto"/>
              <a:ea typeface="Roboto"/>
              <a:cs typeface="Roboto"/>
              <a:sym typeface="Roboto"/>
            </a:endParaRPr>
          </a:p>
        </p:txBody>
      </p:sp>
      <p:sp>
        <p:nvSpPr>
          <p:cNvPr id="256" name="Google Shape;256;p42"/>
          <p:cNvSpPr txBox="1"/>
          <p:nvPr/>
        </p:nvSpPr>
        <p:spPr>
          <a:xfrm>
            <a:off x="7317750" y="4339307"/>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Answer: E</a:t>
            </a:r>
            <a:endParaRPr b="1" i="0" sz="1400" u="none" cap="none" strike="noStrike">
              <a:solidFill>
                <a:srgbClr val="000000"/>
              </a:solidFill>
              <a:latin typeface="Roboto"/>
              <a:ea typeface="Roboto"/>
              <a:cs typeface="Roboto"/>
              <a:sym typeface="Roboto"/>
            </a:endParaRPr>
          </a:p>
        </p:txBody>
      </p:sp>
      <p:sp>
        <p:nvSpPr>
          <p:cNvPr id="257" name="Google Shape;257;p42"/>
          <p:cNvSpPr txBox="1"/>
          <p:nvPr/>
        </p:nvSpPr>
        <p:spPr>
          <a:xfrm>
            <a:off x="261750" y="69662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Question: 10</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4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nvSpPr>
        <p:spPr>
          <a:xfrm>
            <a:off x="327600" y="471149"/>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263" name="Google Shape;263;p43"/>
          <p:cNvSpPr txBox="1"/>
          <p:nvPr/>
        </p:nvSpPr>
        <p:spPr>
          <a:xfrm>
            <a:off x="757578" y="1281951"/>
            <a:ext cx="738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 sz="1600" u="none" cap="none" strike="noStrike">
                <a:solidFill>
                  <a:srgbClr val="333333"/>
                </a:solidFill>
                <a:latin typeface="Arial"/>
                <a:ea typeface="Arial"/>
                <a:cs typeface="Arial"/>
                <a:sym typeface="Arial"/>
              </a:rPr>
              <a:t>Statement I is pessimistic in nature because it says that corruption can never be eliminated, but we cannot check the validity of the statement and we have to take this statement to be true, in which case it is to be admitted that statement I is a strong argument. Statement II is a very strong argument because a person's integrity is a major consideration for giving him or her a job. Both the arguments are strong.</a:t>
            </a:r>
            <a:br>
              <a:rPr b="0" i="0" lang="en" sz="3600" u="none" cap="none" strike="noStrike">
                <a:solidFill>
                  <a:srgbClr val="000000"/>
                </a:solidFill>
                <a:latin typeface="Arial"/>
                <a:ea typeface="Arial"/>
                <a:cs typeface="Arial"/>
                <a:sym typeface="Arial"/>
              </a:rPr>
            </a:br>
            <a:br>
              <a:rPr b="0" i="0" lang="en" sz="2800" u="none" cap="none" strike="noStrike">
                <a:solidFill>
                  <a:srgbClr val="000000"/>
                </a:solidFill>
                <a:latin typeface="Arial"/>
                <a:ea typeface="Arial"/>
                <a:cs typeface="Arial"/>
                <a:sym typeface="Arial"/>
              </a:rPr>
            </a:br>
            <a:br>
              <a:rPr b="0" i="0" lang="en" sz="2000" u="none" cap="none" strike="noStrike">
                <a:solidFill>
                  <a:srgbClr val="000000"/>
                </a:solidFill>
                <a:latin typeface="Arial"/>
                <a:ea typeface="Arial"/>
                <a:cs typeface="Arial"/>
                <a:sym typeface="Arial"/>
              </a:rPr>
            </a:br>
            <a:endParaRPr b="0" i="0" sz="1600" u="none" cap="none" strike="noStrike">
              <a:solidFill>
                <a:srgbClr val="2A2A2A"/>
              </a:solidFill>
              <a:highlight>
                <a:srgbClr val="FFFFFF"/>
              </a:highlight>
              <a:latin typeface="Roboto"/>
              <a:ea typeface="Roboto"/>
              <a:cs typeface="Roboto"/>
              <a:sym typeface="Roboto"/>
            </a:endParaRPr>
          </a:p>
        </p:txBody>
      </p:sp>
      <p:sp>
        <p:nvSpPr>
          <p:cNvPr id="264" name="Google Shape;264;p43"/>
          <p:cNvSpPr txBox="1"/>
          <p:nvPr/>
        </p:nvSpPr>
        <p:spPr>
          <a:xfrm>
            <a:off x="6576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Explanation: </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4"/>
          <p:cNvSpPr txBox="1"/>
          <p:nvPr/>
        </p:nvSpPr>
        <p:spPr>
          <a:xfrm>
            <a:off x="350100" y="3751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270" name="Google Shape;270;p44"/>
          <p:cNvSpPr txBox="1"/>
          <p:nvPr/>
        </p:nvSpPr>
        <p:spPr>
          <a:xfrm>
            <a:off x="261750" y="1350000"/>
            <a:ext cx="8620500" cy="2821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Statement:</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Should the government stop giving licenses to the new private educational institutions?</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Inference:</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 Yes, the existing educational institutions themselves are suffering with qualified faculty shortage.</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II. No, it will hamper the growth.</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argument 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argument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either I or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neither I nor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both I and II are strong.</a:t>
            </a:r>
            <a:endParaRPr/>
          </a:p>
          <a:p>
            <a:pPr indent="0" lvl="0" marL="0" marR="0" rtl="0" algn="l">
              <a:lnSpc>
                <a:spcPct val="100000"/>
              </a:lnSpc>
              <a:spcBef>
                <a:spcPts val="0"/>
              </a:spcBef>
              <a:spcAft>
                <a:spcPts val="0"/>
              </a:spcAft>
              <a:buNone/>
            </a:pPr>
            <a:r>
              <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2A2A2A"/>
              </a:solidFill>
              <a:highlight>
                <a:srgbClr val="FFFFFF"/>
              </a:highlight>
              <a:latin typeface="Roboto"/>
              <a:ea typeface="Roboto"/>
              <a:cs typeface="Roboto"/>
              <a:sym typeface="Roboto"/>
            </a:endParaRPr>
          </a:p>
        </p:txBody>
      </p:sp>
      <p:sp>
        <p:nvSpPr>
          <p:cNvPr id="271" name="Google Shape;271;p44"/>
          <p:cNvSpPr txBox="1"/>
          <p:nvPr/>
        </p:nvSpPr>
        <p:spPr>
          <a:xfrm>
            <a:off x="7317750" y="4339307"/>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Answer: A</a:t>
            </a:r>
            <a:endParaRPr b="1" i="0" sz="1400" u="none" cap="none" strike="noStrike">
              <a:solidFill>
                <a:srgbClr val="000000"/>
              </a:solidFill>
              <a:latin typeface="Roboto"/>
              <a:ea typeface="Roboto"/>
              <a:cs typeface="Roboto"/>
              <a:sym typeface="Roboto"/>
            </a:endParaRPr>
          </a:p>
        </p:txBody>
      </p:sp>
      <p:sp>
        <p:nvSpPr>
          <p:cNvPr id="272" name="Google Shape;272;p44"/>
          <p:cNvSpPr txBox="1"/>
          <p:nvPr/>
        </p:nvSpPr>
        <p:spPr>
          <a:xfrm>
            <a:off x="261750" y="69662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Question: 11</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4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nvSpPr>
        <p:spPr>
          <a:xfrm>
            <a:off x="327600" y="471149"/>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278" name="Google Shape;278;p45"/>
          <p:cNvSpPr txBox="1"/>
          <p:nvPr/>
        </p:nvSpPr>
        <p:spPr>
          <a:xfrm>
            <a:off x="757578" y="1281951"/>
            <a:ext cx="738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0" i="0" lang="en" sz="1600" u="none" cap="none" strike="noStrike">
                <a:solidFill>
                  <a:srgbClr val="333333"/>
                </a:solidFill>
                <a:latin typeface="Arial"/>
                <a:ea typeface="Arial"/>
                <a:cs typeface="Arial"/>
                <a:sym typeface="Arial"/>
              </a:rPr>
              <a:t>It is based on the existing problem and further it will worsen the situation. Hence I is strong. II is simple and it is not giving any reason why it should be encouraged, hence II is not a strong argument. Only I is strong.</a:t>
            </a:r>
            <a:br>
              <a:rPr b="0" i="0" lang="en" sz="3600" u="none" cap="none" strike="noStrike">
                <a:solidFill>
                  <a:srgbClr val="000000"/>
                </a:solidFill>
                <a:latin typeface="Arial"/>
                <a:ea typeface="Arial"/>
                <a:cs typeface="Arial"/>
                <a:sym typeface="Arial"/>
              </a:rPr>
            </a:br>
            <a:br>
              <a:rPr b="0" i="0" lang="en" sz="2800" u="none" cap="none" strike="noStrike">
                <a:solidFill>
                  <a:srgbClr val="000000"/>
                </a:solidFill>
                <a:latin typeface="Arial"/>
                <a:ea typeface="Arial"/>
                <a:cs typeface="Arial"/>
                <a:sym typeface="Arial"/>
              </a:rPr>
            </a:br>
            <a:br>
              <a:rPr b="0" i="0" lang="en" sz="2000" u="none" cap="none" strike="noStrike">
                <a:solidFill>
                  <a:srgbClr val="000000"/>
                </a:solidFill>
                <a:latin typeface="Arial"/>
                <a:ea typeface="Arial"/>
                <a:cs typeface="Arial"/>
                <a:sym typeface="Arial"/>
              </a:rPr>
            </a:br>
            <a:endParaRPr b="0" i="0" sz="1600" u="none" cap="none" strike="noStrike">
              <a:solidFill>
                <a:srgbClr val="2A2A2A"/>
              </a:solidFill>
              <a:highlight>
                <a:srgbClr val="FFFFFF"/>
              </a:highlight>
              <a:latin typeface="Roboto"/>
              <a:ea typeface="Roboto"/>
              <a:cs typeface="Roboto"/>
              <a:sym typeface="Roboto"/>
            </a:endParaRPr>
          </a:p>
        </p:txBody>
      </p:sp>
      <p:sp>
        <p:nvSpPr>
          <p:cNvPr id="279" name="Google Shape;279;p45"/>
          <p:cNvSpPr txBox="1"/>
          <p:nvPr/>
        </p:nvSpPr>
        <p:spPr>
          <a:xfrm>
            <a:off x="6576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Explanation: </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nvSpPr>
        <p:spPr>
          <a:xfrm>
            <a:off x="350100" y="3751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285" name="Google Shape;285;p46"/>
          <p:cNvSpPr txBox="1"/>
          <p:nvPr/>
        </p:nvSpPr>
        <p:spPr>
          <a:xfrm>
            <a:off x="261750" y="1350000"/>
            <a:ext cx="8620500" cy="2821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Statement:</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Should internet shopping be encouraged?</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Inference:</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 No, the regular markets will be affected badly.</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II. Yes, it provides wider range of products, providing a wider range of choice.</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argument 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argument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either I or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neither I nor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both I and II are strong</a:t>
            </a:r>
            <a:endParaRPr/>
          </a:p>
          <a:p>
            <a:pPr indent="0" lvl="0" marL="0" marR="0" rtl="0" algn="l">
              <a:lnSpc>
                <a:spcPct val="100000"/>
              </a:lnSpc>
              <a:spcBef>
                <a:spcPts val="0"/>
              </a:spcBef>
              <a:spcAft>
                <a:spcPts val="0"/>
              </a:spcAft>
              <a:buNone/>
            </a:pPr>
            <a:r>
              <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2A2A2A"/>
              </a:solidFill>
              <a:highlight>
                <a:srgbClr val="FFFFFF"/>
              </a:highlight>
              <a:latin typeface="Roboto"/>
              <a:ea typeface="Roboto"/>
              <a:cs typeface="Roboto"/>
              <a:sym typeface="Roboto"/>
            </a:endParaRPr>
          </a:p>
        </p:txBody>
      </p:sp>
      <p:sp>
        <p:nvSpPr>
          <p:cNvPr id="286" name="Google Shape;286;p46"/>
          <p:cNvSpPr txBox="1"/>
          <p:nvPr/>
        </p:nvSpPr>
        <p:spPr>
          <a:xfrm>
            <a:off x="7317750" y="4339307"/>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Answer: B</a:t>
            </a:r>
            <a:endParaRPr b="1" i="0" sz="1400" u="none" cap="none" strike="noStrike">
              <a:solidFill>
                <a:srgbClr val="000000"/>
              </a:solidFill>
              <a:latin typeface="Roboto"/>
              <a:ea typeface="Roboto"/>
              <a:cs typeface="Roboto"/>
              <a:sym typeface="Roboto"/>
            </a:endParaRPr>
          </a:p>
        </p:txBody>
      </p:sp>
      <p:sp>
        <p:nvSpPr>
          <p:cNvPr id="287" name="Google Shape;287;p46"/>
          <p:cNvSpPr txBox="1"/>
          <p:nvPr/>
        </p:nvSpPr>
        <p:spPr>
          <a:xfrm>
            <a:off x="261750" y="69662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Question: 12</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4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nvSpPr>
        <p:spPr>
          <a:xfrm>
            <a:off x="327600" y="471149"/>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293" name="Google Shape;293;p47"/>
          <p:cNvSpPr txBox="1"/>
          <p:nvPr/>
        </p:nvSpPr>
        <p:spPr>
          <a:xfrm>
            <a:off x="757578" y="1281951"/>
            <a:ext cx="738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00000"/>
              </a:lnSpc>
              <a:spcBef>
                <a:spcPts val="0"/>
              </a:spcBef>
              <a:spcAft>
                <a:spcPts val="0"/>
              </a:spcAft>
              <a:buNone/>
            </a:pPr>
            <a:r>
              <a:rPr b="0" i="0" lang="en" sz="1600" u="none" cap="none" strike="noStrike">
                <a:solidFill>
                  <a:srgbClr val="333333"/>
                </a:solidFill>
                <a:latin typeface="Arial"/>
                <a:ea typeface="Arial"/>
                <a:cs typeface="Arial"/>
                <a:sym typeface="Arial"/>
              </a:rPr>
              <a:t>If the new market is going to hamper the regular market then the regular market should over come this by innovative methods, but we cannot discourage the new markets. So, I is not strong. II is based on positive result and desirable. Hence II is strong.</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333333"/>
                </a:solidFill>
                <a:latin typeface="Arial"/>
                <a:ea typeface="Arial"/>
                <a:cs typeface="Arial"/>
                <a:sym typeface="Arial"/>
              </a:rPr>
              <a:t>Only II is strong.</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 sz="4400" u="none" cap="none" strike="noStrike">
                <a:solidFill>
                  <a:srgbClr val="000000"/>
                </a:solidFill>
                <a:latin typeface="Arial"/>
                <a:ea typeface="Arial"/>
                <a:cs typeface="Arial"/>
                <a:sym typeface="Arial"/>
              </a:rPr>
            </a:br>
            <a:br>
              <a:rPr b="0" i="0" lang="en" sz="3600" u="none" cap="none" strike="noStrike">
                <a:solidFill>
                  <a:srgbClr val="000000"/>
                </a:solidFill>
                <a:latin typeface="Arial"/>
                <a:ea typeface="Arial"/>
                <a:cs typeface="Arial"/>
                <a:sym typeface="Arial"/>
              </a:rPr>
            </a:br>
            <a:br>
              <a:rPr b="0" i="0" lang="en" sz="2800" u="none" cap="none" strike="noStrike">
                <a:solidFill>
                  <a:srgbClr val="000000"/>
                </a:solidFill>
                <a:latin typeface="Arial"/>
                <a:ea typeface="Arial"/>
                <a:cs typeface="Arial"/>
                <a:sym typeface="Arial"/>
              </a:rPr>
            </a:br>
            <a:br>
              <a:rPr b="0" i="0" lang="en" sz="2000" u="none" cap="none" strike="noStrike">
                <a:solidFill>
                  <a:srgbClr val="000000"/>
                </a:solidFill>
                <a:latin typeface="Arial"/>
                <a:ea typeface="Arial"/>
                <a:cs typeface="Arial"/>
                <a:sym typeface="Arial"/>
              </a:rPr>
            </a:br>
            <a:endParaRPr b="0" i="0" sz="1600" u="none" cap="none" strike="noStrike">
              <a:solidFill>
                <a:srgbClr val="2A2A2A"/>
              </a:solidFill>
              <a:highlight>
                <a:srgbClr val="FFFFFF"/>
              </a:highlight>
              <a:latin typeface="Roboto"/>
              <a:ea typeface="Roboto"/>
              <a:cs typeface="Roboto"/>
              <a:sym typeface="Roboto"/>
            </a:endParaRPr>
          </a:p>
        </p:txBody>
      </p:sp>
      <p:sp>
        <p:nvSpPr>
          <p:cNvPr id="294" name="Google Shape;294;p47"/>
          <p:cNvSpPr txBox="1"/>
          <p:nvPr/>
        </p:nvSpPr>
        <p:spPr>
          <a:xfrm>
            <a:off x="6576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Explanation: </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nvSpPr>
        <p:spPr>
          <a:xfrm>
            <a:off x="350100" y="3751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300" name="Google Shape;300;p48"/>
          <p:cNvSpPr txBox="1"/>
          <p:nvPr/>
        </p:nvSpPr>
        <p:spPr>
          <a:xfrm>
            <a:off x="261750" y="1350000"/>
            <a:ext cx="8620500" cy="2821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Statement:</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Should government improve drainage system in the city?</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Inference</a:t>
            </a:r>
            <a:r>
              <a:rPr b="0" i="0" lang="en" sz="1600" u="none" cap="none" strike="noStrike">
                <a:solidFill>
                  <a:srgbClr val="000000"/>
                </a:solidFill>
                <a:highlight>
                  <a:srgbClr val="FFFFFF"/>
                </a:highlight>
                <a:latin typeface="Arial"/>
                <a:ea typeface="Arial"/>
                <a:cs typeface="Arial"/>
                <a:sym typeface="Arial"/>
              </a:rPr>
              <a:t>:</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 Yes, the existing drainage system was built to eater to 500 households while the number of households increased to 1000.</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II. No, there is no improvement in the infrastructure in the city.</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argument 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argument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either I or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neither I nor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both I and II are strong.</a:t>
            </a:r>
            <a:endParaRPr/>
          </a:p>
          <a:p>
            <a:pPr indent="0" lvl="0" marL="0" marR="0" rtl="0" algn="l">
              <a:lnSpc>
                <a:spcPct val="100000"/>
              </a:lnSpc>
              <a:spcBef>
                <a:spcPts val="0"/>
              </a:spcBef>
              <a:spcAft>
                <a:spcPts val="0"/>
              </a:spcAft>
              <a:buNone/>
            </a:pPr>
            <a:r>
              <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2A2A2A"/>
              </a:solidFill>
              <a:highlight>
                <a:srgbClr val="FFFFFF"/>
              </a:highlight>
              <a:latin typeface="Roboto"/>
              <a:ea typeface="Roboto"/>
              <a:cs typeface="Roboto"/>
              <a:sym typeface="Roboto"/>
            </a:endParaRPr>
          </a:p>
        </p:txBody>
      </p:sp>
      <p:sp>
        <p:nvSpPr>
          <p:cNvPr id="301" name="Google Shape;301;p48"/>
          <p:cNvSpPr txBox="1"/>
          <p:nvPr/>
        </p:nvSpPr>
        <p:spPr>
          <a:xfrm>
            <a:off x="7317750" y="4339307"/>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Answer: A</a:t>
            </a:r>
            <a:endParaRPr b="1" i="0" sz="1400" u="none" cap="none" strike="noStrike">
              <a:solidFill>
                <a:srgbClr val="000000"/>
              </a:solidFill>
              <a:latin typeface="Roboto"/>
              <a:ea typeface="Roboto"/>
              <a:cs typeface="Roboto"/>
              <a:sym typeface="Roboto"/>
            </a:endParaRPr>
          </a:p>
        </p:txBody>
      </p:sp>
      <p:sp>
        <p:nvSpPr>
          <p:cNvPr id="302" name="Google Shape;302;p48"/>
          <p:cNvSpPr txBox="1"/>
          <p:nvPr/>
        </p:nvSpPr>
        <p:spPr>
          <a:xfrm>
            <a:off x="261750" y="69662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Question: 13</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4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nvSpPr>
        <p:spPr>
          <a:xfrm>
            <a:off x="327600" y="471149"/>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308" name="Google Shape;308;p49"/>
          <p:cNvSpPr txBox="1"/>
          <p:nvPr/>
        </p:nvSpPr>
        <p:spPr>
          <a:xfrm>
            <a:off x="757578" y="1281951"/>
            <a:ext cx="738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00000"/>
              </a:lnSpc>
              <a:spcBef>
                <a:spcPts val="0"/>
              </a:spcBef>
              <a:spcAft>
                <a:spcPts val="0"/>
              </a:spcAft>
              <a:buNone/>
            </a:pPr>
            <a:r>
              <a:rPr b="0" i="0" lang="en" sz="1600" u="none" cap="none" strike="noStrike">
                <a:solidFill>
                  <a:srgbClr val="333333"/>
                </a:solidFill>
                <a:latin typeface="Arial"/>
                <a:ea typeface="Arial"/>
                <a:cs typeface="Arial"/>
                <a:sym typeface="Arial"/>
              </a:rPr>
              <a:t>I is strong because it states that the existing drainage system will not be sufficient to cater to demand.</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333333"/>
                </a:solidFill>
                <a:latin typeface="Arial"/>
                <a:ea typeface="Arial"/>
                <a:cs typeface="Arial"/>
                <a:sym typeface="Arial"/>
              </a:rPr>
              <a:t>II is irrelevant as it is referring to the infrastructure of the city.</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333333"/>
                </a:solidFill>
                <a:latin typeface="Arial"/>
                <a:ea typeface="Arial"/>
                <a:cs typeface="Arial"/>
                <a:sym typeface="Arial"/>
              </a:rPr>
              <a:t>Only I is strong.</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 sz="5400" u="none" cap="none" strike="noStrike">
                <a:solidFill>
                  <a:srgbClr val="000000"/>
                </a:solidFill>
                <a:latin typeface="Arial"/>
                <a:ea typeface="Arial"/>
                <a:cs typeface="Arial"/>
                <a:sym typeface="Arial"/>
              </a:rPr>
            </a:br>
            <a:br>
              <a:rPr b="0" i="0" lang="en" sz="4400" u="none" cap="none" strike="noStrike">
                <a:solidFill>
                  <a:srgbClr val="000000"/>
                </a:solidFill>
                <a:latin typeface="Arial"/>
                <a:ea typeface="Arial"/>
                <a:cs typeface="Arial"/>
                <a:sym typeface="Arial"/>
              </a:rPr>
            </a:br>
            <a:br>
              <a:rPr b="0" i="0" lang="en" sz="3600" u="none" cap="none" strike="noStrike">
                <a:solidFill>
                  <a:srgbClr val="000000"/>
                </a:solidFill>
                <a:latin typeface="Arial"/>
                <a:ea typeface="Arial"/>
                <a:cs typeface="Arial"/>
                <a:sym typeface="Arial"/>
              </a:rPr>
            </a:br>
            <a:br>
              <a:rPr b="0" i="0" lang="en" sz="2800" u="none" cap="none" strike="noStrike">
                <a:solidFill>
                  <a:srgbClr val="000000"/>
                </a:solidFill>
                <a:latin typeface="Arial"/>
                <a:ea typeface="Arial"/>
                <a:cs typeface="Arial"/>
                <a:sym typeface="Arial"/>
              </a:rPr>
            </a:br>
            <a:br>
              <a:rPr b="0" i="0" lang="en" sz="2000" u="none" cap="none" strike="noStrike">
                <a:solidFill>
                  <a:srgbClr val="000000"/>
                </a:solidFill>
                <a:latin typeface="Arial"/>
                <a:ea typeface="Arial"/>
                <a:cs typeface="Arial"/>
                <a:sym typeface="Arial"/>
              </a:rPr>
            </a:br>
            <a:endParaRPr b="0" i="0" sz="1600" u="none" cap="none" strike="noStrike">
              <a:solidFill>
                <a:srgbClr val="2A2A2A"/>
              </a:solidFill>
              <a:highlight>
                <a:srgbClr val="FFFFFF"/>
              </a:highlight>
              <a:latin typeface="Roboto"/>
              <a:ea typeface="Roboto"/>
              <a:cs typeface="Roboto"/>
              <a:sym typeface="Roboto"/>
            </a:endParaRPr>
          </a:p>
        </p:txBody>
      </p:sp>
      <p:sp>
        <p:nvSpPr>
          <p:cNvPr id="309" name="Google Shape;309;p49"/>
          <p:cNvSpPr txBox="1"/>
          <p:nvPr/>
        </p:nvSpPr>
        <p:spPr>
          <a:xfrm>
            <a:off x="6576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Explanation: </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0"/>
          <p:cNvSpPr txBox="1"/>
          <p:nvPr/>
        </p:nvSpPr>
        <p:spPr>
          <a:xfrm>
            <a:off x="350100" y="3751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315" name="Google Shape;315;p50"/>
          <p:cNvSpPr txBox="1"/>
          <p:nvPr/>
        </p:nvSpPr>
        <p:spPr>
          <a:xfrm>
            <a:off x="261750" y="1350000"/>
            <a:ext cx="8620500" cy="2821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Statement:</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Should there be a dress code for the employees in the office?</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Inference:</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 Yes, why not?</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II. No,  dress code makes life monotonous.</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argument 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argument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either I or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neither I nor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both I and II are strong</a:t>
            </a:r>
            <a:endParaRPr/>
          </a:p>
          <a:p>
            <a:pPr indent="0" lvl="0" marL="0" marR="0" rtl="0" algn="l">
              <a:lnSpc>
                <a:spcPct val="100000"/>
              </a:lnSpc>
              <a:spcBef>
                <a:spcPts val="0"/>
              </a:spcBef>
              <a:spcAft>
                <a:spcPts val="0"/>
              </a:spcAft>
              <a:buNone/>
            </a:pPr>
            <a:r>
              <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2A2A2A"/>
              </a:solidFill>
              <a:highlight>
                <a:srgbClr val="FFFFFF"/>
              </a:highlight>
              <a:latin typeface="Roboto"/>
              <a:ea typeface="Roboto"/>
              <a:cs typeface="Roboto"/>
              <a:sym typeface="Roboto"/>
            </a:endParaRPr>
          </a:p>
        </p:txBody>
      </p:sp>
      <p:sp>
        <p:nvSpPr>
          <p:cNvPr id="316" name="Google Shape;316;p50"/>
          <p:cNvSpPr txBox="1"/>
          <p:nvPr/>
        </p:nvSpPr>
        <p:spPr>
          <a:xfrm>
            <a:off x="7317750" y="4339307"/>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Answer: D</a:t>
            </a:r>
            <a:endParaRPr b="1" i="0" sz="1400" u="none" cap="none" strike="noStrike">
              <a:solidFill>
                <a:srgbClr val="000000"/>
              </a:solidFill>
              <a:latin typeface="Roboto"/>
              <a:ea typeface="Roboto"/>
              <a:cs typeface="Roboto"/>
              <a:sym typeface="Roboto"/>
            </a:endParaRPr>
          </a:p>
        </p:txBody>
      </p:sp>
      <p:sp>
        <p:nvSpPr>
          <p:cNvPr id="317" name="Google Shape;317;p50"/>
          <p:cNvSpPr txBox="1"/>
          <p:nvPr/>
        </p:nvSpPr>
        <p:spPr>
          <a:xfrm>
            <a:off x="261750" y="69662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Question: 14</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4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1"/>
          <p:cNvSpPr txBox="1"/>
          <p:nvPr/>
        </p:nvSpPr>
        <p:spPr>
          <a:xfrm>
            <a:off x="327600" y="471149"/>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323" name="Google Shape;323;p51"/>
          <p:cNvSpPr txBox="1"/>
          <p:nvPr/>
        </p:nvSpPr>
        <p:spPr>
          <a:xfrm>
            <a:off x="757578" y="1281951"/>
            <a:ext cx="738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00000"/>
              </a:lnSpc>
              <a:spcBef>
                <a:spcPts val="0"/>
              </a:spcBef>
              <a:spcAft>
                <a:spcPts val="0"/>
              </a:spcAft>
              <a:buNone/>
            </a:pPr>
            <a:r>
              <a:rPr b="0" i="0" lang="en" sz="1600" u="none" cap="none" strike="noStrike">
                <a:solidFill>
                  <a:srgbClr val="333333"/>
                </a:solidFill>
                <a:latin typeface="Arial"/>
                <a:ea typeface="Arial"/>
                <a:cs typeface="Arial"/>
                <a:sym typeface="Arial"/>
              </a:rPr>
              <a:t>I is not strong as there is no argument.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333333"/>
                </a:solidFill>
                <a:latin typeface="Arial"/>
                <a:ea typeface="Arial"/>
                <a:cs typeface="Arial"/>
                <a:sym typeface="Arial"/>
              </a:rPr>
              <a:t>II is simplistic. II is not strong.</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333333"/>
                </a:solidFill>
                <a:latin typeface="Arial"/>
                <a:ea typeface="Arial"/>
                <a:cs typeface="Arial"/>
                <a:sym typeface="Arial"/>
              </a:rPr>
              <a:t>Neither I nor II is strong.</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 sz="6600" u="none" cap="none" strike="noStrike">
                <a:solidFill>
                  <a:srgbClr val="000000"/>
                </a:solidFill>
                <a:latin typeface="Arial"/>
                <a:ea typeface="Arial"/>
                <a:cs typeface="Arial"/>
                <a:sym typeface="Arial"/>
              </a:rPr>
            </a:br>
            <a:br>
              <a:rPr b="0" i="0" lang="en" sz="5400" u="none" cap="none" strike="noStrike">
                <a:solidFill>
                  <a:srgbClr val="000000"/>
                </a:solidFill>
                <a:latin typeface="Arial"/>
                <a:ea typeface="Arial"/>
                <a:cs typeface="Arial"/>
                <a:sym typeface="Arial"/>
              </a:rPr>
            </a:br>
            <a:br>
              <a:rPr b="0" i="0" lang="en" sz="4400" u="none" cap="none" strike="noStrike">
                <a:solidFill>
                  <a:srgbClr val="000000"/>
                </a:solidFill>
                <a:latin typeface="Arial"/>
                <a:ea typeface="Arial"/>
                <a:cs typeface="Arial"/>
                <a:sym typeface="Arial"/>
              </a:rPr>
            </a:br>
            <a:br>
              <a:rPr b="0" i="0" lang="en" sz="3600" u="none" cap="none" strike="noStrike">
                <a:solidFill>
                  <a:srgbClr val="000000"/>
                </a:solidFill>
                <a:latin typeface="Arial"/>
                <a:ea typeface="Arial"/>
                <a:cs typeface="Arial"/>
                <a:sym typeface="Arial"/>
              </a:rPr>
            </a:br>
            <a:br>
              <a:rPr b="0" i="0" lang="en" sz="2800" u="none" cap="none" strike="noStrike">
                <a:solidFill>
                  <a:srgbClr val="000000"/>
                </a:solidFill>
                <a:latin typeface="Arial"/>
                <a:ea typeface="Arial"/>
                <a:cs typeface="Arial"/>
                <a:sym typeface="Arial"/>
              </a:rPr>
            </a:br>
            <a:br>
              <a:rPr b="0" i="0" lang="en" sz="2000" u="none" cap="none" strike="noStrike">
                <a:solidFill>
                  <a:srgbClr val="000000"/>
                </a:solidFill>
                <a:latin typeface="Arial"/>
                <a:ea typeface="Arial"/>
                <a:cs typeface="Arial"/>
                <a:sym typeface="Arial"/>
              </a:rPr>
            </a:br>
            <a:endParaRPr b="0" i="0" sz="1600" u="none" cap="none" strike="noStrike">
              <a:solidFill>
                <a:srgbClr val="2A2A2A"/>
              </a:solidFill>
              <a:highlight>
                <a:srgbClr val="FFFFFF"/>
              </a:highlight>
              <a:latin typeface="Roboto"/>
              <a:ea typeface="Roboto"/>
              <a:cs typeface="Roboto"/>
              <a:sym typeface="Roboto"/>
            </a:endParaRPr>
          </a:p>
        </p:txBody>
      </p:sp>
      <p:sp>
        <p:nvSpPr>
          <p:cNvPr id="324" name="Google Shape;324;p51"/>
          <p:cNvSpPr txBox="1"/>
          <p:nvPr/>
        </p:nvSpPr>
        <p:spPr>
          <a:xfrm>
            <a:off x="6576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Explanation: </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250521" y="1081382"/>
            <a:ext cx="8743167"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600" u="none" cap="none" strike="noStrike">
                <a:solidFill>
                  <a:srgbClr val="212529"/>
                </a:solidFill>
                <a:latin typeface="Arial"/>
                <a:ea typeface="Arial"/>
                <a:cs typeface="Arial"/>
                <a:sym typeface="Arial"/>
              </a:rPr>
              <a:t>Now, let’s explore an interesting link between the two:</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None/>
            </a:pPr>
            <a:r>
              <a:rPr b="0" i="0" lang="en" sz="1600" u="none" cap="none" strike="noStrike">
                <a:solidFill>
                  <a:srgbClr val="212529"/>
                </a:solidFill>
                <a:latin typeface="Arial"/>
                <a:ea typeface="Arial"/>
                <a:cs typeface="Arial"/>
                <a:sym typeface="Arial"/>
              </a:rPr>
              <a:t>Combination of an assumption (valid/true) and a fact results in an inference (correct/valid).</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600" u="none" cap="none" strike="noStrike">
                <a:solidFill>
                  <a:srgbClr val="212529"/>
                </a:solidFill>
                <a:latin typeface="Arial"/>
                <a:ea typeface="Arial"/>
                <a:cs typeface="Arial"/>
                <a:sym typeface="Arial"/>
              </a:rPr>
              <a:t>Assumption + Fact → Inference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None/>
            </a:pPr>
            <a:r>
              <a:rPr b="0" i="0" lang="en" sz="1600" u="none" cap="none" strike="noStrike">
                <a:solidFill>
                  <a:srgbClr val="212529"/>
                </a:solidFill>
                <a:latin typeface="Arial"/>
                <a:ea typeface="Arial"/>
                <a:cs typeface="Arial"/>
                <a:sym typeface="Arial"/>
              </a:rPr>
              <a:t>You must be thinking that the difference is pretty simple. Then how does the confusion arise between the two? Well, the confusion arises because of the phrase </a:t>
            </a:r>
            <a:r>
              <a:rPr b="0" i="1" lang="en" sz="1600" u="none" cap="none" strike="noStrike">
                <a:solidFill>
                  <a:srgbClr val="212529"/>
                </a:solidFill>
                <a:latin typeface="Arial"/>
                <a:ea typeface="Arial"/>
                <a:cs typeface="Arial"/>
                <a:sym typeface="Arial"/>
              </a:rPr>
              <a:t>‘must be true’</a:t>
            </a:r>
            <a:r>
              <a:rPr b="0" i="0" lang="en" sz="1600" u="none" cap="none" strike="noStrike">
                <a:solidFill>
                  <a:srgbClr val="212529"/>
                </a:solidFill>
                <a:latin typeface="Arial"/>
                <a:ea typeface="Arial"/>
                <a:cs typeface="Arial"/>
                <a:sym typeface="Arial"/>
              </a:rPr>
              <a:t>. Since neither the assumption nor the inference is stated explicitly in the arguments, it may be complex to differentiate between the two.</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2"/>
          <p:cNvSpPr txBox="1"/>
          <p:nvPr/>
        </p:nvSpPr>
        <p:spPr>
          <a:xfrm>
            <a:off x="350100" y="3751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Question: 01</a:t>
            </a:r>
            <a:endParaRPr b="0" i="0" sz="2000" u="none" cap="none" strike="noStrike">
              <a:solidFill>
                <a:schemeClr val="lt1"/>
              </a:solidFill>
              <a:latin typeface="Roboto"/>
              <a:ea typeface="Roboto"/>
              <a:cs typeface="Roboto"/>
              <a:sym typeface="Roboto"/>
            </a:endParaRPr>
          </a:p>
        </p:txBody>
      </p:sp>
      <p:sp>
        <p:nvSpPr>
          <p:cNvPr id="330" name="Google Shape;330;p52"/>
          <p:cNvSpPr txBox="1"/>
          <p:nvPr/>
        </p:nvSpPr>
        <p:spPr>
          <a:xfrm>
            <a:off x="261750" y="1350000"/>
            <a:ext cx="8620500" cy="28215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Statement:</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Should the institute conduct classes in remote villages?</a:t>
            </a:r>
            <a:endParaRPr/>
          </a:p>
          <a:p>
            <a:pPr indent="0" lvl="0" marL="0" marR="0" rtl="0" algn="l">
              <a:lnSpc>
                <a:spcPct val="100000"/>
              </a:lnSpc>
              <a:spcBef>
                <a:spcPts val="0"/>
              </a:spcBef>
              <a:spcAft>
                <a:spcPts val="0"/>
              </a:spcAft>
              <a:buNone/>
            </a:pPr>
            <a:r>
              <a:rPr b="1" i="0" lang="en" sz="1600" u="none" cap="none" strike="noStrike">
                <a:solidFill>
                  <a:srgbClr val="000000"/>
                </a:solidFill>
                <a:highlight>
                  <a:srgbClr val="FFFFFF"/>
                </a:highlight>
                <a:latin typeface="Arial"/>
                <a:ea typeface="Arial"/>
                <a:cs typeface="Arial"/>
                <a:sym typeface="Arial"/>
              </a:rPr>
              <a:t>Inference:</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 Yes, this will help those students who belong to villages and cannot visit urban areas for studies.</a:t>
            </a:r>
            <a:endParaRPr/>
          </a:p>
          <a:p>
            <a:pPr indent="0" lvl="0" marL="0" marR="0" rtl="0" algn="l">
              <a:lnSpc>
                <a:spcPct val="100000"/>
              </a:lnSpc>
              <a:spcBef>
                <a:spcPts val="0"/>
              </a:spcBef>
              <a:spcAft>
                <a:spcPts val="0"/>
              </a:spcAft>
              <a:buNone/>
            </a:pPr>
            <a:r>
              <a:rPr b="0" i="0" lang="en" sz="1600" u="none" cap="none" strike="noStrike">
                <a:solidFill>
                  <a:srgbClr val="000000"/>
                </a:solidFill>
                <a:highlight>
                  <a:srgbClr val="FFFFFF"/>
                </a:highlight>
                <a:latin typeface="Arial"/>
                <a:ea typeface="Arial"/>
                <a:cs typeface="Arial"/>
                <a:sym typeface="Arial"/>
              </a:rPr>
              <a:t>II. No, this is not an economically viable proposal, as the number of students who attend such classes cannot contribute to break-even.</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argument 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only argument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either I or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neither I nor II is strong.</a:t>
            </a:r>
            <a:endParaRPr/>
          </a:p>
          <a:p>
            <a:pPr indent="-342900" lvl="0" marL="342900" marR="0" rtl="0" algn="l">
              <a:lnSpc>
                <a:spcPct val="100000"/>
              </a:lnSpc>
              <a:spcBef>
                <a:spcPts val="0"/>
              </a:spcBef>
              <a:spcAft>
                <a:spcPts val="0"/>
              </a:spcAft>
              <a:buClr>
                <a:srgbClr val="000000"/>
              </a:buClr>
              <a:buSzPts val="1600"/>
              <a:buFont typeface="Arial"/>
              <a:buAutoNum type="alphaUcPeriod"/>
            </a:pPr>
            <a:r>
              <a:rPr b="0" i="0" lang="en" sz="1600" u="none" cap="none" strike="noStrike">
                <a:solidFill>
                  <a:srgbClr val="000000"/>
                </a:solidFill>
                <a:highlight>
                  <a:srgbClr val="FFFFFF"/>
                </a:highlight>
                <a:latin typeface="Arial"/>
                <a:ea typeface="Arial"/>
                <a:cs typeface="Arial"/>
                <a:sym typeface="Arial"/>
              </a:rPr>
              <a:t>If both I and II are strong.</a:t>
            </a:r>
            <a:endParaRPr/>
          </a:p>
          <a:p>
            <a:pPr indent="0" lvl="0" marL="0" marR="0" rtl="0" algn="l">
              <a:lnSpc>
                <a:spcPct val="100000"/>
              </a:lnSpc>
              <a:spcBef>
                <a:spcPts val="0"/>
              </a:spcBef>
              <a:spcAft>
                <a:spcPts val="0"/>
              </a:spcAft>
              <a:buNone/>
            </a:pPr>
            <a:r>
              <a:t/>
            </a:r>
            <a:endParaRPr b="0" i="0" sz="1600" u="none" cap="none" strike="noStrike">
              <a:solidFill>
                <a:srgbClr val="000000"/>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2A2A2A"/>
              </a:solidFill>
              <a:highlight>
                <a:srgbClr val="FFFFFF"/>
              </a:highlight>
              <a:latin typeface="Roboto"/>
              <a:ea typeface="Roboto"/>
              <a:cs typeface="Roboto"/>
              <a:sym typeface="Roboto"/>
            </a:endParaRPr>
          </a:p>
        </p:txBody>
      </p:sp>
      <p:sp>
        <p:nvSpPr>
          <p:cNvPr id="331" name="Google Shape;331;p52"/>
          <p:cNvSpPr txBox="1"/>
          <p:nvPr/>
        </p:nvSpPr>
        <p:spPr>
          <a:xfrm>
            <a:off x="7317750" y="4339307"/>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Roboto"/>
                <a:ea typeface="Roboto"/>
                <a:cs typeface="Roboto"/>
                <a:sym typeface="Roboto"/>
              </a:rPr>
              <a:t>Answer: E</a:t>
            </a:r>
            <a:endParaRPr b="1" i="0" sz="1400" u="none" cap="none" strike="noStrike">
              <a:solidFill>
                <a:srgbClr val="000000"/>
              </a:solidFill>
              <a:latin typeface="Roboto"/>
              <a:ea typeface="Roboto"/>
              <a:cs typeface="Roboto"/>
              <a:sym typeface="Roboto"/>
            </a:endParaRPr>
          </a:p>
        </p:txBody>
      </p:sp>
      <p:sp>
        <p:nvSpPr>
          <p:cNvPr id="332" name="Google Shape;332;p52"/>
          <p:cNvSpPr txBox="1"/>
          <p:nvPr/>
        </p:nvSpPr>
        <p:spPr>
          <a:xfrm>
            <a:off x="261750" y="69662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Question: 15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4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3"/>
          <p:cNvSpPr txBox="1"/>
          <p:nvPr/>
        </p:nvSpPr>
        <p:spPr>
          <a:xfrm>
            <a:off x="327600" y="471149"/>
            <a:ext cx="2827800" cy="3927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oboto"/>
                <a:ea typeface="Roboto"/>
                <a:cs typeface="Roboto"/>
                <a:sym typeface="Roboto"/>
              </a:rPr>
              <a:t>Explanation:</a:t>
            </a:r>
            <a:endParaRPr b="0" i="0" sz="2000" u="none" cap="none" strike="noStrike">
              <a:solidFill>
                <a:schemeClr val="lt1"/>
              </a:solidFill>
              <a:latin typeface="Roboto"/>
              <a:ea typeface="Roboto"/>
              <a:cs typeface="Roboto"/>
              <a:sym typeface="Roboto"/>
            </a:endParaRPr>
          </a:p>
        </p:txBody>
      </p:sp>
      <p:sp>
        <p:nvSpPr>
          <p:cNvPr id="338" name="Google Shape;338;p53"/>
          <p:cNvSpPr txBox="1"/>
          <p:nvPr/>
        </p:nvSpPr>
        <p:spPr>
          <a:xfrm>
            <a:off x="757578" y="1281951"/>
            <a:ext cx="7380000" cy="2635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00000"/>
              </a:lnSpc>
              <a:spcBef>
                <a:spcPts val="0"/>
              </a:spcBef>
              <a:spcAft>
                <a:spcPts val="0"/>
              </a:spcAft>
              <a:buNone/>
            </a:pPr>
            <a:r>
              <a:rPr b="0" i="0" lang="en" sz="1600" u="none" cap="none" strike="noStrike">
                <a:solidFill>
                  <a:srgbClr val="333333"/>
                </a:solidFill>
                <a:latin typeface="Arial"/>
                <a:ea typeface="Arial"/>
                <a:cs typeface="Arial"/>
                <a:sym typeface="Arial"/>
              </a:rPr>
              <a:t>Statement I: The basic purpose of conducting classes is to help students. Hence, statement I is a strong argument as it conveys this idea.</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333333"/>
                </a:solidFill>
                <a:latin typeface="Arial"/>
                <a:ea typeface="Arial"/>
                <a:cs typeface="Arial"/>
                <a:sym typeface="Arial"/>
              </a:rPr>
              <a:t>Statement II: If the institute conducts classes with the intention of making profits, then this is a valid point to be considered. Hence, statement II is also strong.</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 sz="8000" u="none" cap="none" strike="noStrike">
                <a:solidFill>
                  <a:srgbClr val="000000"/>
                </a:solidFill>
                <a:latin typeface="Arial"/>
                <a:ea typeface="Arial"/>
                <a:cs typeface="Arial"/>
                <a:sym typeface="Arial"/>
              </a:rPr>
            </a:br>
            <a:br>
              <a:rPr b="0" i="0" lang="en" sz="6600" u="none" cap="none" strike="noStrike">
                <a:solidFill>
                  <a:srgbClr val="000000"/>
                </a:solidFill>
                <a:latin typeface="Arial"/>
                <a:ea typeface="Arial"/>
                <a:cs typeface="Arial"/>
                <a:sym typeface="Arial"/>
              </a:rPr>
            </a:br>
            <a:br>
              <a:rPr b="0" i="0" lang="en" sz="5400" u="none" cap="none" strike="noStrike">
                <a:solidFill>
                  <a:srgbClr val="000000"/>
                </a:solidFill>
                <a:latin typeface="Arial"/>
                <a:ea typeface="Arial"/>
                <a:cs typeface="Arial"/>
                <a:sym typeface="Arial"/>
              </a:rPr>
            </a:br>
            <a:br>
              <a:rPr b="0" i="0" lang="en" sz="4400" u="none" cap="none" strike="noStrike">
                <a:solidFill>
                  <a:srgbClr val="000000"/>
                </a:solidFill>
                <a:latin typeface="Arial"/>
                <a:ea typeface="Arial"/>
                <a:cs typeface="Arial"/>
                <a:sym typeface="Arial"/>
              </a:rPr>
            </a:br>
            <a:br>
              <a:rPr b="0" i="0" lang="en" sz="3600" u="none" cap="none" strike="noStrike">
                <a:solidFill>
                  <a:srgbClr val="000000"/>
                </a:solidFill>
                <a:latin typeface="Arial"/>
                <a:ea typeface="Arial"/>
                <a:cs typeface="Arial"/>
                <a:sym typeface="Arial"/>
              </a:rPr>
            </a:br>
            <a:br>
              <a:rPr b="0" i="0" lang="en" sz="2800" u="none" cap="none" strike="noStrike">
                <a:solidFill>
                  <a:srgbClr val="000000"/>
                </a:solidFill>
                <a:latin typeface="Arial"/>
                <a:ea typeface="Arial"/>
                <a:cs typeface="Arial"/>
                <a:sym typeface="Arial"/>
              </a:rPr>
            </a:br>
            <a:br>
              <a:rPr b="0" i="0" lang="en" sz="2000" u="none" cap="none" strike="noStrike">
                <a:solidFill>
                  <a:srgbClr val="000000"/>
                </a:solidFill>
                <a:latin typeface="Arial"/>
                <a:ea typeface="Arial"/>
                <a:cs typeface="Arial"/>
                <a:sym typeface="Arial"/>
              </a:rPr>
            </a:br>
            <a:endParaRPr b="0" i="0" sz="1600" u="none" cap="none" strike="noStrike">
              <a:solidFill>
                <a:srgbClr val="2A2A2A"/>
              </a:solidFill>
              <a:highlight>
                <a:srgbClr val="FFFFFF"/>
              </a:highlight>
              <a:latin typeface="Roboto"/>
              <a:ea typeface="Roboto"/>
              <a:cs typeface="Roboto"/>
              <a:sym typeface="Roboto"/>
            </a:endParaRPr>
          </a:p>
        </p:txBody>
      </p:sp>
      <p:sp>
        <p:nvSpPr>
          <p:cNvPr id="339" name="Google Shape;339;p53"/>
          <p:cNvSpPr txBox="1"/>
          <p:nvPr/>
        </p:nvSpPr>
        <p:spPr>
          <a:xfrm>
            <a:off x="6576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8182EF"/>
                </a:solidFill>
                <a:latin typeface="Roboto"/>
                <a:ea typeface="Roboto"/>
                <a:cs typeface="Roboto"/>
                <a:sym typeface="Roboto"/>
              </a:rPr>
              <a:t>Explanation: </a:t>
            </a:r>
            <a:endParaRPr b="1" i="0" sz="2000" u="none" cap="none" strike="noStrike">
              <a:solidFill>
                <a:srgbClr val="8182EF"/>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45" name="Google Shape;345;p5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346" name="Google Shape;346;p54"/>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47" name="Google Shape;347;p54"/>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348" name="Google Shape;348;p54"/>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49" name="Google Shape;349;p54"/>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50" name="Google Shape;350;p54"/>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351" name="Google Shape;351;p54"/>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52" name="Google Shape;352;p54"/>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353" name="Google Shape;353;p54"/>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54" name="Google Shape;354;p54"/>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355" name="Google Shape;355;p54"/>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677549" y="1301150"/>
            <a:ext cx="7689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80" name="Google Shape;80;p17"/>
          <p:cNvSpPr txBox="1"/>
          <p:nvPr/>
        </p:nvSpPr>
        <p:spPr>
          <a:xfrm>
            <a:off x="244257" y="621408"/>
            <a:ext cx="8655600" cy="364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 sz="1800" u="none" cap="none" strike="noStrike">
                <a:solidFill>
                  <a:srgbClr val="8182EF"/>
                </a:solidFill>
                <a:latin typeface="Arial"/>
                <a:ea typeface="Arial"/>
                <a:cs typeface="Arial"/>
                <a:sym typeface="Arial"/>
              </a:rPr>
              <a:t>Tips to Solve</a:t>
            </a:r>
            <a:endParaRPr sz="1200">
              <a:solidFill>
                <a:srgbClr val="8182EF"/>
              </a:solidFill>
            </a:endParaRPr>
          </a:p>
          <a:p>
            <a:pPr indent="0" lvl="0" marL="0" marR="0" rtl="0" algn="l">
              <a:lnSpc>
                <a:spcPct val="100000"/>
              </a:lnSpc>
              <a:spcBef>
                <a:spcPts val="0"/>
              </a:spcBef>
              <a:spcAft>
                <a:spcPts val="0"/>
              </a:spcAft>
              <a:buNone/>
            </a:pPr>
            <a:r>
              <a:t/>
            </a:r>
            <a:endParaRPr b="0" i="0" sz="1600" u="none" cap="none" strike="noStrike">
              <a:solidFill>
                <a:srgbClr val="212529"/>
              </a:solidFill>
              <a:latin typeface="Roboto"/>
              <a:ea typeface="Roboto"/>
              <a:cs typeface="Roboto"/>
              <a:sym typeface="Roboto"/>
            </a:endParaRPr>
          </a:p>
          <a:p>
            <a:pPr indent="0" lvl="0" marL="0" marR="0" rtl="0" algn="l">
              <a:lnSpc>
                <a:spcPct val="100000"/>
              </a:lnSpc>
              <a:spcBef>
                <a:spcPts val="0"/>
              </a:spcBef>
              <a:spcAft>
                <a:spcPts val="0"/>
              </a:spcAft>
              <a:buNone/>
            </a:pPr>
            <a:r>
              <a:rPr b="0" i="0" lang="en" sz="1600" u="none" cap="none" strike="noStrike">
                <a:solidFill>
                  <a:srgbClr val="212529"/>
                </a:solidFill>
                <a:latin typeface="Roboto"/>
                <a:ea typeface="Roboto"/>
                <a:cs typeface="Roboto"/>
                <a:sym typeface="Roboto"/>
              </a:rPr>
              <a:t>So, let’s first understand some important differences between the two:</a:t>
            </a:r>
            <a:endParaRPr b="0" i="0" sz="1600" u="none" cap="none" strike="noStrike">
              <a:solidFill>
                <a:srgbClr val="000000"/>
              </a:solidFill>
              <a:latin typeface="Arial"/>
              <a:ea typeface="Arial"/>
              <a:cs typeface="Arial"/>
              <a:sym typeface="Arial"/>
            </a:endParaRPr>
          </a:p>
          <a:p>
            <a:pPr indent="-101600" lvl="0" marL="241300" marR="0" rtl="0" algn="l">
              <a:lnSpc>
                <a:spcPct val="100000"/>
              </a:lnSpc>
              <a:spcBef>
                <a:spcPts val="1200"/>
              </a:spcBef>
              <a:spcAft>
                <a:spcPts val="0"/>
              </a:spcAft>
              <a:buClr>
                <a:srgbClr val="000000"/>
              </a:buClr>
              <a:buSzPts val="1600"/>
              <a:buFont typeface="Arial"/>
              <a:buAutoNum type="arabicPeriod"/>
            </a:pPr>
            <a:r>
              <a:rPr b="0" i="0" lang="en" sz="1600" u="none" cap="none" strike="noStrike">
                <a:solidFill>
                  <a:srgbClr val="212529"/>
                </a:solidFill>
                <a:latin typeface="Roboto"/>
                <a:ea typeface="Roboto"/>
                <a:cs typeface="Roboto"/>
                <a:sym typeface="Roboto"/>
              </a:rPr>
              <a:t>As discussed above, inference can be logically deduced from any given information. On the other hand, assumption is a new information and can never be logically deduced from any given information.</a:t>
            </a:r>
            <a:endParaRPr sz="1600"/>
          </a:p>
          <a:p>
            <a:pPr indent="-101600" lvl="0" marL="241300" marR="0" rtl="0" algn="l">
              <a:lnSpc>
                <a:spcPct val="100000"/>
              </a:lnSpc>
              <a:spcBef>
                <a:spcPts val="0"/>
              </a:spcBef>
              <a:spcAft>
                <a:spcPts val="0"/>
              </a:spcAft>
              <a:buClr>
                <a:srgbClr val="000000"/>
              </a:buClr>
              <a:buSzPts val="1600"/>
              <a:buFont typeface="Arial"/>
              <a:buAutoNum type="arabicPeriod"/>
            </a:pPr>
            <a:br>
              <a:rPr b="0" i="0" lang="en" sz="1600" u="none" cap="none" strike="noStrike">
                <a:solidFill>
                  <a:srgbClr val="000000"/>
                </a:solidFill>
                <a:latin typeface="Arial"/>
                <a:ea typeface="Arial"/>
                <a:cs typeface="Arial"/>
                <a:sym typeface="Arial"/>
              </a:rPr>
            </a:br>
            <a:r>
              <a:rPr b="0" i="0" lang="en" sz="1600" u="none" cap="none" strike="noStrike">
                <a:solidFill>
                  <a:srgbClr val="212529"/>
                </a:solidFill>
                <a:latin typeface="Roboto"/>
                <a:ea typeface="Roboto"/>
                <a:cs typeface="Roboto"/>
                <a:sym typeface="Roboto"/>
              </a:rPr>
              <a:t>Inference must be true if the given information is true. While assumption must be true for the conclusion/given information to be true. If you see carefully, both follow opposite direction for either to hold ‘true’.</a:t>
            </a:r>
            <a:endParaRPr sz="1600"/>
          </a:p>
          <a:p>
            <a:pPr indent="-101600" lvl="0" marL="241300" marR="0" rtl="0" algn="l">
              <a:lnSpc>
                <a:spcPct val="100000"/>
              </a:lnSpc>
              <a:spcBef>
                <a:spcPts val="0"/>
              </a:spcBef>
              <a:spcAft>
                <a:spcPts val="0"/>
              </a:spcAft>
              <a:buClr>
                <a:srgbClr val="000000"/>
              </a:buClr>
              <a:buSzPts val="1600"/>
              <a:buFont typeface="Arial"/>
              <a:buAutoNum type="arabicPeriod"/>
            </a:pPr>
            <a:br>
              <a:rPr b="0" i="0" lang="en" sz="1600" u="none" cap="none" strike="noStrike">
                <a:solidFill>
                  <a:srgbClr val="000000"/>
                </a:solidFill>
                <a:latin typeface="Arial"/>
                <a:ea typeface="Arial"/>
                <a:cs typeface="Arial"/>
                <a:sym typeface="Arial"/>
              </a:rPr>
            </a:br>
            <a:r>
              <a:rPr b="0" i="0" lang="en" sz="1600" u="none" cap="none" strike="noStrike">
                <a:solidFill>
                  <a:srgbClr val="212529"/>
                </a:solidFill>
                <a:latin typeface="Roboto"/>
                <a:ea typeface="Roboto"/>
                <a:cs typeface="Roboto"/>
                <a:sym typeface="Roboto"/>
              </a:rPr>
              <a:t>Generally, the questions structure of the two varies in the following ways:</a:t>
            </a:r>
            <a:endParaRPr sz="1600"/>
          </a:p>
          <a:p>
            <a:pPr indent="0" lvl="0" marL="0" marR="0" rtl="0" algn="l">
              <a:lnSpc>
                <a:spcPct val="115000"/>
              </a:lnSpc>
              <a:spcBef>
                <a:spcPts val="1200"/>
              </a:spcBef>
              <a:spcAft>
                <a:spcPts val="0"/>
              </a:spcAft>
              <a:buClr>
                <a:srgbClr val="000000"/>
              </a:buClr>
              <a:buSzPts val="14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1500"/>
                                        <p:tgtEl>
                                          <p:spTgt spid="7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677543" y="1301157"/>
            <a:ext cx="8689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86" name="Google Shape;86;p18"/>
          <p:cNvSpPr txBox="1"/>
          <p:nvPr/>
        </p:nvSpPr>
        <p:spPr>
          <a:xfrm>
            <a:off x="960950" y="1580025"/>
            <a:ext cx="7405800" cy="400200"/>
          </a:xfrm>
          <a:prstGeom prst="rect">
            <a:avLst/>
          </a:prstGeom>
          <a:noFill/>
          <a:ln>
            <a:noFill/>
          </a:ln>
        </p:spPr>
        <p:txBody>
          <a:bodyPr anchorCtr="0" anchor="t" bIns="91425" lIns="91425" spcFirstLastPara="1" rIns="91425" wrap="square" tIns="91425">
            <a:spAutoFit/>
          </a:bodyPr>
          <a:lstStyle/>
          <a:p>
            <a:pPr indent="0" lvl="0" marL="40005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87" name="Google Shape;87;p18"/>
          <p:cNvSpPr txBox="1"/>
          <p:nvPr/>
        </p:nvSpPr>
        <p:spPr>
          <a:xfrm>
            <a:off x="317014" y="658986"/>
            <a:ext cx="8689200" cy="3289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None/>
            </a:pPr>
            <a:r>
              <a:rPr b="1" i="0" lang="en" sz="1800" u="none" cap="none" strike="noStrike">
                <a:solidFill>
                  <a:srgbClr val="8182EF"/>
                </a:solidFill>
                <a:latin typeface="Arial"/>
                <a:ea typeface="Arial"/>
                <a:cs typeface="Arial"/>
                <a:sym typeface="Arial"/>
              </a:rPr>
              <a:t>Tips to Solve</a:t>
            </a:r>
            <a:endParaRPr sz="1200">
              <a:solidFill>
                <a:srgbClr val="8182EF"/>
              </a:solidFill>
            </a:endParaRPr>
          </a:p>
          <a:p>
            <a:pPr indent="0" lvl="0" marL="0" marR="0" rtl="0" algn="l">
              <a:lnSpc>
                <a:spcPct val="115000"/>
              </a:lnSpc>
              <a:spcBef>
                <a:spcPts val="1200"/>
              </a:spcBef>
              <a:spcAft>
                <a:spcPts val="0"/>
              </a:spcAft>
              <a:buNone/>
            </a:pPr>
            <a:r>
              <a:t/>
            </a:r>
            <a:endParaRPr b="1" i="0" sz="2000" u="none" cap="none" strike="noStrike">
              <a:solidFill>
                <a:schemeClr val="accent1"/>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If the statements above are true, which of the following must be true? (</a:t>
            </a:r>
            <a:r>
              <a:rPr b="0" i="1" lang="en" sz="1600" u="none" cap="none" strike="noStrike">
                <a:solidFill>
                  <a:srgbClr val="000000"/>
                </a:solidFill>
                <a:latin typeface="Arial"/>
                <a:ea typeface="Arial"/>
                <a:cs typeface="Arial"/>
                <a:sym typeface="Arial"/>
              </a:rPr>
              <a:t>Inference</a:t>
            </a:r>
            <a:r>
              <a:rPr b="0" i="0" lang="en"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None/>
            </a:pPr>
            <a:r>
              <a:rPr b="0" i="0" lang="en" sz="1600" u="none" cap="none" strike="noStrike">
                <a:solidFill>
                  <a:srgbClr val="000000"/>
                </a:solidFill>
                <a:latin typeface="Arial"/>
                <a:ea typeface="Arial"/>
                <a:cs typeface="Arial"/>
                <a:sym typeface="Arial"/>
              </a:rPr>
              <a:t>Select the assumption on which the argument depends? (</a:t>
            </a:r>
            <a:r>
              <a:rPr b="0" i="1" lang="en" sz="1600" u="none" cap="none" strike="noStrike">
                <a:solidFill>
                  <a:srgbClr val="000000"/>
                </a:solidFill>
                <a:latin typeface="Arial"/>
                <a:ea typeface="Arial"/>
                <a:cs typeface="Arial"/>
                <a:sym typeface="Arial"/>
              </a:rPr>
              <a:t>Assumption</a:t>
            </a:r>
            <a:r>
              <a:rPr b="0" i="0" lang="en" sz="1600" u="none" cap="none" strike="noStrike">
                <a:solidFill>
                  <a:srgbClr val="000000"/>
                </a:solidFill>
                <a:latin typeface="Arial"/>
                <a:ea typeface="Arial"/>
                <a:cs typeface="Arial"/>
                <a:sym typeface="Arial"/>
              </a:rPr>
              <a: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None/>
            </a:pPr>
            <a:r>
              <a:rPr b="0" i="0" lang="en" sz="1600" u="none" cap="none" strike="noStrike">
                <a:solidFill>
                  <a:srgbClr val="000000"/>
                </a:solidFill>
                <a:latin typeface="Arial"/>
                <a:ea typeface="Arial"/>
                <a:cs typeface="Arial"/>
                <a:sym typeface="Arial"/>
              </a:rPr>
              <a:t>As you can see, in the above question, you are basically asked to logically deduce the inference from the given set of statements. That’s the biggest hint of the answer being an inference. In other cases, the same questions may be rewritten in other ways, but the meaning remains the same.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An assumption must have a </a:t>
            </a:r>
            <a:r>
              <a:rPr b="0" i="1" lang="en" sz="1600" u="none" cap="none" strike="noStrike">
                <a:solidFill>
                  <a:srgbClr val="000000"/>
                </a:solidFill>
                <a:latin typeface="Arial"/>
                <a:ea typeface="Arial"/>
                <a:cs typeface="Arial"/>
                <a:sym typeface="Arial"/>
              </a:rPr>
              <a:t>conclusion</a:t>
            </a:r>
            <a:r>
              <a:rPr b="0" i="0" lang="en" sz="1600" u="none" cap="none" strike="noStrike">
                <a:solidFill>
                  <a:srgbClr val="000000"/>
                </a:solidFill>
                <a:latin typeface="Arial"/>
                <a:ea typeface="Arial"/>
                <a:cs typeface="Arial"/>
                <a:sym typeface="Arial"/>
              </a:rPr>
              <a:t> while an inference is rarely followed by any conclusion. Infact, you can formulate logical </a:t>
            </a:r>
            <a:r>
              <a:rPr b="0" i="1" lang="en" sz="1600" u="none" cap="none" strike="noStrike">
                <a:solidFill>
                  <a:srgbClr val="000000"/>
                </a:solidFill>
                <a:latin typeface="Arial"/>
                <a:ea typeface="Arial"/>
                <a:cs typeface="Arial"/>
                <a:sym typeface="Arial"/>
              </a:rPr>
              <a:t>inferences</a:t>
            </a:r>
            <a:r>
              <a:rPr b="0" i="0" lang="en" sz="1600" u="none" cap="none" strike="noStrike">
                <a:solidFill>
                  <a:srgbClr val="000000"/>
                </a:solidFill>
                <a:latin typeface="Arial"/>
                <a:ea typeface="Arial"/>
                <a:cs typeface="Arial"/>
                <a:sym typeface="Arial"/>
              </a:rPr>
              <a:t> from given </a:t>
            </a:r>
            <a:r>
              <a:rPr b="0" i="1" lang="en" sz="1600" u="none" cap="none" strike="noStrike">
                <a:solidFill>
                  <a:srgbClr val="000000"/>
                </a:solidFill>
                <a:latin typeface="Arial"/>
                <a:ea typeface="Arial"/>
                <a:cs typeface="Arial"/>
                <a:sym typeface="Arial"/>
              </a:rPr>
              <a:t>assumptions</a:t>
            </a:r>
            <a:r>
              <a:rPr b="0" i="0" lang="en" sz="1600" u="none" cap="none" strike="noStrike">
                <a:solidFill>
                  <a:srgbClr val="000000"/>
                </a:solidFill>
                <a:latin typeface="Arial"/>
                <a:ea typeface="Arial"/>
                <a:cs typeface="Arial"/>
                <a:sym typeface="Arial"/>
              </a:rPr>
              <a:t>.</a:t>
            </a:r>
            <a:r>
              <a:rPr b="0" i="0" lang="en" sz="700" u="none" cap="none" strike="noStrike">
                <a:solidFill>
                  <a:schemeClr val="dk1"/>
                </a:solidFill>
                <a:latin typeface="Times New Roman"/>
                <a:ea typeface="Times New Roman"/>
                <a:cs typeface="Times New Roman"/>
                <a:sym typeface="Times New Roman"/>
              </a:rPr>
              <a:t>	</a:t>
            </a:r>
            <a:endParaRPr b="0" i="0" sz="11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85"/>
                                        </p:tgtEl>
                                        <p:attrNameLst>
                                          <p:attrName>style.visibility</p:attrName>
                                        </p:attrNameLst>
                                      </p:cBhvr>
                                      <p:to>
                                        <p:strVal val="visible"/>
                                      </p:to>
                                    </p:set>
                                    <p:anim calcmode="lin" valueType="num">
                                      <p:cBhvr additive="base">
                                        <p:cTn dur="1500"/>
                                        <p:tgtEl>
                                          <p:spTgt spid="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659744" y="648161"/>
            <a:ext cx="7644300" cy="480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800" u="none" cap="none" strike="noStrike">
                <a:solidFill>
                  <a:srgbClr val="8182EF"/>
                </a:solidFill>
                <a:latin typeface="Arial"/>
                <a:ea typeface="Arial"/>
                <a:cs typeface="Arial"/>
                <a:sym typeface="Arial"/>
              </a:rPr>
              <a:t>Example :</a:t>
            </a:r>
            <a:endParaRPr b="1" i="0" sz="1800" u="none" cap="none" strike="noStrike">
              <a:solidFill>
                <a:srgbClr val="8182E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600" u="none" cap="none" strike="noStrike">
                <a:solidFill>
                  <a:srgbClr val="000000"/>
                </a:solidFill>
                <a:latin typeface="Roboto"/>
                <a:ea typeface="Roboto"/>
                <a:cs typeface="Roboto"/>
                <a:sym typeface="Roboto"/>
              </a:rPr>
              <a:t>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rPr b="1" i="0" lang="en" sz="1600" u="none" cap="none" strike="noStrike">
                <a:solidFill>
                  <a:srgbClr val="000000"/>
                </a:solidFill>
                <a:latin typeface="Arial"/>
                <a:ea typeface="Arial"/>
                <a:cs typeface="Arial"/>
                <a:sym typeface="Arial"/>
              </a:rPr>
              <a:t>Argument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Recently, in the state of ABC, the use of seat belts in cars and other passenger vehicles has been made mandatory. While there is not much difference in the number of accidents, the number of life threatening injuries caused by accidents has gone down with the new rule.</a:t>
            </a:r>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What can possibly be the assumptions and inferences in this argument ?</a:t>
            </a:r>
            <a:endParaRPr/>
          </a:p>
          <a:p>
            <a:pPr indent="0" lvl="0" marL="0" marR="0" rtl="0" algn="l">
              <a:lnSpc>
                <a:spcPct val="100000"/>
              </a:lnSpc>
              <a:spcBef>
                <a:spcPts val="0"/>
              </a:spcBef>
              <a:spcAft>
                <a:spcPts val="0"/>
              </a:spcAft>
              <a:buNone/>
            </a:pPr>
            <a:br>
              <a:rPr b="0" i="0" lang="en" sz="1600" u="none" cap="none" strike="noStrike">
                <a:solidFill>
                  <a:srgbClr val="000000"/>
                </a:solidFill>
                <a:latin typeface="Arial"/>
                <a:ea typeface="Arial"/>
                <a:cs typeface="Arial"/>
                <a:sym typeface="Arial"/>
              </a:rPr>
            </a:br>
            <a:r>
              <a:rPr b="1" i="0" lang="en" sz="1600" u="none" cap="none" strike="noStrike">
                <a:solidFill>
                  <a:srgbClr val="000000"/>
                </a:solidFill>
                <a:latin typeface="Arial"/>
                <a:ea typeface="Arial"/>
                <a:cs typeface="Arial"/>
                <a:sym typeface="Arial"/>
              </a:rPr>
              <a:t>Assumption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People are wearing their seat belts after the rule has been implemented in the state of ABC. The premise is that the rule has been made mandatory. It is not stated that people are following the rule. This is an assumption that leads the premise to the conclusion about reduced number of injuries.</a:t>
            </a:r>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One can also safely assume that using seat belts does not reduce the number of accidents.</a:t>
            </a:r>
            <a:endParaRPr/>
          </a:p>
          <a:p>
            <a:pPr indent="0" lvl="0" marL="0" marR="0" rtl="0" algn="l">
              <a:lnSpc>
                <a:spcPct val="100000"/>
              </a:lnSpc>
              <a:spcBef>
                <a:spcPts val="0"/>
              </a:spcBef>
              <a:spcAft>
                <a:spcPts val="0"/>
              </a:spcAft>
              <a:buNone/>
            </a:pPr>
            <a:br>
              <a:rPr b="0" i="0" lang="en" sz="1400" u="none" cap="none" strike="noStrike">
                <a:solidFill>
                  <a:srgbClr val="000000"/>
                </a:solidFill>
                <a:latin typeface="Arial"/>
                <a:ea typeface="Arial"/>
                <a:cs typeface="Arial"/>
                <a:sym typeface="Arial"/>
              </a:rPr>
            </a:b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92"/>
                                        </p:tgtEl>
                                        <p:attrNameLst>
                                          <p:attrName>style.visibility</p:attrName>
                                        </p:attrNameLst>
                                      </p:cBhvr>
                                      <p:to>
                                        <p:strVal val="visible"/>
                                      </p:to>
                                    </p:set>
                                    <p:anim calcmode="lin" valueType="num">
                                      <p:cBhvr additive="base">
                                        <p:cTn dur="1500"/>
                                        <p:tgtEl>
                                          <p:spTgt spid="9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68893" y="961053"/>
            <a:ext cx="9006300" cy="1641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 sz="1800" u="none" cap="none" strike="noStrike">
                <a:solidFill>
                  <a:srgbClr val="8182EF"/>
                </a:solidFill>
              </a:rPr>
              <a:t>Inference</a:t>
            </a:r>
            <a:endParaRPr i="0" sz="1800" u="none" cap="none" strike="noStrike">
              <a:solidFill>
                <a:srgbClr val="8182EF"/>
              </a:solidFill>
            </a:endParaRPr>
          </a:p>
          <a:p>
            <a:pPr indent="0" lvl="0" marL="0" marR="0" rtl="0" algn="just">
              <a:lnSpc>
                <a:spcPct val="100000"/>
              </a:lnSpc>
              <a:spcBef>
                <a:spcPts val="800"/>
              </a:spcBef>
              <a:spcAft>
                <a:spcPts val="0"/>
              </a:spcAft>
              <a:buNone/>
            </a:pPr>
            <a:r>
              <a:rPr i="0" lang="en" sz="1600" u="none" cap="none" strike="noStrike">
                <a:solidFill>
                  <a:srgbClr val="000000"/>
                </a:solidFill>
              </a:rPr>
              <a:t>There can be multiple inferences here. One such inference is that the new rule and its implementation are very effective in reducing the number of life-threatening injuries from car and vehicular accidents in the state of ABC.</a:t>
            </a:r>
            <a:endParaRPr i="0" sz="1600" u="none" cap="none" strike="noStrike">
              <a:solidFill>
                <a:srgbClr val="000000"/>
              </a:solidFill>
            </a:endParaRPr>
          </a:p>
          <a:p>
            <a:pPr indent="0" lvl="0" marL="0" marR="0" rtl="0" algn="l">
              <a:lnSpc>
                <a:spcPct val="100000"/>
              </a:lnSpc>
              <a:spcBef>
                <a:spcPts val="0"/>
              </a:spcBef>
              <a:spcAft>
                <a:spcPts val="0"/>
              </a:spcAft>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3382250" y="4863125"/>
            <a:ext cx="34719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t/>
            </a:r>
            <a:endParaRPr b="1" i="0" sz="1400" u="none" cap="none" strike="noStrike">
              <a:solidFill>
                <a:schemeClr val="dk1"/>
              </a:solidFill>
              <a:latin typeface="Roboto"/>
              <a:ea typeface="Roboto"/>
              <a:cs typeface="Roboto"/>
              <a:sym typeface="Roboto"/>
            </a:endParaRPr>
          </a:p>
        </p:txBody>
      </p:sp>
      <p:sp>
        <p:nvSpPr>
          <p:cNvPr id="103" name="Google Shape;103;p21"/>
          <p:cNvSpPr txBox="1"/>
          <p:nvPr/>
        </p:nvSpPr>
        <p:spPr>
          <a:xfrm>
            <a:off x="2286000" y="2261134"/>
            <a:ext cx="4572000" cy="73866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rgbClr val="FFFFFF"/>
                </a:solidFill>
                <a:latin typeface="Roboto"/>
                <a:ea typeface="Roboto"/>
                <a:cs typeface="Roboto"/>
                <a:sym typeface="Roboto"/>
              </a:rPr>
              <a:t>Strategy to handle CR questions: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104" name="Google Shape;104;p21"/>
          <p:cNvSpPr txBox="1"/>
          <p:nvPr/>
        </p:nvSpPr>
        <p:spPr>
          <a:xfrm>
            <a:off x="162839" y="922306"/>
            <a:ext cx="86304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800" u="none" cap="none" strike="noStrike">
                <a:solidFill>
                  <a:srgbClr val="8182EF"/>
                </a:solidFill>
                <a:latin typeface="Arial"/>
                <a:ea typeface="Arial"/>
                <a:cs typeface="Arial"/>
                <a:sym typeface="Arial"/>
              </a:rPr>
              <a:t>Strategy to handle CR questions :</a:t>
            </a:r>
            <a:endParaRPr sz="1200">
              <a:solidFill>
                <a:srgbClr val="8182EF"/>
              </a:solidFil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 sz="1600" u="none" cap="none" strike="noStrike">
                <a:solidFill>
                  <a:srgbClr val="000000"/>
                </a:solidFill>
                <a:latin typeface="Arial"/>
                <a:ea typeface="Arial"/>
                <a:cs typeface="Arial"/>
                <a:sym typeface="Arial"/>
              </a:rPr>
              <a:t>1. Break the CR passage into parts</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 sz="1600" u="none" cap="none" strike="noStrike">
                <a:solidFill>
                  <a:srgbClr val="000000"/>
                </a:solidFill>
                <a:latin typeface="Arial"/>
                <a:ea typeface="Arial"/>
                <a:cs typeface="Arial"/>
                <a:sym typeface="Arial"/>
              </a:rPr>
              <a:t>If you are having difficulty in understanding the passage, break the passage into various parts. Identify the conclusion, facts, and assumptions. This will help in understanding of the passage using the structural approach for solving the passage.</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None/>
            </a:pPr>
            <a:r>
              <a:rPr b="1" i="0" lang="en" sz="1600" u="none" cap="none" strike="noStrike">
                <a:solidFill>
                  <a:srgbClr val="000000"/>
                </a:solidFill>
                <a:latin typeface="Arial"/>
                <a:ea typeface="Arial"/>
                <a:cs typeface="Arial"/>
                <a:sym typeface="Arial"/>
              </a:rPr>
              <a:t>2. Beware of answer choices, which are contradictory to the main idea given in the question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None/>
            </a:pPr>
            <a:r>
              <a:rPr b="0" i="0" lang="en" sz="1600" u="none" cap="none" strike="noStrike">
                <a:solidFill>
                  <a:srgbClr val="000000"/>
                </a:solidFill>
                <a:latin typeface="Arial"/>
                <a:ea typeface="Arial"/>
                <a:cs typeface="Arial"/>
                <a:sym typeface="Arial"/>
              </a:rPr>
              <a:t>Always read the question carefully, and be careful of what it is asking. For example, if the question asks which of the following weakens the argument, then definitely there will be one option which will be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500"/>
                                        <p:tgtEl>
                                          <p:spTgt spid="10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