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86" r:id="rId1"/>
  </p:sldMasterIdLst>
  <p:notesMasterIdLst>
    <p:notesMasterId r:id="rId7"/>
  </p:notesMasterIdLst>
  <p:sldIdLst>
    <p:sldId id="258" r:id="rId2"/>
    <p:sldId id="265" r:id="rId3"/>
    <p:sldId id="267" r:id="rId4"/>
    <p:sldId id="268" r:id="rId5"/>
    <p:sldId id="26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23"/>
    <p:restoredTop sz="94715"/>
  </p:normalViewPr>
  <p:slideViewPr>
    <p:cSldViewPr snapToGrid="0" snapToObjects="1">
      <p:cViewPr varScale="1">
        <p:scale>
          <a:sx n="69" d="100"/>
          <a:sy n="69" d="100"/>
        </p:scale>
        <p:origin x="-1056" y="-90"/>
      </p:cViewPr>
      <p:guideLst>
        <p:guide orient="horz" pos="2160"/>
        <p:guide pos="3840"/>
      </p:guideLst>
    </p:cSldViewPr>
  </p:slideViewPr>
  <p:outlineViewPr>
    <p:cViewPr>
      <p:scale>
        <a:sx n="33" d="100"/>
        <a:sy n="33" d="100"/>
      </p:scale>
      <p:origin x="0" y="-24784"/>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5256E3-82D9-D547-AA14-2D4797225C39}" type="datetimeFigureOut">
              <a:rPr lang="en-US" smtClean="0"/>
              <a:t>1/23/2025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83E6B1-05B3-CE4D-9AA1-137185B3300C}" type="slidenum">
              <a:rPr lang="en-US" smtClean="0"/>
              <a:t>‹#›</a:t>
            </a:fld>
            <a:endParaRPr lang="en-US"/>
          </a:p>
        </p:txBody>
      </p:sp>
    </p:spTree>
    <p:extLst>
      <p:ext uri="{BB962C8B-B14F-4D97-AF65-F5344CB8AC3E}">
        <p14:creationId xmlns:p14="http://schemas.microsoft.com/office/powerpoint/2010/main" val="347057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GB"/>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6D1425C-8D0C-B24E-8ED9-F564EFBF3968}"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2717667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88ED1C39-9581-7C44-BE83-B52211B2457A}"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2090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219DA71-2DA1-EF48-A6EF-943A2F51EFDB}"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116046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AB4783F-D9F4-8E46-A6DD-9794FED198E6}" type="datetime1">
              <a:rPr lang="en-IN" smtClean="0"/>
              <a:t>23-01-2025</a:t>
            </a:fld>
            <a:endParaRPr lang="en-US"/>
          </a:p>
        </p:txBody>
      </p:sp>
      <p:sp>
        <p:nvSpPr>
          <p:cNvPr id="5" name="Footer Placeholder 4"/>
          <p:cNvSpPr>
            <a:spLocks noGrp="1"/>
          </p:cNvSpPr>
          <p:nvPr>
            <p:ph type="ftr" sz="quarter" idx="11"/>
          </p:nvPr>
        </p:nvSpPr>
        <p:spPr/>
        <p:txBody>
          <a:bodyPr/>
          <a:lstStyle/>
          <a:p>
            <a:r>
              <a:rPr lang="en-US"/>
              <a:t>Module-2, Software Engineering, SCOPE, VIT-AP University</a:t>
            </a:r>
          </a:p>
        </p:txBody>
      </p:sp>
      <p:sp>
        <p:nvSpPr>
          <p:cNvPr id="6" name="Slide Number Placeholder 5"/>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701615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GB"/>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94C120FC-F954-7A4E-B2CF-9DDC073B27F0}" type="datetime1">
              <a:rPr lang="en-IN" smtClean="0"/>
              <a:t>23-01-2025</a:t>
            </a:fld>
            <a:endParaRPr lang="en-US"/>
          </a:p>
        </p:txBody>
      </p:sp>
      <p:sp>
        <p:nvSpPr>
          <p:cNvPr id="5" name="Footer Placeholder 4"/>
          <p:cNvSpPr>
            <a:spLocks noGrp="1"/>
          </p:cNvSpPr>
          <p:nvPr>
            <p:ph type="ftr" sz="quarter" idx="11"/>
          </p:nvPr>
        </p:nvSpPr>
        <p:spPr>
          <a:xfrm>
            <a:off x="2182708" y="6272784"/>
            <a:ext cx="6327648" cy="365125"/>
          </a:xfrm>
        </p:spPr>
        <p:txBody>
          <a:bodyPr/>
          <a:lstStyle/>
          <a:p>
            <a:r>
              <a:rPr lang="en-US"/>
              <a:t>Module-2, Software Engineering, SCOPE, VIT-AP University</a:t>
            </a:r>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860C8249-ED93-7640-8EF8-EF1CF6F3BBCA}" type="slidenum">
              <a:rPr lang="en-US" smtClean="0"/>
              <a:t>‹#›</a:t>
            </a:fld>
            <a:endParaRPr lang="en-US"/>
          </a:p>
        </p:txBody>
      </p:sp>
    </p:spTree>
    <p:extLst>
      <p:ext uri="{BB962C8B-B14F-4D97-AF65-F5344CB8AC3E}">
        <p14:creationId xmlns:p14="http://schemas.microsoft.com/office/powerpoint/2010/main" val="15495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FAF6F76-B64C-B44F-9B49-E328DC965904}" type="datetime1">
              <a:rPr lang="en-IN" smtClean="0"/>
              <a:t>23-01-2025</a:t>
            </a:fld>
            <a:endParaRPr lang="en-US"/>
          </a:p>
        </p:txBody>
      </p:sp>
      <p:sp>
        <p:nvSpPr>
          <p:cNvPr id="6" name="Footer Placeholder 5"/>
          <p:cNvSpPr>
            <a:spLocks noGrp="1"/>
          </p:cNvSpPr>
          <p:nvPr>
            <p:ph type="ftr" sz="quarter" idx="11"/>
          </p:nvPr>
        </p:nvSpPr>
        <p:spPr/>
        <p:txBody>
          <a:bodyPr/>
          <a:lstStyle/>
          <a:p>
            <a:r>
              <a:rPr lang="en-US"/>
              <a:t>Module-2, Software Engineering, SCOPE, VIT-AP University</a:t>
            </a:r>
          </a:p>
        </p:txBody>
      </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439383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C478411-7582-944E-BD67-07020F3B8073}" type="datetime1">
              <a:rPr lang="en-IN" smtClean="0"/>
              <a:t>23-01-2025</a:t>
            </a:fld>
            <a:endParaRPr lang="en-US"/>
          </a:p>
        </p:txBody>
      </p:sp>
      <p:sp>
        <p:nvSpPr>
          <p:cNvPr id="8" name="Footer Placeholder 7"/>
          <p:cNvSpPr>
            <a:spLocks noGrp="1"/>
          </p:cNvSpPr>
          <p:nvPr>
            <p:ph type="ftr" sz="quarter" idx="11"/>
          </p:nvPr>
        </p:nvSpPr>
        <p:spPr/>
        <p:txBody>
          <a:bodyPr/>
          <a:lstStyle/>
          <a:p>
            <a:r>
              <a:rPr lang="en-US"/>
              <a:t>Module-2, Software Engineering, SCOPE, VIT-AP University</a:t>
            </a:r>
          </a:p>
        </p:txBody>
      </p:sp>
      <p:sp>
        <p:nvSpPr>
          <p:cNvPr id="9" name="Slide Number Placeholder 8"/>
          <p:cNvSpPr>
            <a:spLocks noGrp="1"/>
          </p:cNvSpPr>
          <p:nvPr>
            <p:ph type="sldNum" sz="quarter" idx="12"/>
          </p:nvPr>
        </p:nvSpPr>
        <p:spPr/>
        <p:txBody>
          <a:bodyPr/>
          <a:lstStyle/>
          <a:p>
            <a:fld id="{860C8249-ED93-7640-8EF8-EF1CF6F3BBCA}"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836663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B4058CE-D72A-3C4E-811F-C61099C6B046}" type="datetime1">
              <a:rPr lang="en-IN" smtClean="0"/>
              <a:t>23-01-2025</a:t>
            </a:fld>
            <a:endParaRPr lang="en-US"/>
          </a:p>
        </p:txBody>
      </p:sp>
      <p:sp>
        <p:nvSpPr>
          <p:cNvPr id="4" name="Footer Placeholder 3"/>
          <p:cNvSpPr>
            <a:spLocks noGrp="1"/>
          </p:cNvSpPr>
          <p:nvPr>
            <p:ph type="ftr" sz="quarter" idx="11"/>
          </p:nvPr>
        </p:nvSpPr>
        <p:spPr/>
        <p:txBody>
          <a:bodyPr/>
          <a:lstStyle/>
          <a:p>
            <a:r>
              <a:rPr lang="en-US"/>
              <a:t>Module-2, Software Engineering, SCOPE, VIT-AP University</a:t>
            </a:r>
          </a:p>
        </p:txBody>
      </p:sp>
      <p:sp>
        <p:nvSpPr>
          <p:cNvPr id="5" name="Slide Number Placeholder 4"/>
          <p:cNvSpPr>
            <a:spLocks noGrp="1"/>
          </p:cNvSpPr>
          <p:nvPr>
            <p:ph type="sldNum" sz="quarter" idx="12"/>
          </p:nvPr>
        </p:nvSpPr>
        <p:spPr/>
        <p:txBody>
          <a:bodyPr/>
          <a:lstStyle/>
          <a:p>
            <a:fld id="{860C8249-ED93-7640-8EF8-EF1CF6F3BBCA}" type="slidenum">
              <a:rPr lang="en-US" smtClean="0"/>
              <a:t>‹#›</a:t>
            </a:fld>
            <a:endParaRPr lang="en-US"/>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569827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412CF7-6DAA-E44E-9B29-B985E6706539}" type="datetime1">
              <a:rPr lang="en-IN" smtClean="0"/>
              <a:t>23-01-2025</a:t>
            </a:fld>
            <a:endParaRPr lang="en-US"/>
          </a:p>
        </p:txBody>
      </p:sp>
      <p:sp>
        <p:nvSpPr>
          <p:cNvPr id="3" name="Footer Placeholder 2"/>
          <p:cNvSpPr>
            <a:spLocks noGrp="1"/>
          </p:cNvSpPr>
          <p:nvPr>
            <p:ph type="ftr" sz="quarter" idx="11"/>
          </p:nvPr>
        </p:nvSpPr>
        <p:spPr/>
        <p:txBody>
          <a:bodyPr/>
          <a:lstStyle/>
          <a:p>
            <a:r>
              <a:rPr lang="en-US"/>
              <a:t>Module-2, Software Engineering, SCOPE, VIT-AP University</a:t>
            </a:r>
          </a:p>
        </p:txBody>
      </p:sp>
      <p:sp>
        <p:nvSpPr>
          <p:cNvPr id="4" name="Slide Number Placeholder 3"/>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579599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3FDD2CB-4A3B-6942-93C0-7C8964A0EFFB}" type="datetime1">
              <a:rPr lang="en-IN" smtClean="0"/>
              <a:t>23-01-2025</a:t>
            </a:fld>
            <a:endParaRPr lang="en-US"/>
          </a:p>
        </p:txBody>
      </p:sp>
      <p:sp>
        <p:nvSpPr>
          <p:cNvPr id="6" name="Footer Placeholder 5"/>
          <p:cNvSpPr>
            <a:spLocks noGrp="1"/>
          </p:cNvSpPr>
          <p:nvPr>
            <p:ph type="ftr" sz="quarter" idx="11"/>
          </p:nvPr>
        </p:nvSpPr>
        <p:spPr/>
        <p:txBody>
          <a:bodyPr/>
          <a:lstStyle/>
          <a:p>
            <a:r>
              <a:rPr lang="en-US"/>
              <a:t>Module-2, Software Engineering, SCOPE, VIT-AP University</a:t>
            </a:r>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40230704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8328437-D956-4D4C-B793-BD0BBFF3EFDD}" type="datetime1">
              <a:rPr lang="en-IN" smtClean="0"/>
              <a:t>23-01-2025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60C8249-ED93-7640-8EF8-EF1CF6F3BBCA}" type="slidenum">
              <a:rPr lang="en-US" smtClean="0"/>
              <a:t>‹#›</a:t>
            </a:fld>
            <a:endParaRPr lang="en-US"/>
          </a:p>
        </p:txBody>
      </p:sp>
    </p:spTree>
    <p:extLst>
      <p:ext uri="{BB962C8B-B14F-4D97-AF65-F5344CB8AC3E}">
        <p14:creationId xmlns:p14="http://schemas.microsoft.com/office/powerpoint/2010/main" val="1050963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28D66E4-BA81-C14A-9C29-89C6FC66DC28}" type="datetime1">
              <a:rPr lang="en-IN" smtClean="0"/>
              <a:t>23-01-2025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en-US"/>
              <a:t>Module-2, Software Engineering, SCOPE, VIT-AP University</a:t>
            </a:r>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860C8249-ED93-7640-8EF8-EF1CF6F3BBCA}" type="slidenum">
              <a:rPr lang="en-US" smtClean="0"/>
              <a:t>‹#›</a:t>
            </a:fld>
            <a:endParaRPr lang="en-US"/>
          </a:p>
        </p:txBody>
      </p:sp>
    </p:spTree>
    <p:extLst>
      <p:ext uri="{BB962C8B-B14F-4D97-AF65-F5344CB8AC3E}">
        <p14:creationId xmlns:p14="http://schemas.microsoft.com/office/powerpoint/2010/main" val="1509449798"/>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hf hdr="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8F1F66-0128-84E4-7C70-A35D0DEDA003}"/>
              </a:ext>
            </a:extLst>
          </p:cNvPr>
          <p:cNvSpPr>
            <a:spLocks noGrp="1"/>
          </p:cNvSpPr>
          <p:nvPr>
            <p:ph type="title"/>
          </p:nvPr>
        </p:nvSpPr>
        <p:spPr>
          <a:xfrm>
            <a:off x="421666" y="-119074"/>
            <a:ext cx="10058400" cy="1609344"/>
          </a:xfrm>
        </p:spPr>
        <p:txBody>
          <a:bodyPr/>
          <a:lstStyle/>
          <a:p>
            <a:r>
              <a:rPr lang="en-US" dirty="0"/>
              <a:t>Requirements Engineering</a:t>
            </a:r>
          </a:p>
        </p:txBody>
      </p:sp>
      <p:sp>
        <p:nvSpPr>
          <p:cNvPr id="3" name="Content Placeholder 2">
            <a:extLst>
              <a:ext uri="{FF2B5EF4-FFF2-40B4-BE49-F238E27FC236}">
                <a16:creationId xmlns="" xmlns:a16="http://schemas.microsoft.com/office/drawing/2014/main" id="{91CDB192-2403-91B0-38E9-098111326E0E}"/>
              </a:ext>
            </a:extLst>
          </p:cNvPr>
          <p:cNvSpPr>
            <a:spLocks noGrp="1"/>
          </p:cNvSpPr>
          <p:nvPr>
            <p:ph idx="1"/>
          </p:nvPr>
        </p:nvSpPr>
        <p:spPr>
          <a:xfrm>
            <a:off x="421666" y="1130471"/>
            <a:ext cx="10058400" cy="4050792"/>
          </a:xfrm>
        </p:spPr>
        <p:txBody>
          <a:bodyPr/>
          <a:lstStyle/>
          <a:p>
            <a:pPr algn="just"/>
            <a:r>
              <a:rPr lang="en-US" dirty="0"/>
              <a:t>A systematic and strict approach to the definition, creation, and verification of requirements for a software system is known as requirements engineering. To guarantee the effective creation of a software product, the requirements engineering process entails several tasks that help in understanding, recording, and managing the demands of stakeholders. </a:t>
            </a:r>
          </a:p>
          <a:p>
            <a:endParaRPr lang="en-US" dirty="0"/>
          </a:p>
        </p:txBody>
      </p:sp>
      <p:sp>
        <p:nvSpPr>
          <p:cNvPr id="4" name="Date Placeholder 3">
            <a:extLst>
              <a:ext uri="{FF2B5EF4-FFF2-40B4-BE49-F238E27FC236}">
                <a16:creationId xmlns="" xmlns:a16="http://schemas.microsoft.com/office/drawing/2014/main" id="{71C0CE33-8E8E-8EAE-0C97-EAABCBA841AE}"/>
              </a:ext>
            </a:extLst>
          </p:cNvPr>
          <p:cNvSpPr>
            <a:spLocks noGrp="1"/>
          </p:cNvSpPr>
          <p:nvPr>
            <p:ph type="dt" sz="half" idx="10"/>
          </p:nvPr>
        </p:nvSpPr>
        <p:spPr/>
        <p:txBody>
          <a:bodyPr/>
          <a:lstStyle/>
          <a:p>
            <a:fld id="{FCEFE686-8CF1-B84C-9892-4899EBA3EC1B}" type="datetime1">
              <a:rPr lang="en-IN" smtClean="0"/>
              <a:t>23-01-2025</a:t>
            </a:fld>
            <a:endParaRPr lang="en-US"/>
          </a:p>
        </p:txBody>
      </p:sp>
      <p:sp>
        <p:nvSpPr>
          <p:cNvPr id="5" name="Footer Placeholder 4">
            <a:extLst>
              <a:ext uri="{FF2B5EF4-FFF2-40B4-BE49-F238E27FC236}">
                <a16:creationId xmlns="" xmlns:a16="http://schemas.microsoft.com/office/drawing/2014/main" id="{67C66F1E-56F8-B43E-0711-E26FAE2B419A}"/>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CD2816B1-B254-EE32-7CA9-0B0BD20D7CD3}"/>
              </a:ext>
            </a:extLst>
          </p:cNvPr>
          <p:cNvSpPr>
            <a:spLocks noGrp="1"/>
          </p:cNvSpPr>
          <p:nvPr>
            <p:ph type="sldNum" sz="quarter" idx="12"/>
          </p:nvPr>
        </p:nvSpPr>
        <p:spPr/>
        <p:txBody>
          <a:bodyPr/>
          <a:lstStyle/>
          <a:p>
            <a:fld id="{860C8249-ED93-7640-8EF8-EF1CF6F3BBCA}" type="slidenum">
              <a:rPr lang="en-US" smtClean="0"/>
              <a:t>1</a:t>
            </a:fld>
            <a:endParaRPr lang="en-US"/>
          </a:p>
        </p:txBody>
      </p:sp>
      <p:pic>
        <p:nvPicPr>
          <p:cNvPr id="8" name="Picture 7">
            <a:extLst>
              <a:ext uri="{FF2B5EF4-FFF2-40B4-BE49-F238E27FC236}">
                <a16:creationId xmlns="" xmlns:a16="http://schemas.microsoft.com/office/drawing/2014/main" id="{F78ED04B-95AE-395A-895D-1F0674712F54}"/>
              </a:ext>
            </a:extLst>
          </p:cNvPr>
          <p:cNvPicPr>
            <a:picLocks noChangeAspect="1"/>
          </p:cNvPicPr>
          <p:nvPr/>
        </p:nvPicPr>
        <p:blipFill>
          <a:blip r:embed="rId2"/>
          <a:stretch>
            <a:fillRect/>
          </a:stretch>
        </p:blipFill>
        <p:spPr>
          <a:xfrm>
            <a:off x="678873" y="2713741"/>
            <a:ext cx="9801193" cy="3559043"/>
          </a:xfrm>
          <a:prstGeom prst="rect">
            <a:avLst/>
          </a:prstGeom>
        </p:spPr>
      </p:pic>
    </p:spTree>
    <p:extLst>
      <p:ext uri="{BB962C8B-B14F-4D97-AF65-F5344CB8AC3E}">
        <p14:creationId xmlns:p14="http://schemas.microsoft.com/office/powerpoint/2010/main" val="202476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7A6CB23-0549-02C8-6F01-A7B12A558D8C}"/>
              </a:ext>
            </a:extLst>
          </p:cNvPr>
          <p:cNvSpPr>
            <a:spLocks noGrp="1"/>
          </p:cNvSpPr>
          <p:nvPr>
            <p:ph idx="1"/>
          </p:nvPr>
        </p:nvSpPr>
        <p:spPr>
          <a:xfrm>
            <a:off x="219919" y="220091"/>
            <a:ext cx="10908329" cy="5952109"/>
          </a:xfrm>
        </p:spPr>
        <p:txBody>
          <a:bodyPr>
            <a:normAutofit/>
          </a:bodyPr>
          <a:lstStyle/>
          <a:p>
            <a:pPr marL="0" indent="0">
              <a:buNone/>
            </a:pPr>
            <a:r>
              <a:rPr lang="en-US" sz="2400" b="1" dirty="0"/>
              <a:t>4. Requirements Verification and Validation</a:t>
            </a:r>
          </a:p>
          <a:p>
            <a:pPr algn="just"/>
            <a:r>
              <a:rPr lang="en-US" b="1" dirty="0"/>
              <a:t>Verification:</a:t>
            </a:r>
            <a:r>
              <a:rPr lang="en-US" dirty="0"/>
              <a:t> It refers to the set of tasks that ensures that the </a:t>
            </a:r>
            <a:r>
              <a:rPr lang="en-US" b="1" dirty="0"/>
              <a:t>software correctly implements a specific function</a:t>
            </a:r>
            <a:r>
              <a:rPr lang="en-US" dirty="0"/>
              <a:t>. </a:t>
            </a:r>
          </a:p>
          <a:p>
            <a:pPr algn="just"/>
            <a:r>
              <a:rPr lang="en-US" b="1" dirty="0"/>
              <a:t>Validation:</a:t>
            </a:r>
            <a:r>
              <a:rPr lang="en-US" dirty="0"/>
              <a:t> It refers to a different set of tasks that ensures that the </a:t>
            </a:r>
            <a:r>
              <a:rPr lang="en-US" b="1" dirty="0"/>
              <a:t>software that has been built is traceable to customer requirements. </a:t>
            </a:r>
            <a:r>
              <a:rPr lang="en-US" dirty="0"/>
              <a:t>If requirements are not validated, errors in the requirement definitions would propagate to the successive stages resulting in a lot of modification and rework. </a:t>
            </a:r>
            <a:endParaRPr lang="en-US" dirty="0" smtClean="0"/>
          </a:p>
          <a:p>
            <a:pPr marL="0" indent="0">
              <a:buNone/>
            </a:pPr>
            <a:r>
              <a:rPr lang="en-US" dirty="0"/>
              <a:t> </a:t>
            </a:r>
            <a:r>
              <a:rPr lang="en-US" dirty="0" smtClean="0"/>
              <a:t>       The </a:t>
            </a:r>
            <a:r>
              <a:rPr lang="en-US" dirty="0"/>
              <a:t>main steps for this process include:</a:t>
            </a:r>
          </a:p>
          <a:p>
            <a:pPr marL="0" indent="0">
              <a:buNone/>
            </a:pPr>
            <a:r>
              <a:rPr lang="en-US" dirty="0" smtClean="0"/>
              <a:t>        * The </a:t>
            </a:r>
            <a:r>
              <a:rPr lang="en-US" dirty="0"/>
              <a:t>requirements should be consistent with all the other requirements i.e. </a:t>
            </a:r>
            <a:endParaRPr lang="en-US" dirty="0" smtClean="0"/>
          </a:p>
          <a:p>
            <a:pPr marL="0" indent="0">
              <a:buNone/>
            </a:pPr>
            <a:r>
              <a:rPr lang="en-US" dirty="0"/>
              <a:t> </a:t>
            </a:r>
            <a:r>
              <a:rPr lang="en-US" dirty="0" smtClean="0"/>
              <a:t>           no two requirements </a:t>
            </a:r>
            <a:r>
              <a:rPr lang="en-US" dirty="0"/>
              <a:t>should conflict with each </a:t>
            </a:r>
            <a:r>
              <a:rPr lang="en-US" dirty="0" smtClean="0"/>
              <a:t>other.</a:t>
            </a:r>
          </a:p>
          <a:p>
            <a:pPr marL="0" indent="0">
              <a:buNone/>
            </a:pPr>
            <a:r>
              <a:rPr lang="en-US" dirty="0"/>
              <a:t> </a:t>
            </a:r>
            <a:r>
              <a:rPr lang="en-US" dirty="0" smtClean="0"/>
              <a:t>       *  The </a:t>
            </a:r>
            <a:r>
              <a:rPr lang="en-US" dirty="0"/>
              <a:t>requirements should be complete in every sense.</a:t>
            </a:r>
          </a:p>
          <a:p>
            <a:pPr marL="0" indent="0">
              <a:buNone/>
            </a:pPr>
            <a:r>
              <a:rPr lang="en-US" dirty="0" smtClean="0"/>
              <a:t>        *  The </a:t>
            </a:r>
            <a:r>
              <a:rPr lang="en-US" dirty="0"/>
              <a:t>requirements should be practically achievable.</a:t>
            </a:r>
          </a:p>
          <a:p>
            <a:endParaRPr lang="en-US" dirty="0"/>
          </a:p>
        </p:txBody>
      </p:sp>
      <p:sp>
        <p:nvSpPr>
          <p:cNvPr id="4" name="Date Placeholder 3">
            <a:extLst>
              <a:ext uri="{FF2B5EF4-FFF2-40B4-BE49-F238E27FC236}">
                <a16:creationId xmlns="" xmlns:a16="http://schemas.microsoft.com/office/drawing/2014/main" id="{6A2B230B-3D95-37D6-31B8-2AC4E10A8785}"/>
              </a:ext>
            </a:extLst>
          </p:cNvPr>
          <p:cNvSpPr>
            <a:spLocks noGrp="1"/>
          </p:cNvSpPr>
          <p:nvPr>
            <p:ph type="dt" sz="half" idx="10"/>
          </p:nvPr>
        </p:nvSpPr>
        <p:spPr/>
        <p:txBody>
          <a:bodyPr/>
          <a:lstStyle/>
          <a:p>
            <a:fld id="{1A22D09D-7068-8E49-B933-934899B87C77}" type="datetime1">
              <a:rPr lang="en-IN" smtClean="0"/>
              <a:t>23-01-2025</a:t>
            </a:fld>
            <a:endParaRPr lang="en-US"/>
          </a:p>
        </p:txBody>
      </p:sp>
      <p:sp>
        <p:nvSpPr>
          <p:cNvPr id="5" name="Footer Placeholder 4">
            <a:extLst>
              <a:ext uri="{FF2B5EF4-FFF2-40B4-BE49-F238E27FC236}">
                <a16:creationId xmlns="" xmlns:a16="http://schemas.microsoft.com/office/drawing/2014/main" id="{BD858B54-37B2-EFA6-058D-258E93DBD7E9}"/>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4CCF02F4-61A5-1FC0-4CE7-5DEF1F6FD516}"/>
              </a:ext>
            </a:extLst>
          </p:cNvPr>
          <p:cNvSpPr>
            <a:spLocks noGrp="1"/>
          </p:cNvSpPr>
          <p:nvPr>
            <p:ph type="sldNum" sz="quarter" idx="12"/>
          </p:nvPr>
        </p:nvSpPr>
        <p:spPr/>
        <p:txBody>
          <a:bodyPr/>
          <a:lstStyle/>
          <a:p>
            <a:fld id="{860C8249-ED93-7640-8EF8-EF1CF6F3BBCA}" type="slidenum">
              <a:rPr lang="en-US" smtClean="0"/>
              <a:t>2</a:t>
            </a:fld>
            <a:endParaRPr lang="en-US"/>
          </a:p>
        </p:txBody>
      </p:sp>
    </p:spTree>
    <p:extLst>
      <p:ext uri="{BB962C8B-B14F-4D97-AF65-F5344CB8AC3E}">
        <p14:creationId xmlns:p14="http://schemas.microsoft.com/office/powerpoint/2010/main" val="17456718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AC208CF-8138-E50C-6DE7-E30099A237CA}"/>
              </a:ext>
            </a:extLst>
          </p:cNvPr>
          <p:cNvSpPr>
            <a:spLocks noGrp="1"/>
          </p:cNvSpPr>
          <p:nvPr>
            <p:ph idx="1"/>
          </p:nvPr>
        </p:nvSpPr>
        <p:spPr>
          <a:xfrm>
            <a:off x="185195" y="220091"/>
            <a:ext cx="11516810" cy="5952109"/>
          </a:xfrm>
        </p:spPr>
        <p:txBody>
          <a:bodyPr>
            <a:normAutofit/>
          </a:bodyPr>
          <a:lstStyle/>
          <a:p>
            <a:pPr marL="0" indent="0">
              <a:buNone/>
            </a:pPr>
            <a:r>
              <a:rPr lang="en-US" sz="2400" b="1" dirty="0"/>
              <a:t>5. Requirements Management</a:t>
            </a:r>
          </a:p>
          <a:p>
            <a:pPr algn="just"/>
            <a:r>
              <a:rPr lang="en-US" dirty="0"/>
              <a:t>Requirement management </a:t>
            </a:r>
            <a:r>
              <a:rPr lang="en-US" b="1" dirty="0"/>
              <a:t>is the process of analyzing, documenting, tracking, prioritizing, and agreeing on the requirement and controlling the communication with relevant stakeholders. </a:t>
            </a:r>
            <a:r>
              <a:rPr lang="en-US" dirty="0"/>
              <a:t>This stage takes care of the changing nature of requirements. It should be ensured that the SRS is as modifiable as possible to incorporate changes in requirements specified by the end users at later stages too. Modifying the software as per requirements in a systematic and controlled manner is an extremely important part of the requirements engineering process.</a:t>
            </a:r>
          </a:p>
          <a:p>
            <a:pPr algn="just"/>
            <a:r>
              <a:rPr lang="en-US" dirty="0"/>
              <a:t>Requirements management is the </a:t>
            </a:r>
            <a:r>
              <a:rPr lang="en-US" b="1" dirty="0"/>
              <a:t>process of managing the requirements</a:t>
            </a:r>
            <a:r>
              <a:rPr lang="en-US" dirty="0"/>
              <a:t> throughout the software development life cycle, including tracking and controlling changes, and ensuring that the requirements are still valid and relevant. The goal of requirements management is to ensure that the software system being developed meets the needs and expectations of the stakeholders and that it is developed on time, within budget, and to the required quality.</a:t>
            </a:r>
          </a:p>
          <a:p>
            <a:pPr marL="0" indent="0">
              <a:buNone/>
            </a:pPr>
            <a:endParaRPr lang="en-US" dirty="0"/>
          </a:p>
        </p:txBody>
      </p:sp>
      <p:sp>
        <p:nvSpPr>
          <p:cNvPr id="4" name="Date Placeholder 3">
            <a:extLst>
              <a:ext uri="{FF2B5EF4-FFF2-40B4-BE49-F238E27FC236}">
                <a16:creationId xmlns="" xmlns:a16="http://schemas.microsoft.com/office/drawing/2014/main" id="{56BC4CEE-15B4-A20D-4540-DF57FF98332D}"/>
              </a:ext>
            </a:extLst>
          </p:cNvPr>
          <p:cNvSpPr>
            <a:spLocks noGrp="1"/>
          </p:cNvSpPr>
          <p:nvPr>
            <p:ph type="dt" sz="half" idx="10"/>
          </p:nvPr>
        </p:nvSpPr>
        <p:spPr/>
        <p:txBody>
          <a:bodyPr/>
          <a:lstStyle/>
          <a:p>
            <a:fld id="{FCE33DF4-523A-8F4E-88B4-E495C38DAA0D}" type="datetime1">
              <a:rPr lang="en-IN" smtClean="0"/>
              <a:t>23-01-2025</a:t>
            </a:fld>
            <a:endParaRPr lang="en-US"/>
          </a:p>
        </p:txBody>
      </p:sp>
      <p:sp>
        <p:nvSpPr>
          <p:cNvPr id="5" name="Footer Placeholder 4">
            <a:extLst>
              <a:ext uri="{FF2B5EF4-FFF2-40B4-BE49-F238E27FC236}">
                <a16:creationId xmlns="" xmlns:a16="http://schemas.microsoft.com/office/drawing/2014/main" id="{EE2C6367-F845-60B8-4DB1-98F6EB7272AF}"/>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06537D8C-3A0C-E14A-A7C0-4526551CB758}"/>
              </a:ext>
            </a:extLst>
          </p:cNvPr>
          <p:cNvSpPr>
            <a:spLocks noGrp="1"/>
          </p:cNvSpPr>
          <p:nvPr>
            <p:ph type="sldNum" sz="quarter" idx="12"/>
          </p:nvPr>
        </p:nvSpPr>
        <p:spPr/>
        <p:txBody>
          <a:bodyPr/>
          <a:lstStyle/>
          <a:p>
            <a:fld id="{860C8249-ED93-7640-8EF8-EF1CF6F3BBCA}" type="slidenum">
              <a:rPr lang="en-US" smtClean="0"/>
              <a:t>3</a:t>
            </a:fld>
            <a:endParaRPr lang="en-US"/>
          </a:p>
        </p:txBody>
      </p:sp>
    </p:spTree>
    <p:extLst>
      <p:ext uri="{BB962C8B-B14F-4D97-AF65-F5344CB8AC3E}">
        <p14:creationId xmlns:p14="http://schemas.microsoft.com/office/powerpoint/2010/main" val="16768987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D3F4513-24AF-7F99-A144-DD0ECDDD0E04}"/>
              </a:ext>
            </a:extLst>
          </p:cNvPr>
          <p:cNvSpPr>
            <a:spLocks noGrp="1"/>
          </p:cNvSpPr>
          <p:nvPr>
            <p:ph idx="1"/>
          </p:nvPr>
        </p:nvSpPr>
        <p:spPr>
          <a:xfrm>
            <a:off x="231494" y="220091"/>
            <a:ext cx="11719714" cy="5952109"/>
          </a:xfrm>
        </p:spPr>
        <p:txBody>
          <a:bodyPr>
            <a:normAutofit/>
          </a:bodyPr>
          <a:lstStyle/>
          <a:p>
            <a:pPr marL="0" indent="0">
              <a:buNone/>
            </a:pPr>
            <a:r>
              <a:rPr lang="en-US" dirty="0"/>
              <a:t>Several key activities are involved in requirements management, including:</a:t>
            </a:r>
          </a:p>
          <a:p>
            <a:pPr algn="just"/>
            <a:r>
              <a:rPr lang="en-US" b="1" dirty="0"/>
              <a:t>Tracking and controlling changes:</a:t>
            </a:r>
            <a:r>
              <a:rPr lang="en-US" dirty="0"/>
              <a:t> This involves monitoring and controlling changes to the requirements throughout the development process, including identifying the source of the change, assessing the impact of the change, and approving or rejecting the change.</a:t>
            </a:r>
          </a:p>
          <a:p>
            <a:pPr algn="just"/>
            <a:r>
              <a:rPr lang="en-US" b="1" dirty="0"/>
              <a:t>Version control: </a:t>
            </a:r>
            <a:r>
              <a:rPr lang="en-US" dirty="0"/>
              <a:t>This involves keeping track of different versions of the requirements document and other related artifacts.</a:t>
            </a:r>
          </a:p>
          <a:p>
            <a:pPr algn="just"/>
            <a:r>
              <a:rPr lang="en-US" b="1" dirty="0"/>
              <a:t>Traceability:</a:t>
            </a:r>
            <a:r>
              <a:rPr lang="en-US" dirty="0"/>
              <a:t> This involves linking the requirements to other elements of the development process, such as design, testing, and validation.</a:t>
            </a:r>
          </a:p>
          <a:p>
            <a:pPr algn="just"/>
            <a:r>
              <a:rPr lang="en-US" b="1" dirty="0"/>
              <a:t>Communication:</a:t>
            </a:r>
            <a:r>
              <a:rPr lang="en-US" dirty="0"/>
              <a:t> This involves ensuring that the requirements are communicated effectively to all stakeholders and that any changes or issues are addressed promptly.</a:t>
            </a:r>
          </a:p>
          <a:p>
            <a:pPr algn="just"/>
            <a:r>
              <a:rPr lang="en-US" b="1" dirty="0"/>
              <a:t>Monitoring and reporting:</a:t>
            </a:r>
            <a:r>
              <a:rPr lang="en-US" dirty="0"/>
              <a:t> This involves monitoring the progress of the development process and reporting on the status of the requirements.</a:t>
            </a:r>
          </a:p>
          <a:p>
            <a:pPr marL="0" indent="0" algn="just">
              <a:buNone/>
            </a:pPr>
            <a:r>
              <a:rPr lang="en-US" dirty="0"/>
              <a:t>Requirements management is a critical step in the software development life cycle as it helps to ensure that the software system being developed meets the needs and expectations of stakeholders and that it is developed on time, within budget, and to the required quality. It also helps to prevent scope creep and to ensure that the requirements are aligned with the project goals.</a:t>
            </a:r>
          </a:p>
          <a:p>
            <a:endParaRPr lang="en-US" dirty="0"/>
          </a:p>
        </p:txBody>
      </p:sp>
      <p:sp>
        <p:nvSpPr>
          <p:cNvPr id="4" name="Date Placeholder 3">
            <a:extLst>
              <a:ext uri="{FF2B5EF4-FFF2-40B4-BE49-F238E27FC236}">
                <a16:creationId xmlns="" xmlns:a16="http://schemas.microsoft.com/office/drawing/2014/main" id="{8553D243-A4D1-2DDD-E4F3-E5CC882A77CF}"/>
              </a:ext>
            </a:extLst>
          </p:cNvPr>
          <p:cNvSpPr>
            <a:spLocks noGrp="1"/>
          </p:cNvSpPr>
          <p:nvPr>
            <p:ph type="dt" sz="half" idx="10"/>
          </p:nvPr>
        </p:nvSpPr>
        <p:spPr/>
        <p:txBody>
          <a:bodyPr/>
          <a:lstStyle/>
          <a:p>
            <a:fld id="{BD609936-20E6-4E4E-B3EF-09D86E2319CA}" type="datetime1">
              <a:rPr lang="en-IN" smtClean="0"/>
              <a:t>23-01-2025</a:t>
            </a:fld>
            <a:endParaRPr lang="en-US"/>
          </a:p>
        </p:txBody>
      </p:sp>
      <p:sp>
        <p:nvSpPr>
          <p:cNvPr id="5" name="Footer Placeholder 4">
            <a:extLst>
              <a:ext uri="{FF2B5EF4-FFF2-40B4-BE49-F238E27FC236}">
                <a16:creationId xmlns="" xmlns:a16="http://schemas.microsoft.com/office/drawing/2014/main" id="{17BA3375-6E20-05E1-4794-7148F3B6D146}"/>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44A71B90-2D6D-5937-F8A2-1624A8659BEC}"/>
              </a:ext>
            </a:extLst>
          </p:cNvPr>
          <p:cNvSpPr>
            <a:spLocks noGrp="1"/>
          </p:cNvSpPr>
          <p:nvPr>
            <p:ph type="sldNum" sz="quarter" idx="12"/>
          </p:nvPr>
        </p:nvSpPr>
        <p:spPr/>
        <p:txBody>
          <a:bodyPr/>
          <a:lstStyle/>
          <a:p>
            <a:fld id="{860C8249-ED93-7640-8EF8-EF1CF6F3BBCA}" type="slidenum">
              <a:rPr lang="en-US" smtClean="0"/>
              <a:t>4</a:t>
            </a:fld>
            <a:endParaRPr lang="en-US"/>
          </a:p>
        </p:txBody>
      </p:sp>
    </p:spTree>
    <p:extLst>
      <p:ext uri="{BB962C8B-B14F-4D97-AF65-F5344CB8AC3E}">
        <p14:creationId xmlns:p14="http://schemas.microsoft.com/office/powerpoint/2010/main" val="1823544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4FA3C02-825D-8013-7411-3326F9AEEF1B}"/>
              </a:ext>
            </a:extLst>
          </p:cNvPr>
          <p:cNvSpPr>
            <a:spLocks noGrp="1"/>
          </p:cNvSpPr>
          <p:nvPr>
            <p:ph idx="1"/>
          </p:nvPr>
        </p:nvSpPr>
        <p:spPr>
          <a:xfrm>
            <a:off x="2662177" y="1130731"/>
            <a:ext cx="6204030" cy="5142053"/>
          </a:xfrm>
        </p:spPr>
        <p:txBody>
          <a:bodyPr>
            <a:normAutofit/>
          </a:bodyPr>
          <a:lstStyle/>
          <a:p>
            <a:pPr marL="0" indent="0">
              <a:buNone/>
            </a:pPr>
            <a:r>
              <a:rPr lang="en-US" dirty="0"/>
              <a:t>Tools Involved in Requirement Engineering</a:t>
            </a:r>
          </a:p>
          <a:p>
            <a:r>
              <a:rPr lang="en-US" dirty="0"/>
              <a:t>Observation report</a:t>
            </a:r>
          </a:p>
          <a:p>
            <a:r>
              <a:rPr lang="en-US" dirty="0"/>
              <a:t>Questionnaire ( survey, poll )</a:t>
            </a:r>
          </a:p>
          <a:p>
            <a:r>
              <a:rPr lang="en-US" dirty="0"/>
              <a:t>Use cases</a:t>
            </a:r>
          </a:p>
          <a:p>
            <a:r>
              <a:rPr lang="en-US" dirty="0"/>
              <a:t>User stories</a:t>
            </a:r>
          </a:p>
          <a:p>
            <a:r>
              <a:rPr lang="en-US" dirty="0"/>
              <a:t>Requirement workshop</a:t>
            </a:r>
          </a:p>
          <a:p>
            <a:r>
              <a:rPr lang="en-US" dirty="0"/>
              <a:t>Mind mapping</a:t>
            </a:r>
          </a:p>
          <a:p>
            <a:r>
              <a:rPr lang="en-US" dirty="0"/>
              <a:t>Roleplaying</a:t>
            </a:r>
          </a:p>
          <a:p>
            <a:r>
              <a:rPr lang="en-US" dirty="0"/>
              <a:t>Prototyping</a:t>
            </a:r>
          </a:p>
          <a:p>
            <a:pPr marL="0" indent="0">
              <a:buNone/>
            </a:pPr>
            <a:r>
              <a:rPr lang="en-US" dirty="0"/>
              <a:t/>
            </a:r>
            <a:br>
              <a:rPr lang="en-US" dirty="0"/>
            </a:br>
            <a:endParaRPr lang="en-US" dirty="0"/>
          </a:p>
        </p:txBody>
      </p:sp>
      <p:sp>
        <p:nvSpPr>
          <p:cNvPr id="4" name="Date Placeholder 3">
            <a:extLst>
              <a:ext uri="{FF2B5EF4-FFF2-40B4-BE49-F238E27FC236}">
                <a16:creationId xmlns="" xmlns:a16="http://schemas.microsoft.com/office/drawing/2014/main" id="{075C2385-585E-3B47-6297-4770FE2D2117}"/>
              </a:ext>
            </a:extLst>
          </p:cNvPr>
          <p:cNvSpPr>
            <a:spLocks noGrp="1"/>
          </p:cNvSpPr>
          <p:nvPr>
            <p:ph type="dt" sz="half" idx="10"/>
          </p:nvPr>
        </p:nvSpPr>
        <p:spPr/>
        <p:txBody>
          <a:bodyPr/>
          <a:lstStyle/>
          <a:p>
            <a:fld id="{9FAC3A95-FFA4-AE43-9754-1701051D99E0}" type="datetime1">
              <a:rPr lang="en-IN" smtClean="0"/>
              <a:t>23-01-2025</a:t>
            </a:fld>
            <a:endParaRPr lang="en-US"/>
          </a:p>
        </p:txBody>
      </p:sp>
      <p:sp>
        <p:nvSpPr>
          <p:cNvPr id="5" name="Footer Placeholder 4">
            <a:extLst>
              <a:ext uri="{FF2B5EF4-FFF2-40B4-BE49-F238E27FC236}">
                <a16:creationId xmlns="" xmlns:a16="http://schemas.microsoft.com/office/drawing/2014/main" id="{0EC50A1C-FCEB-6B1D-06C4-D578B27C482B}"/>
              </a:ext>
            </a:extLst>
          </p:cNvPr>
          <p:cNvSpPr>
            <a:spLocks noGrp="1"/>
          </p:cNvSpPr>
          <p:nvPr>
            <p:ph type="ftr" sz="quarter" idx="11"/>
          </p:nvPr>
        </p:nvSpPr>
        <p:spPr/>
        <p:txBody>
          <a:bodyPr/>
          <a:lstStyle/>
          <a:p>
            <a:r>
              <a:rPr lang="en-US"/>
              <a:t>Module-2, Software Engineering, SCOPE, VIT-AP University</a:t>
            </a:r>
          </a:p>
        </p:txBody>
      </p:sp>
      <p:sp>
        <p:nvSpPr>
          <p:cNvPr id="6" name="Slide Number Placeholder 5">
            <a:extLst>
              <a:ext uri="{FF2B5EF4-FFF2-40B4-BE49-F238E27FC236}">
                <a16:creationId xmlns="" xmlns:a16="http://schemas.microsoft.com/office/drawing/2014/main" id="{6D0420D5-1AD8-8961-E4C6-2D0946EAC019}"/>
              </a:ext>
            </a:extLst>
          </p:cNvPr>
          <p:cNvSpPr>
            <a:spLocks noGrp="1"/>
          </p:cNvSpPr>
          <p:nvPr>
            <p:ph type="sldNum" sz="quarter" idx="12"/>
          </p:nvPr>
        </p:nvSpPr>
        <p:spPr/>
        <p:txBody>
          <a:bodyPr/>
          <a:lstStyle/>
          <a:p>
            <a:fld id="{860C8249-ED93-7640-8EF8-EF1CF6F3BBCA}" type="slidenum">
              <a:rPr lang="en-US" smtClean="0"/>
              <a:t>5</a:t>
            </a:fld>
            <a:endParaRPr lang="en-US"/>
          </a:p>
        </p:txBody>
      </p:sp>
    </p:spTree>
    <p:extLst>
      <p:ext uri="{BB962C8B-B14F-4D97-AF65-F5344CB8AC3E}">
        <p14:creationId xmlns:p14="http://schemas.microsoft.com/office/powerpoint/2010/main" val="246548709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{4520BBD6-496A-0F49-878A-B46C98E25610}tf10001070</Template>
  <TotalTime>7408</TotalTime>
  <Words>324</Words>
  <Application>Microsoft Office PowerPoint</Application>
  <PresentationFormat>Custom</PresentationFormat>
  <Paragraphs>45</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Wood Type</vt:lpstr>
      <vt:lpstr>Requirements Engineering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   Course Code: CSE2005</dc:title>
  <dc:creator>nagendra panini</dc:creator>
  <cp:lastModifiedBy>Lenovo</cp:lastModifiedBy>
  <cp:revision>781</cp:revision>
  <dcterms:created xsi:type="dcterms:W3CDTF">2022-03-25T08:49:35Z</dcterms:created>
  <dcterms:modified xsi:type="dcterms:W3CDTF">2025-01-23T08:37:44Z</dcterms:modified>
</cp:coreProperties>
</file>