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6" r:id="rId1"/>
  </p:sldMasterIdLst>
  <p:notesMasterIdLst>
    <p:notesMasterId r:id="rId10"/>
  </p:notesMasterIdLst>
  <p:sldIdLst>
    <p:sldId id="270" r:id="rId2"/>
    <p:sldId id="271" r:id="rId3"/>
    <p:sldId id="272" r:id="rId4"/>
    <p:sldId id="275" r:id="rId5"/>
    <p:sldId id="276" r:id="rId6"/>
    <p:sldId id="277" r:id="rId7"/>
    <p:sldId id="278" r:id="rId8"/>
    <p:sldId id="27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3"/>
    <p:restoredTop sz="94715"/>
  </p:normalViewPr>
  <p:slideViewPr>
    <p:cSldViewPr snapToGrid="0" snapToObjects="1">
      <p:cViewPr varScale="1">
        <p:scale>
          <a:sx n="69" d="100"/>
          <a:sy n="69" d="100"/>
        </p:scale>
        <p:origin x="-1056" y="-90"/>
      </p:cViewPr>
      <p:guideLst>
        <p:guide orient="horz" pos="2160"/>
        <p:guide pos="3840"/>
      </p:guideLst>
    </p:cSldViewPr>
  </p:slideViewPr>
  <p:outlineViewPr>
    <p:cViewPr>
      <p:scale>
        <a:sx n="33" d="100"/>
        <a:sy n="33" d="100"/>
      </p:scale>
      <p:origin x="0" y="-24784"/>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6E3-82D9-D547-AA14-2D4797225C39}"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3E6B1-05B3-CE4D-9AA1-137185B3300C}" type="slidenum">
              <a:rPr lang="en-US" smtClean="0"/>
              <a:t>‹#›</a:t>
            </a:fld>
            <a:endParaRPr lang="en-US"/>
          </a:p>
        </p:txBody>
      </p:sp>
    </p:spTree>
    <p:extLst>
      <p:ext uri="{BB962C8B-B14F-4D97-AF65-F5344CB8AC3E}">
        <p14:creationId xmlns:p14="http://schemas.microsoft.com/office/powerpoint/2010/main" val="34705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6D1425C-8D0C-B24E-8ED9-F564EFBF3968}"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271766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8ED1C39-9581-7C44-BE83-B52211B2457A}"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209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19DA71-2DA1-EF48-A6EF-943A2F51EFDB}"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11604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B4783F-D9F4-8E46-A6DD-9794FED198E6}"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70161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4C120FC-F954-7A4E-B2CF-9DDC073B27F0}" type="datetime1">
              <a:rPr lang="en-IN" smtClean="0"/>
              <a:t>23-01-2025</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Module-2, Software Engineering, SCOPE, VIT-AP University</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15495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FAF6F76-B64C-B44F-9B49-E328DC965904}" type="datetime1">
              <a:rPr lang="en-IN" smtClean="0"/>
              <a:t>23-01-2025</a:t>
            </a:fld>
            <a:endParaRPr lang="en-US"/>
          </a:p>
        </p:txBody>
      </p:sp>
      <p:sp>
        <p:nvSpPr>
          <p:cNvPr id="6" name="Footer Placeholder 5"/>
          <p:cNvSpPr>
            <a:spLocks noGrp="1"/>
          </p:cNvSpPr>
          <p:nvPr>
            <p:ph type="ftr" sz="quarter" idx="11"/>
          </p:nvPr>
        </p:nvSpPr>
        <p:spPr/>
        <p:txBody>
          <a:bodyPr/>
          <a:lstStyle/>
          <a:p>
            <a:r>
              <a:rPr lang="en-US"/>
              <a:t>Module-2, Software Engineering, SCOPE, VIT-AP University</a:t>
            </a:r>
          </a:p>
        </p:txBody>
      </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4393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C478411-7582-944E-BD67-07020F3B8073}" type="datetime1">
              <a:rPr lang="en-IN" smtClean="0"/>
              <a:t>23-01-2025</a:t>
            </a:fld>
            <a:endParaRPr lang="en-US"/>
          </a:p>
        </p:txBody>
      </p:sp>
      <p:sp>
        <p:nvSpPr>
          <p:cNvPr id="8" name="Footer Placeholder 7"/>
          <p:cNvSpPr>
            <a:spLocks noGrp="1"/>
          </p:cNvSpPr>
          <p:nvPr>
            <p:ph type="ftr" sz="quarter" idx="11"/>
          </p:nvPr>
        </p:nvSpPr>
        <p:spPr/>
        <p:txBody>
          <a:bodyPr/>
          <a:lstStyle/>
          <a:p>
            <a:r>
              <a:rPr lang="en-US"/>
              <a:t>Module-2, Software Engineering, SCOPE, VIT-AP University</a:t>
            </a:r>
          </a:p>
        </p:txBody>
      </p:sp>
      <p:sp>
        <p:nvSpPr>
          <p:cNvPr id="9" name="Slide Number Placeholder 8"/>
          <p:cNvSpPr>
            <a:spLocks noGrp="1"/>
          </p:cNvSpPr>
          <p:nvPr>
            <p:ph type="sldNum" sz="quarter" idx="12"/>
          </p:nvPr>
        </p:nvSpPr>
        <p:spPr/>
        <p:txBody>
          <a:bodyPr/>
          <a:lstStyle/>
          <a:p>
            <a:fld id="{860C8249-ED93-7640-8EF8-EF1CF6F3BBC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3666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4058CE-D72A-3C4E-811F-C61099C6B046}" type="datetime1">
              <a:rPr lang="en-IN" smtClean="0"/>
              <a:t>23-01-2025</a:t>
            </a:fld>
            <a:endParaRPr lang="en-US"/>
          </a:p>
        </p:txBody>
      </p:sp>
      <p:sp>
        <p:nvSpPr>
          <p:cNvPr id="4" name="Footer Placeholder 3"/>
          <p:cNvSpPr>
            <a:spLocks noGrp="1"/>
          </p:cNvSpPr>
          <p:nvPr>
            <p:ph type="ftr" sz="quarter" idx="11"/>
          </p:nvPr>
        </p:nvSpPr>
        <p:spPr/>
        <p:txBody>
          <a:bodyPr/>
          <a:lstStyle/>
          <a:p>
            <a:r>
              <a:rPr lang="en-US"/>
              <a:t>Module-2, Software Engineering, SCOPE, VIT-AP University</a:t>
            </a:r>
          </a:p>
        </p:txBody>
      </p:sp>
      <p:sp>
        <p:nvSpPr>
          <p:cNvPr id="5" name="Slide Number Placeholder 4"/>
          <p:cNvSpPr>
            <a:spLocks noGrp="1"/>
          </p:cNvSpPr>
          <p:nvPr>
            <p:ph type="sldNum" sz="quarter" idx="12"/>
          </p:nvPr>
        </p:nvSpPr>
        <p:spPr/>
        <p:txBody>
          <a:bodyPr/>
          <a:lstStyle/>
          <a:p>
            <a:fld id="{860C8249-ED93-7640-8EF8-EF1CF6F3BBCA}"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6982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12CF7-6DAA-E44E-9B29-B985E6706539}" type="datetime1">
              <a:rPr lang="en-IN" smtClean="0"/>
              <a:t>23-01-2025</a:t>
            </a:fld>
            <a:endParaRPr lang="en-US"/>
          </a:p>
        </p:txBody>
      </p:sp>
      <p:sp>
        <p:nvSpPr>
          <p:cNvPr id="3" name="Footer Placeholder 2"/>
          <p:cNvSpPr>
            <a:spLocks noGrp="1"/>
          </p:cNvSpPr>
          <p:nvPr>
            <p:ph type="ftr" sz="quarter" idx="11"/>
          </p:nvPr>
        </p:nvSpPr>
        <p:spPr/>
        <p:txBody>
          <a:bodyPr/>
          <a:lstStyle/>
          <a:p>
            <a:r>
              <a:rPr lang="en-US"/>
              <a:t>Module-2, Software Engineering, SCOPE, VIT-AP University</a:t>
            </a:r>
          </a:p>
        </p:txBody>
      </p:sp>
      <p:sp>
        <p:nvSpPr>
          <p:cNvPr id="4" name="Slide Number Placeholder 3"/>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57959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3FDD2CB-4A3B-6942-93C0-7C8964A0EFFB}" type="datetime1">
              <a:rPr lang="en-IN" smtClean="0"/>
              <a:t>23-01-2025</a:t>
            </a:fld>
            <a:endParaRPr lang="en-US"/>
          </a:p>
        </p:txBody>
      </p:sp>
      <p:sp>
        <p:nvSpPr>
          <p:cNvPr id="6" name="Footer Placeholder 5"/>
          <p:cNvSpPr>
            <a:spLocks noGrp="1"/>
          </p:cNvSpPr>
          <p:nvPr>
            <p:ph type="ftr" sz="quarter" idx="11"/>
          </p:nvPr>
        </p:nvSpPr>
        <p:spPr/>
        <p:txBody>
          <a:bodyPr/>
          <a:lstStyle/>
          <a:p>
            <a:r>
              <a:rPr lang="en-US"/>
              <a:t>Module-2, Software Engineering, SCOPE, VIT-AP University</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402307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8328437-D956-4D4C-B793-BD0BBFF3EFDD}" type="datetime1">
              <a:rPr lang="en-IN" smtClean="0"/>
              <a:t>23-01-2025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5096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8D66E4-BA81-C14A-9C29-89C6FC66DC28}" type="datetime1">
              <a:rPr lang="en-IN" smtClean="0"/>
              <a:t>23-01-2025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Module-2, Software Engineering, SCOPE, VIT-AP University</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0C8249-ED93-7640-8EF8-EF1CF6F3BBCA}" type="slidenum">
              <a:rPr lang="en-US" smtClean="0"/>
              <a:t>‹#›</a:t>
            </a:fld>
            <a:endParaRPr lang="en-US"/>
          </a:p>
        </p:txBody>
      </p:sp>
    </p:spTree>
    <p:extLst>
      <p:ext uri="{BB962C8B-B14F-4D97-AF65-F5344CB8AC3E}">
        <p14:creationId xmlns:p14="http://schemas.microsoft.com/office/powerpoint/2010/main" val="150944979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FB6291-D6DE-8457-A8BD-3030A6F7A146}"/>
              </a:ext>
            </a:extLst>
          </p:cNvPr>
          <p:cNvSpPr>
            <a:spLocks noGrp="1"/>
          </p:cNvSpPr>
          <p:nvPr>
            <p:ph type="title"/>
          </p:nvPr>
        </p:nvSpPr>
        <p:spPr>
          <a:xfrm>
            <a:off x="1069848" y="-55713"/>
            <a:ext cx="10058400" cy="1609344"/>
          </a:xfrm>
        </p:spPr>
        <p:txBody>
          <a:bodyPr/>
          <a:lstStyle/>
          <a:p>
            <a:r>
              <a:rPr lang="en-US" dirty="0"/>
              <a:t>UML</a:t>
            </a:r>
          </a:p>
        </p:txBody>
      </p:sp>
      <p:sp>
        <p:nvSpPr>
          <p:cNvPr id="3" name="Content Placeholder 2">
            <a:extLst>
              <a:ext uri="{FF2B5EF4-FFF2-40B4-BE49-F238E27FC236}">
                <a16:creationId xmlns="" xmlns:a16="http://schemas.microsoft.com/office/drawing/2014/main" id="{D5C60E5E-6EBE-729A-5220-26107F53E442}"/>
              </a:ext>
            </a:extLst>
          </p:cNvPr>
          <p:cNvSpPr>
            <a:spLocks noGrp="1"/>
          </p:cNvSpPr>
          <p:nvPr>
            <p:ph idx="1"/>
          </p:nvPr>
        </p:nvSpPr>
        <p:spPr>
          <a:xfrm>
            <a:off x="1069848" y="1345528"/>
            <a:ext cx="10058400" cy="4695054"/>
          </a:xfrm>
        </p:spPr>
        <p:txBody>
          <a:bodyPr>
            <a:normAutofit lnSpcReduction="10000"/>
          </a:bodyPr>
          <a:lstStyle/>
          <a:p>
            <a:pPr algn="just"/>
            <a:r>
              <a:rPr lang="en-US" sz="2400" dirty="0"/>
              <a:t>Unified Modeling Language (UML) is a general-purpose modeling language. The main aim of UML is to define a standard way to visualize the way a system has been designed. It is quite similar to blueprints used in other fields of engineering. UML is not a programming language , it is rather a visual language. </a:t>
            </a:r>
          </a:p>
          <a:p>
            <a:pPr algn="just"/>
            <a:r>
              <a:rPr lang="en-US" sz="2400" dirty="0"/>
              <a:t>Unified Modeling Language (UML) is a standardized visual modeling language used in the field of software engineering to provide a general-purpose, developmental, and intuitive way to visualize the design of a system. UML helps in specifying, visualizing, constructing, and documenting the artifacts of software systems. </a:t>
            </a:r>
          </a:p>
          <a:p>
            <a:pPr algn="just"/>
            <a:r>
              <a:rPr lang="en-US" sz="2400" dirty="0"/>
              <a:t>We use UML diagrams to portray the behavior and structure of a system. </a:t>
            </a:r>
          </a:p>
          <a:p>
            <a:pPr algn="just"/>
            <a:r>
              <a:rPr lang="en-US" sz="2400" dirty="0"/>
              <a:t>UML helps software engineers, businessmen, and system architects with modeling, design, and analysis. </a:t>
            </a:r>
          </a:p>
          <a:p>
            <a:pPr algn="just"/>
            <a:endParaRPr lang="en-US" dirty="0"/>
          </a:p>
        </p:txBody>
      </p:sp>
      <p:sp>
        <p:nvSpPr>
          <p:cNvPr id="4" name="Date Placeholder 3">
            <a:extLst>
              <a:ext uri="{FF2B5EF4-FFF2-40B4-BE49-F238E27FC236}">
                <a16:creationId xmlns="" xmlns:a16="http://schemas.microsoft.com/office/drawing/2014/main" id="{FA48733C-DB44-9592-8B5D-74DE04EBBB7A}"/>
              </a:ext>
            </a:extLst>
          </p:cNvPr>
          <p:cNvSpPr>
            <a:spLocks noGrp="1"/>
          </p:cNvSpPr>
          <p:nvPr>
            <p:ph type="dt" sz="half" idx="10"/>
          </p:nvPr>
        </p:nvSpPr>
        <p:spPr/>
        <p:txBody>
          <a:bodyPr/>
          <a:lstStyle/>
          <a:p>
            <a:fld id="{19203011-2597-9E48-8E84-104C710A25DB}" type="datetime1">
              <a:rPr lang="en-IN" smtClean="0"/>
              <a:t>23-01-2025</a:t>
            </a:fld>
            <a:endParaRPr lang="en-US"/>
          </a:p>
        </p:txBody>
      </p:sp>
      <p:sp>
        <p:nvSpPr>
          <p:cNvPr id="5" name="Footer Placeholder 4">
            <a:extLst>
              <a:ext uri="{FF2B5EF4-FFF2-40B4-BE49-F238E27FC236}">
                <a16:creationId xmlns="" xmlns:a16="http://schemas.microsoft.com/office/drawing/2014/main" id="{DDF59AEE-C66D-9E4F-AA39-11144CC2FBF5}"/>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5DE88ABE-30E6-221F-8352-33F4A30D88B1}"/>
              </a:ext>
            </a:extLst>
          </p:cNvPr>
          <p:cNvSpPr>
            <a:spLocks noGrp="1"/>
          </p:cNvSpPr>
          <p:nvPr>
            <p:ph type="sldNum" sz="quarter" idx="12"/>
          </p:nvPr>
        </p:nvSpPr>
        <p:spPr/>
        <p:txBody>
          <a:bodyPr/>
          <a:lstStyle/>
          <a:p>
            <a:fld id="{860C8249-ED93-7640-8EF8-EF1CF6F3BBCA}" type="slidenum">
              <a:rPr lang="en-US" smtClean="0"/>
              <a:t>1</a:t>
            </a:fld>
            <a:endParaRPr lang="en-US"/>
          </a:p>
        </p:txBody>
      </p:sp>
    </p:spTree>
    <p:extLst>
      <p:ext uri="{BB962C8B-B14F-4D97-AF65-F5344CB8AC3E}">
        <p14:creationId xmlns:p14="http://schemas.microsoft.com/office/powerpoint/2010/main" val="32458034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02B99C-CD20-2A8C-87C3-93C3222CFCE9}"/>
              </a:ext>
            </a:extLst>
          </p:cNvPr>
          <p:cNvSpPr>
            <a:spLocks noGrp="1"/>
          </p:cNvSpPr>
          <p:nvPr>
            <p:ph idx="1"/>
          </p:nvPr>
        </p:nvSpPr>
        <p:spPr>
          <a:xfrm>
            <a:off x="563525" y="235527"/>
            <a:ext cx="10747603" cy="6037257"/>
          </a:xfrm>
        </p:spPr>
        <p:txBody>
          <a:bodyPr/>
          <a:lstStyle/>
          <a:p>
            <a:pPr marL="0" indent="0">
              <a:buNone/>
            </a:pPr>
            <a:r>
              <a:rPr lang="en-US" sz="2800" b="1" dirty="0" smtClean="0"/>
              <a:t>Why </a:t>
            </a:r>
            <a:r>
              <a:rPr lang="en-US" sz="2800" b="1" dirty="0"/>
              <a:t>do we need UML? </a:t>
            </a:r>
          </a:p>
          <a:p>
            <a:pPr algn="just"/>
            <a:r>
              <a:rPr lang="en-US" sz="2400" dirty="0"/>
              <a:t>Complex applications need collaboration and planning from multiple teams and hence require a clear and concise way to communicate amongst them. </a:t>
            </a:r>
          </a:p>
          <a:p>
            <a:pPr algn="just"/>
            <a:r>
              <a:rPr lang="en-US" sz="2400" dirty="0"/>
              <a:t>Businessmen do not understand code. So UML becomes essential to communicate with non-programmers about essential requirements, functionalities, and processes of the system. </a:t>
            </a:r>
          </a:p>
          <a:p>
            <a:pPr algn="just"/>
            <a:r>
              <a:rPr lang="en-US" sz="2400" dirty="0"/>
              <a:t>A lot of time is saved down the line when teams can visualize processes, user interactions, and the static structure of the system.</a:t>
            </a:r>
          </a:p>
          <a:p>
            <a:pPr marL="0" indent="0">
              <a:buNone/>
            </a:pPr>
            <a:endParaRPr lang="en-US" dirty="0"/>
          </a:p>
          <a:p>
            <a:pPr marL="0" indent="0">
              <a:buNone/>
            </a:pPr>
            <a:endParaRPr lang="en-US" dirty="0"/>
          </a:p>
          <a:p>
            <a:endParaRPr lang="en-US" dirty="0"/>
          </a:p>
        </p:txBody>
      </p:sp>
      <p:sp>
        <p:nvSpPr>
          <p:cNvPr id="4" name="Date Placeholder 3">
            <a:extLst>
              <a:ext uri="{FF2B5EF4-FFF2-40B4-BE49-F238E27FC236}">
                <a16:creationId xmlns="" xmlns:a16="http://schemas.microsoft.com/office/drawing/2014/main" id="{E141642E-D6DC-154B-FA1F-560822AC8797}"/>
              </a:ext>
            </a:extLst>
          </p:cNvPr>
          <p:cNvSpPr>
            <a:spLocks noGrp="1"/>
          </p:cNvSpPr>
          <p:nvPr>
            <p:ph type="dt" sz="half" idx="10"/>
          </p:nvPr>
        </p:nvSpPr>
        <p:spPr/>
        <p:txBody>
          <a:bodyPr/>
          <a:lstStyle/>
          <a:p>
            <a:fld id="{7179B710-4F2C-9441-BC0F-3CB0EC4A27CE}" type="datetime1">
              <a:rPr lang="en-IN" smtClean="0"/>
              <a:t>23-01-2025</a:t>
            </a:fld>
            <a:endParaRPr lang="en-US"/>
          </a:p>
        </p:txBody>
      </p:sp>
      <p:sp>
        <p:nvSpPr>
          <p:cNvPr id="5" name="Footer Placeholder 4">
            <a:extLst>
              <a:ext uri="{FF2B5EF4-FFF2-40B4-BE49-F238E27FC236}">
                <a16:creationId xmlns="" xmlns:a16="http://schemas.microsoft.com/office/drawing/2014/main" id="{0E84DD28-AC30-C0FC-5A0F-AAC0739B90EE}"/>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14ED8BB8-291F-9010-36EA-23D1AC4847BE}"/>
              </a:ext>
            </a:extLst>
          </p:cNvPr>
          <p:cNvSpPr>
            <a:spLocks noGrp="1"/>
          </p:cNvSpPr>
          <p:nvPr>
            <p:ph type="sldNum" sz="quarter" idx="12"/>
          </p:nvPr>
        </p:nvSpPr>
        <p:spPr/>
        <p:txBody>
          <a:bodyPr/>
          <a:lstStyle/>
          <a:p>
            <a:fld id="{860C8249-ED93-7640-8EF8-EF1CF6F3BBCA}" type="slidenum">
              <a:rPr lang="en-US" smtClean="0"/>
              <a:t>2</a:t>
            </a:fld>
            <a:endParaRPr lang="en-US"/>
          </a:p>
        </p:txBody>
      </p:sp>
    </p:spTree>
    <p:extLst>
      <p:ext uri="{BB962C8B-B14F-4D97-AF65-F5344CB8AC3E}">
        <p14:creationId xmlns:p14="http://schemas.microsoft.com/office/powerpoint/2010/main" val="74460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94B806B6-3278-737D-C19D-81271ACCB48C}"/>
              </a:ext>
            </a:extLst>
          </p:cNvPr>
          <p:cNvPicPr>
            <a:picLocks noGrp="1" noChangeAspect="1"/>
          </p:cNvPicPr>
          <p:nvPr>
            <p:ph idx="1"/>
          </p:nvPr>
        </p:nvPicPr>
        <p:blipFill>
          <a:blip r:embed="rId2"/>
          <a:stretch>
            <a:fillRect/>
          </a:stretch>
        </p:blipFill>
        <p:spPr>
          <a:xfrm>
            <a:off x="981198" y="712380"/>
            <a:ext cx="9922329" cy="5560403"/>
          </a:xfrm>
        </p:spPr>
      </p:pic>
      <p:sp>
        <p:nvSpPr>
          <p:cNvPr id="4" name="Date Placeholder 3">
            <a:extLst>
              <a:ext uri="{FF2B5EF4-FFF2-40B4-BE49-F238E27FC236}">
                <a16:creationId xmlns="" xmlns:a16="http://schemas.microsoft.com/office/drawing/2014/main" id="{6C3524CC-4015-22BF-3095-03D462542497}"/>
              </a:ext>
            </a:extLst>
          </p:cNvPr>
          <p:cNvSpPr>
            <a:spLocks noGrp="1"/>
          </p:cNvSpPr>
          <p:nvPr>
            <p:ph type="dt" sz="half" idx="10"/>
          </p:nvPr>
        </p:nvSpPr>
        <p:spPr/>
        <p:txBody>
          <a:bodyPr/>
          <a:lstStyle/>
          <a:p>
            <a:fld id="{99A7554E-A4FE-E541-8FE7-FF0445193777}" type="datetime1">
              <a:rPr lang="en-IN" smtClean="0"/>
              <a:t>23-01-2025</a:t>
            </a:fld>
            <a:endParaRPr lang="en-US"/>
          </a:p>
        </p:txBody>
      </p:sp>
      <p:sp>
        <p:nvSpPr>
          <p:cNvPr id="5" name="Footer Placeholder 4">
            <a:extLst>
              <a:ext uri="{FF2B5EF4-FFF2-40B4-BE49-F238E27FC236}">
                <a16:creationId xmlns="" xmlns:a16="http://schemas.microsoft.com/office/drawing/2014/main" id="{DBDF6E38-DAC6-7DE9-3BBC-CF587893EF13}"/>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44DF48B9-A43F-1E88-7034-CCCB2E19C7DB}"/>
              </a:ext>
            </a:extLst>
          </p:cNvPr>
          <p:cNvSpPr>
            <a:spLocks noGrp="1"/>
          </p:cNvSpPr>
          <p:nvPr>
            <p:ph type="sldNum" sz="quarter" idx="12"/>
          </p:nvPr>
        </p:nvSpPr>
        <p:spPr/>
        <p:txBody>
          <a:bodyPr/>
          <a:lstStyle/>
          <a:p>
            <a:fld id="{860C8249-ED93-7640-8EF8-EF1CF6F3BBCA}" type="slidenum">
              <a:rPr lang="en-US" smtClean="0"/>
              <a:t>3</a:t>
            </a:fld>
            <a:endParaRPr lang="en-US"/>
          </a:p>
        </p:txBody>
      </p:sp>
      <p:sp>
        <p:nvSpPr>
          <p:cNvPr id="3" name="TextBox 2"/>
          <p:cNvSpPr txBox="1"/>
          <p:nvPr/>
        </p:nvSpPr>
        <p:spPr>
          <a:xfrm>
            <a:off x="2078182" y="207818"/>
            <a:ext cx="7384473" cy="369332"/>
          </a:xfrm>
          <a:prstGeom prst="rect">
            <a:avLst/>
          </a:prstGeom>
          <a:noFill/>
        </p:spPr>
        <p:txBody>
          <a:bodyPr wrap="square" rtlCol="0">
            <a:spAutoFit/>
          </a:bodyPr>
          <a:lstStyle/>
          <a:p>
            <a:pPr algn="ctr"/>
            <a:r>
              <a:rPr lang="en-US" dirty="0"/>
              <a:t>Different Types of UML Diagrams </a:t>
            </a:r>
            <a:endParaRPr lang="en-US" dirty="0" smtClean="0"/>
          </a:p>
        </p:txBody>
      </p:sp>
    </p:spTree>
    <p:extLst>
      <p:ext uri="{BB962C8B-B14F-4D97-AF65-F5344CB8AC3E}">
        <p14:creationId xmlns:p14="http://schemas.microsoft.com/office/powerpoint/2010/main" val="36989357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7CE7295-EEBE-F3A9-F685-1A0CD8C11ADB}"/>
              </a:ext>
            </a:extLst>
          </p:cNvPr>
          <p:cNvSpPr>
            <a:spLocks noGrp="1"/>
          </p:cNvSpPr>
          <p:nvPr>
            <p:ph idx="1"/>
          </p:nvPr>
        </p:nvSpPr>
        <p:spPr>
          <a:xfrm>
            <a:off x="74423" y="404037"/>
            <a:ext cx="5715508" cy="5768163"/>
          </a:xfrm>
        </p:spPr>
        <p:txBody>
          <a:bodyPr>
            <a:normAutofit/>
          </a:bodyPr>
          <a:lstStyle/>
          <a:p>
            <a:pPr marL="0" indent="0" algn="just">
              <a:buNone/>
            </a:pPr>
            <a:r>
              <a:rPr lang="en-US" b="1" dirty="0"/>
              <a:t>What are class Diagrams?</a:t>
            </a:r>
          </a:p>
          <a:p>
            <a:pPr algn="just"/>
            <a:r>
              <a:rPr lang="en-US" dirty="0"/>
              <a:t>Class diagrams are a type of UML (Unified Modeling Language) diagram used in software engineering to visually represent the structure and relationships of classes within a system i.e. used to construct and visualize object-oriented systems.</a:t>
            </a:r>
          </a:p>
          <a:p>
            <a:pPr algn="just"/>
            <a:r>
              <a:rPr lang="en-US" dirty="0"/>
              <a:t>In these diagrams, classes are depicted as boxes, each containing three compartments for the class name, attributes, and methods. Lines connecting classes illustrate associations, showing relationships such as one-to-one or one-to-many.</a:t>
            </a:r>
          </a:p>
          <a:p>
            <a:pPr algn="just"/>
            <a:r>
              <a:rPr lang="en-US" dirty="0"/>
              <a:t>Class diagrams provide a high-level overview of a system’s design, helping to communicate and document the structure of the software. They are a fundamental tool in object-oriented design and play a crucial role in the software development lifecycle.</a:t>
            </a:r>
          </a:p>
        </p:txBody>
      </p:sp>
      <p:sp>
        <p:nvSpPr>
          <p:cNvPr id="4" name="Date Placeholder 3">
            <a:extLst>
              <a:ext uri="{FF2B5EF4-FFF2-40B4-BE49-F238E27FC236}">
                <a16:creationId xmlns="" xmlns:a16="http://schemas.microsoft.com/office/drawing/2014/main" id="{ECB5A8CD-E934-B829-040C-9F03D1803C58}"/>
              </a:ext>
            </a:extLst>
          </p:cNvPr>
          <p:cNvSpPr>
            <a:spLocks noGrp="1"/>
          </p:cNvSpPr>
          <p:nvPr>
            <p:ph type="dt" sz="half" idx="10"/>
          </p:nvPr>
        </p:nvSpPr>
        <p:spPr/>
        <p:txBody>
          <a:bodyPr/>
          <a:lstStyle/>
          <a:p>
            <a:fld id="{B2C1B1F8-D475-3941-BC70-40BCEA79B729}" type="datetime1">
              <a:rPr lang="en-IN" smtClean="0"/>
              <a:t>23-01-2025</a:t>
            </a:fld>
            <a:endParaRPr lang="en-US"/>
          </a:p>
        </p:txBody>
      </p:sp>
      <p:sp>
        <p:nvSpPr>
          <p:cNvPr id="5" name="Footer Placeholder 4">
            <a:extLst>
              <a:ext uri="{FF2B5EF4-FFF2-40B4-BE49-F238E27FC236}">
                <a16:creationId xmlns="" xmlns:a16="http://schemas.microsoft.com/office/drawing/2014/main" id="{C265A47A-F761-3742-D5AC-9DA2099EC035}"/>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9B4E5C95-4C61-955D-D579-09C8CD5C7910}"/>
              </a:ext>
            </a:extLst>
          </p:cNvPr>
          <p:cNvSpPr>
            <a:spLocks noGrp="1"/>
          </p:cNvSpPr>
          <p:nvPr>
            <p:ph type="sldNum" sz="quarter" idx="12"/>
          </p:nvPr>
        </p:nvSpPr>
        <p:spPr/>
        <p:txBody>
          <a:bodyPr/>
          <a:lstStyle/>
          <a:p>
            <a:fld id="{860C8249-ED93-7640-8EF8-EF1CF6F3BBCA}" type="slidenum">
              <a:rPr lang="en-US" smtClean="0"/>
              <a:t>4</a:t>
            </a:fld>
            <a:endParaRPr lang="en-US"/>
          </a:p>
        </p:txBody>
      </p:sp>
      <p:pic>
        <p:nvPicPr>
          <p:cNvPr id="8" name="Picture 7">
            <a:extLst>
              <a:ext uri="{FF2B5EF4-FFF2-40B4-BE49-F238E27FC236}">
                <a16:creationId xmlns="" xmlns:a16="http://schemas.microsoft.com/office/drawing/2014/main" id="{E95C469A-4150-DC76-FAD8-5714D781A357}"/>
              </a:ext>
            </a:extLst>
          </p:cNvPr>
          <p:cNvPicPr>
            <a:picLocks noChangeAspect="1"/>
          </p:cNvPicPr>
          <p:nvPr/>
        </p:nvPicPr>
        <p:blipFill>
          <a:blip r:embed="rId2"/>
          <a:stretch>
            <a:fillRect/>
          </a:stretch>
        </p:blipFill>
        <p:spPr>
          <a:xfrm>
            <a:off x="5789930" y="685800"/>
            <a:ext cx="6327648" cy="2983705"/>
          </a:xfrm>
          <a:prstGeom prst="rect">
            <a:avLst/>
          </a:prstGeom>
        </p:spPr>
      </p:pic>
      <p:sp>
        <p:nvSpPr>
          <p:cNvPr id="10" name="TextBox 9">
            <a:extLst>
              <a:ext uri="{FF2B5EF4-FFF2-40B4-BE49-F238E27FC236}">
                <a16:creationId xmlns="" xmlns:a16="http://schemas.microsoft.com/office/drawing/2014/main" id="{A630C165-0542-2611-E7C5-41EE4607FC99}"/>
              </a:ext>
            </a:extLst>
          </p:cNvPr>
          <p:cNvSpPr txBox="1"/>
          <p:nvPr/>
        </p:nvSpPr>
        <p:spPr>
          <a:xfrm>
            <a:off x="6094228" y="3669505"/>
            <a:ext cx="6023350" cy="2585323"/>
          </a:xfrm>
          <a:prstGeom prst="rect">
            <a:avLst/>
          </a:prstGeom>
          <a:noFill/>
        </p:spPr>
        <p:txBody>
          <a:bodyPr wrap="square">
            <a:spAutoFit/>
          </a:bodyPr>
          <a:lstStyle/>
          <a:p>
            <a:pPr algn="just"/>
            <a:r>
              <a:rPr lang="en-US" b="1" dirty="0"/>
              <a:t>What is a class?</a:t>
            </a:r>
          </a:p>
          <a:p>
            <a:pPr algn="just"/>
            <a:r>
              <a:rPr lang="en-US" dirty="0"/>
              <a:t>In object-oriented programming (OOP), a class is a blueprint or template for creating objects. Objects are instances of classes, and each class defines a set of attributes (data members) and methods (functions or procedures) that the objects created from that class will possess. The attributes represent the characteristics or properties of the object, while the methods define the behaviors or actions that the object can perform.</a:t>
            </a:r>
          </a:p>
        </p:txBody>
      </p:sp>
    </p:spTree>
    <p:extLst>
      <p:ext uri="{BB962C8B-B14F-4D97-AF65-F5344CB8AC3E}">
        <p14:creationId xmlns:p14="http://schemas.microsoft.com/office/powerpoint/2010/main" val="201150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E57F9E53-27B8-5211-DCED-3D7275AFA671}"/>
              </a:ext>
            </a:extLst>
          </p:cNvPr>
          <p:cNvPicPr>
            <a:picLocks noGrp="1" noChangeAspect="1"/>
          </p:cNvPicPr>
          <p:nvPr>
            <p:ph idx="1"/>
          </p:nvPr>
        </p:nvPicPr>
        <p:blipFill>
          <a:blip r:embed="rId2"/>
          <a:stretch>
            <a:fillRect/>
          </a:stretch>
        </p:blipFill>
        <p:spPr>
          <a:xfrm>
            <a:off x="6747958" y="439721"/>
            <a:ext cx="5203249" cy="4353952"/>
          </a:xfrm>
        </p:spPr>
      </p:pic>
      <p:sp>
        <p:nvSpPr>
          <p:cNvPr id="4" name="Date Placeholder 3">
            <a:extLst>
              <a:ext uri="{FF2B5EF4-FFF2-40B4-BE49-F238E27FC236}">
                <a16:creationId xmlns="" xmlns:a16="http://schemas.microsoft.com/office/drawing/2014/main" id="{5474C346-0930-80EE-6E5A-AB5A75816A3F}"/>
              </a:ext>
            </a:extLst>
          </p:cNvPr>
          <p:cNvSpPr>
            <a:spLocks noGrp="1"/>
          </p:cNvSpPr>
          <p:nvPr>
            <p:ph type="dt" sz="half" idx="10"/>
          </p:nvPr>
        </p:nvSpPr>
        <p:spPr/>
        <p:txBody>
          <a:bodyPr/>
          <a:lstStyle/>
          <a:p>
            <a:fld id="{BDC4F4CF-C640-C549-93B9-73E1A7AE33EE}" type="datetime1">
              <a:rPr lang="en-IN" smtClean="0"/>
              <a:t>23-01-2025</a:t>
            </a:fld>
            <a:endParaRPr lang="en-US"/>
          </a:p>
        </p:txBody>
      </p:sp>
      <p:sp>
        <p:nvSpPr>
          <p:cNvPr id="5" name="Footer Placeholder 4">
            <a:extLst>
              <a:ext uri="{FF2B5EF4-FFF2-40B4-BE49-F238E27FC236}">
                <a16:creationId xmlns="" xmlns:a16="http://schemas.microsoft.com/office/drawing/2014/main" id="{9D4F27DC-FAB9-997F-605D-4FC66B082B3D}"/>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B1CE2DF2-360A-CC31-AB65-3CD862EC0184}"/>
              </a:ext>
            </a:extLst>
          </p:cNvPr>
          <p:cNvSpPr>
            <a:spLocks noGrp="1"/>
          </p:cNvSpPr>
          <p:nvPr>
            <p:ph type="sldNum" sz="quarter" idx="12"/>
          </p:nvPr>
        </p:nvSpPr>
        <p:spPr/>
        <p:txBody>
          <a:bodyPr/>
          <a:lstStyle/>
          <a:p>
            <a:fld id="{860C8249-ED93-7640-8EF8-EF1CF6F3BBCA}" type="slidenum">
              <a:rPr lang="en-US" smtClean="0"/>
              <a:t>5</a:t>
            </a:fld>
            <a:endParaRPr lang="en-US"/>
          </a:p>
        </p:txBody>
      </p:sp>
      <p:sp>
        <p:nvSpPr>
          <p:cNvPr id="10" name="TextBox 9">
            <a:extLst>
              <a:ext uri="{FF2B5EF4-FFF2-40B4-BE49-F238E27FC236}">
                <a16:creationId xmlns="" xmlns:a16="http://schemas.microsoft.com/office/drawing/2014/main" id="{E90846F0-EC21-4E6A-8887-F9705794DCFF}"/>
              </a:ext>
            </a:extLst>
          </p:cNvPr>
          <p:cNvSpPr txBox="1"/>
          <p:nvPr/>
        </p:nvSpPr>
        <p:spPr>
          <a:xfrm>
            <a:off x="0" y="0"/>
            <a:ext cx="6747959" cy="6186309"/>
          </a:xfrm>
          <a:prstGeom prst="rect">
            <a:avLst/>
          </a:prstGeom>
          <a:noFill/>
        </p:spPr>
        <p:txBody>
          <a:bodyPr wrap="square">
            <a:spAutoFit/>
          </a:bodyPr>
          <a:lstStyle/>
          <a:p>
            <a:pPr marL="285750" indent="-285750" algn="just">
              <a:buFont typeface="Arial" panose="020B0604020202020204" pitchFamily="34" charset="0"/>
              <a:buChar char="•"/>
            </a:pPr>
            <a:r>
              <a:rPr lang="en-US" b="1" dirty="0"/>
              <a:t>Class Name:</a:t>
            </a:r>
          </a:p>
          <a:p>
            <a:pPr algn="just"/>
            <a:r>
              <a:rPr lang="en-US" dirty="0"/>
              <a:t>The name of the class is typically written in the top compartment of the class box and is centered and bold.</a:t>
            </a:r>
          </a:p>
          <a:p>
            <a:pPr marL="285750" indent="-285750" algn="just">
              <a:buFont typeface="Arial" panose="020B0604020202020204" pitchFamily="34" charset="0"/>
              <a:buChar char="•"/>
            </a:pPr>
            <a:r>
              <a:rPr lang="en-US" b="1" dirty="0"/>
              <a:t>Attributes:</a:t>
            </a:r>
          </a:p>
          <a:p>
            <a:pPr algn="just"/>
            <a:r>
              <a:rPr lang="en-US" dirty="0"/>
              <a:t>Attributes, also known as properties or fields, represent the data members of the class. They are listed in the second compartment of the class box and often include the visibility (e.g., public, private) and the data type of each attribute.</a:t>
            </a:r>
          </a:p>
          <a:p>
            <a:pPr marL="285750" indent="-285750" algn="just">
              <a:buFont typeface="Arial" panose="020B0604020202020204" pitchFamily="34" charset="0"/>
              <a:buChar char="•"/>
            </a:pPr>
            <a:r>
              <a:rPr lang="en-US" b="1" dirty="0"/>
              <a:t>Methods:</a:t>
            </a:r>
          </a:p>
          <a:p>
            <a:pPr algn="just"/>
            <a:r>
              <a:rPr lang="en-US" dirty="0"/>
              <a:t>Methods, also known as functions or operations, represent the behavior or functionality of the class. They are listed in the third compartment of the class box and include the visibility (e.g., public, private), return type, and parameters of each method.</a:t>
            </a:r>
          </a:p>
          <a:p>
            <a:pPr marL="285750" indent="-285750" algn="just">
              <a:buFont typeface="Arial" panose="020B0604020202020204" pitchFamily="34" charset="0"/>
              <a:buChar char="•"/>
            </a:pPr>
            <a:r>
              <a:rPr lang="en-US" b="1" dirty="0"/>
              <a:t>Visibility Notation:</a:t>
            </a:r>
          </a:p>
          <a:p>
            <a:pPr algn="just"/>
            <a:r>
              <a:rPr lang="en-US" dirty="0"/>
              <a:t>Visibility notations indicate the access level of attributes and methods. Common visibility notations include:</a:t>
            </a:r>
          </a:p>
          <a:p>
            <a:pPr algn="just"/>
            <a:r>
              <a:rPr lang="en-US" dirty="0"/>
              <a:t>+ for public (visible to all classes)</a:t>
            </a:r>
          </a:p>
          <a:p>
            <a:pPr algn="just"/>
            <a:r>
              <a:rPr lang="en-US" dirty="0"/>
              <a:t>- for private (visible only within the class)</a:t>
            </a:r>
          </a:p>
          <a:p>
            <a:pPr algn="just"/>
            <a:r>
              <a:rPr lang="en-US" dirty="0"/>
              <a:t># for protected (visible to subclasses)</a:t>
            </a:r>
          </a:p>
          <a:p>
            <a:pPr algn="just"/>
            <a:r>
              <a:rPr lang="en-US" dirty="0"/>
              <a:t>~ for package or default visibility (visible to classes in the same package)</a:t>
            </a:r>
          </a:p>
        </p:txBody>
      </p:sp>
    </p:spTree>
    <p:extLst>
      <p:ext uri="{BB962C8B-B14F-4D97-AF65-F5344CB8AC3E}">
        <p14:creationId xmlns:p14="http://schemas.microsoft.com/office/powerpoint/2010/main" val="476076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689440A-299C-F28D-15AE-363993C65ADA}"/>
              </a:ext>
            </a:extLst>
          </p:cNvPr>
          <p:cNvSpPr>
            <a:spLocks noGrp="1"/>
          </p:cNvSpPr>
          <p:nvPr>
            <p:ph idx="1"/>
          </p:nvPr>
        </p:nvSpPr>
        <p:spPr>
          <a:xfrm>
            <a:off x="127591" y="220091"/>
            <a:ext cx="11919097" cy="5952109"/>
          </a:xfrm>
        </p:spPr>
        <p:txBody>
          <a:bodyPr/>
          <a:lstStyle/>
          <a:p>
            <a:pPr marL="0" indent="0">
              <a:buNone/>
            </a:pPr>
            <a:r>
              <a:rPr lang="en-US" dirty="0"/>
              <a:t>Parameter Directionality</a:t>
            </a:r>
          </a:p>
          <a:p>
            <a:r>
              <a:rPr lang="en-US" dirty="0"/>
              <a:t>In class diagrams, parameter directionality refers to the indication of the flow of information between classes through method parameters. It helps to specify whether a parameter is an input, an output, or both. This information is crucial for understanding how data is passed between objects during method calls.</a:t>
            </a:r>
          </a:p>
          <a:p>
            <a:endParaRPr lang="en-US" dirty="0"/>
          </a:p>
        </p:txBody>
      </p:sp>
      <p:sp>
        <p:nvSpPr>
          <p:cNvPr id="4" name="Date Placeholder 3">
            <a:extLst>
              <a:ext uri="{FF2B5EF4-FFF2-40B4-BE49-F238E27FC236}">
                <a16:creationId xmlns="" xmlns:a16="http://schemas.microsoft.com/office/drawing/2014/main" id="{197DD8EA-A631-3CEA-0BD2-6D8F190CDA8E}"/>
              </a:ext>
            </a:extLst>
          </p:cNvPr>
          <p:cNvSpPr>
            <a:spLocks noGrp="1"/>
          </p:cNvSpPr>
          <p:nvPr>
            <p:ph type="dt" sz="half" idx="10"/>
          </p:nvPr>
        </p:nvSpPr>
        <p:spPr/>
        <p:txBody>
          <a:bodyPr/>
          <a:lstStyle/>
          <a:p>
            <a:fld id="{A73F2130-33DE-9644-982C-0C2C0D20F9F1}" type="datetime1">
              <a:rPr lang="en-IN" smtClean="0"/>
              <a:t>23-01-2025</a:t>
            </a:fld>
            <a:endParaRPr lang="en-US"/>
          </a:p>
        </p:txBody>
      </p:sp>
      <p:sp>
        <p:nvSpPr>
          <p:cNvPr id="5" name="Footer Placeholder 4">
            <a:extLst>
              <a:ext uri="{FF2B5EF4-FFF2-40B4-BE49-F238E27FC236}">
                <a16:creationId xmlns="" xmlns:a16="http://schemas.microsoft.com/office/drawing/2014/main" id="{2AEEA397-CDDF-F935-0E02-98073F802FA4}"/>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287CC1D7-9B2F-FF7E-AF00-050672A134A1}"/>
              </a:ext>
            </a:extLst>
          </p:cNvPr>
          <p:cNvSpPr>
            <a:spLocks noGrp="1"/>
          </p:cNvSpPr>
          <p:nvPr>
            <p:ph type="sldNum" sz="quarter" idx="12"/>
          </p:nvPr>
        </p:nvSpPr>
        <p:spPr/>
        <p:txBody>
          <a:bodyPr/>
          <a:lstStyle/>
          <a:p>
            <a:fld id="{860C8249-ED93-7640-8EF8-EF1CF6F3BBCA}" type="slidenum">
              <a:rPr lang="en-US" smtClean="0"/>
              <a:t>6</a:t>
            </a:fld>
            <a:endParaRPr lang="en-US"/>
          </a:p>
        </p:txBody>
      </p:sp>
      <p:pic>
        <p:nvPicPr>
          <p:cNvPr id="8" name="Picture 7">
            <a:extLst>
              <a:ext uri="{FF2B5EF4-FFF2-40B4-BE49-F238E27FC236}">
                <a16:creationId xmlns="" xmlns:a16="http://schemas.microsoft.com/office/drawing/2014/main" id="{62E629A7-3E3F-5425-01F8-1F9657060960}"/>
              </a:ext>
            </a:extLst>
          </p:cNvPr>
          <p:cNvPicPr>
            <a:picLocks noChangeAspect="1"/>
          </p:cNvPicPr>
          <p:nvPr/>
        </p:nvPicPr>
        <p:blipFill>
          <a:blip r:embed="rId2"/>
          <a:stretch>
            <a:fillRect/>
          </a:stretch>
        </p:blipFill>
        <p:spPr>
          <a:xfrm>
            <a:off x="7517809" y="1664439"/>
            <a:ext cx="4546600" cy="3848100"/>
          </a:xfrm>
          <a:prstGeom prst="rect">
            <a:avLst/>
          </a:prstGeom>
        </p:spPr>
      </p:pic>
      <p:sp>
        <p:nvSpPr>
          <p:cNvPr id="10" name="TextBox 9">
            <a:extLst>
              <a:ext uri="{FF2B5EF4-FFF2-40B4-BE49-F238E27FC236}">
                <a16:creationId xmlns="" xmlns:a16="http://schemas.microsoft.com/office/drawing/2014/main" id="{312B0E51-431A-F008-6DFC-D90A53D194C5}"/>
              </a:ext>
            </a:extLst>
          </p:cNvPr>
          <p:cNvSpPr txBox="1"/>
          <p:nvPr/>
        </p:nvSpPr>
        <p:spPr>
          <a:xfrm>
            <a:off x="0" y="1931031"/>
            <a:ext cx="7723632" cy="4524315"/>
          </a:xfrm>
          <a:prstGeom prst="rect">
            <a:avLst/>
          </a:prstGeom>
          <a:noFill/>
        </p:spPr>
        <p:txBody>
          <a:bodyPr wrap="square">
            <a:spAutoFit/>
          </a:bodyPr>
          <a:lstStyle/>
          <a:p>
            <a:r>
              <a:rPr lang="en-US" dirty="0"/>
              <a:t>There are three main parameter directionality notations used in class diagrams:</a:t>
            </a:r>
          </a:p>
          <a:p>
            <a:pPr marL="285750" indent="-285750">
              <a:buFont typeface="Arial" panose="020B0604020202020204" pitchFamily="34" charset="0"/>
              <a:buChar char="•"/>
            </a:pPr>
            <a:r>
              <a:rPr lang="en-US" dirty="0"/>
              <a:t>In (Input):</a:t>
            </a:r>
          </a:p>
          <a:p>
            <a:r>
              <a:rPr lang="en-US" dirty="0"/>
              <a:t>An input parameter is a parameter passed from the calling object (client) to the called object (server) during a method invocation.</a:t>
            </a:r>
          </a:p>
          <a:p>
            <a:r>
              <a:rPr lang="en-US" dirty="0"/>
              <a:t>It is represented by an arrow pointing towards the receiving class (the class that owns the method).</a:t>
            </a:r>
          </a:p>
          <a:p>
            <a:pPr marL="285750" indent="-285750">
              <a:buFont typeface="Arial" panose="020B0604020202020204" pitchFamily="34" charset="0"/>
              <a:buChar char="•"/>
            </a:pPr>
            <a:r>
              <a:rPr lang="en-US" dirty="0"/>
              <a:t>Out (Output):</a:t>
            </a:r>
          </a:p>
          <a:p>
            <a:r>
              <a:rPr lang="en-US" dirty="0"/>
              <a:t>An output parameter is a parameter passed from the called object (server) back to the calling object (client) after the method execution.</a:t>
            </a:r>
          </a:p>
          <a:p>
            <a:r>
              <a:rPr lang="en-US" dirty="0"/>
              <a:t>It is represented by an arrow pointing away from the receiving class.</a:t>
            </a:r>
          </a:p>
          <a:p>
            <a:pPr marL="285750" indent="-285750">
              <a:buFont typeface="Arial" panose="020B0604020202020204" pitchFamily="34" charset="0"/>
              <a:buChar char="•"/>
            </a:pPr>
            <a:r>
              <a:rPr lang="en-US" dirty="0" err="1"/>
              <a:t>InOut</a:t>
            </a:r>
            <a:r>
              <a:rPr lang="en-US" dirty="0"/>
              <a:t> (Input and Output):</a:t>
            </a:r>
          </a:p>
          <a:p>
            <a:r>
              <a:rPr lang="en-US" dirty="0"/>
              <a:t>An </a:t>
            </a:r>
            <a:r>
              <a:rPr lang="en-US" dirty="0" err="1"/>
              <a:t>InOut</a:t>
            </a:r>
            <a:r>
              <a:rPr lang="en-US" dirty="0"/>
              <a:t> parameter serves as both input and output. It carries information from the calling object to the called object and vice versa.</a:t>
            </a:r>
          </a:p>
          <a:p>
            <a:r>
              <a:rPr lang="en-US" dirty="0"/>
              <a:t>It is represented by an arrow pointing towards and away from the receiving class.</a:t>
            </a:r>
          </a:p>
        </p:txBody>
      </p:sp>
    </p:spTree>
    <p:extLst>
      <p:ext uri="{BB962C8B-B14F-4D97-AF65-F5344CB8AC3E}">
        <p14:creationId xmlns:p14="http://schemas.microsoft.com/office/powerpoint/2010/main" val="251504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6096D57-0C00-2FE8-EBA2-EB5E65D6278C}"/>
              </a:ext>
            </a:extLst>
          </p:cNvPr>
          <p:cNvSpPr>
            <a:spLocks noGrp="1"/>
          </p:cNvSpPr>
          <p:nvPr>
            <p:ph idx="1"/>
          </p:nvPr>
        </p:nvSpPr>
        <p:spPr>
          <a:xfrm>
            <a:off x="106326" y="116958"/>
            <a:ext cx="3242930" cy="5709684"/>
          </a:xfrm>
        </p:spPr>
        <p:txBody>
          <a:bodyPr/>
          <a:lstStyle/>
          <a:p>
            <a:pPr marL="0" indent="0">
              <a:buNone/>
            </a:pPr>
            <a:r>
              <a:rPr lang="en-US" dirty="0"/>
              <a:t>Relationships between classes</a:t>
            </a:r>
          </a:p>
          <a:p>
            <a:r>
              <a:rPr lang="en-US" dirty="0"/>
              <a:t>In class diagrams, relationships between classes describe how classes are connected or interact with each other within a system. There are several types of relationships in object-oriented modeling, each serving a specific purpose. Here are some common types of relationships in class diagrams:</a:t>
            </a:r>
          </a:p>
          <a:p>
            <a:endParaRPr lang="en-US" dirty="0"/>
          </a:p>
        </p:txBody>
      </p:sp>
      <p:sp>
        <p:nvSpPr>
          <p:cNvPr id="4" name="Date Placeholder 3">
            <a:extLst>
              <a:ext uri="{FF2B5EF4-FFF2-40B4-BE49-F238E27FC236}">
                <a16:creationId xmlns="" xmlns:a16="http://schemas.microsoft.com/office/drawing/2014/main" id="{992AE97F-51F7-4FB6-1CF9-EC0ED85F2856}"/>
              </a:ext>
            </a:extLst>
          </p:cNvPr>
          <p:cNvSpPr>
            <a:spLocks noGrp="1"/>
          </p:cNvSpPr>
          <p:nvPr>
            <p:ph type="dt" sz="half" idx="10"/>
          </p:nvPr>
        </p:nvSpPr>
        <p:spPr/>
        <p:txBody>
          <a:bodyPr/>
          <a:lstStyle/>
          <a:p>
            <a:fld id="{687982CD-0794-C948-9BB7-3D2BCDC84A74}" type="datetime1">
              <a:rPr lang="en-IN" smtClean="0"/>
              <a:t>23-01-2025</a:t>
            </a:fld>
            <a:endParaRPr lang="en-US"/>
          </a:p>
        </p:txBody>
      </p:sp>
      <p:sp>
        <p:nvSpPr>
          <p:cNvPr id="5" name="Footer Placeholder 4">
            <a:extLst>
              <a:ext uri="{FF2B5EF4-FFF2-40B4-BE49-F238E27FC236}">
                <a16:creationId xmlns="" xmlns:a16="http://schemas.microsoft.com/office/drawing/2014/main" id="{A094D972-B079-016F-D9E3-6EF7BB1481A5}"/>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2D670480-1FF9-FBC0-17B8-7C1E0B53F36E}"/>
              </a:ext>
            </a:extLst>
          </p:cNvPr>
          <p:cNvSpPr>
            <a:spLocks noGrp="1"/>
          </p:cNvSpPr>
          <p:nvPr>
            <p:ph type="sldNum" sz="quarter" idx="12"/>
          </p:nvPr>
        </p:nvSpPr>
        <p:spPr/>
        <p:txBody>
          <a:bodyPr/>
          <a:lstStyle/>
          <a:p>
            <a:fld id="{860C8249-ED93-7640-8EF8-EF1CF6F3BBCA}" type="slidenum">
              <a:rPr lang="en-US" smtClean="0"/>
              <a:t>7</a:t>
            </a:fld>
            <a:endParaRPr lang="en-US"/>
          </a:p>
        </p:txBody>
      </p:sp>
      <p:pic>
        <p:nvPicPr>
          <p:cNvPr id="8" name="Picture 7">
            <a:extLst>
              <a:ext uri="{FF2B5EF4-FFF2-40B4-BE49-F238E27FC236}">
                <a16:creationId xmlns="" xmlns:a16="http://schemas.microsoft.com/office/drawing/2014/main" id="{BB43FCC4-9574-41CD-DEF4-89A07C33F72D}"/>
              </a:ext>
            </a:extLst>
          </p:cNvPr>
          <p:cNvPicPr>
            <a:picLocks noChangeAspect="1"/>
          </p:cNvPicPr>
          <p:nvPr/>
        </p:nvPicPr>
        <p:blipFill>
          <a:blip r:embed="rId2"/>
          <a:stretch>
            <a:fillRect/>
          </a:stretch>
        </p:blipFill>
        <p:spPr>
          <a:xfrm>
            <a:off x="3470685" y="1038798"/>
            <a:ext cx="8614989" cy="3660793"/>
          </a:xfrm>
          <a:prstGeom prst="rect">
            <a:avLst/>
          </a:prstGeom>
        </p:spPr>
      </p:pic>
    </p:spTree>
    <p:extLst>
      <p:ext uri="{BB962C8B-B14F-4D97-AF65-F5344CB8AC3E}">
        <p14:creationId xmlns:p14="http://schemas.microsoft.com/office/powerpoint/2010/main" val="1226840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 xmlns:a16="http://schemas.microsoft.com/office/drawing/2014/main" id="{C3CD7A2F-E0F7-4A88-D6BD-DCF61AD7BECA}"/>
              </a:ext>
            </a:extLst>
          </p:cNvPr>
          <p:cNvPicPr>
            <a:picLocks noGrp="1" noChangeAspect="1"/>
          </p:cNvPicPr>
          <p:nvPr>
            <p:ph idx="1"/>
          </p:nvPr>
        </p:nvPicPr>
        <p:blipFill>
          <a:blip r:embed="rId2"/>
          <a:stretch>
            <a:fillRect/>
          </a:stretch>
        </p:blipFill>
        <p:spPr>
          <a:xfrm>
            <a:off x="2374677" y="88376"/>
            <a:ext cx="8385472" cy="6681247"/>
          </a:xfrm>
        </p:spPr>
      </p:pic>
      <p:sp>
        <p:nvSpPr>
          <p:cNvPr id="4" name="Date Placeholder 3">
            <a:extLst>
              <a:ext uri="{FF2B5EF4-FFF2-40B4-BE49-F238E27FC236}">
                <a16:creationId xmlns="" xmlns:a16="http://schemas.microsoft.com/office/drawing/2014/main" id="{D80650C3-2194-688A-DAF6-762EA626F3CD}"/>
              </a:ext>
            </a:extLst>
          </p:cNvPr>
          <p:cNvSpPr>
            <a:spLocks noGrp="1"/>
          </p:cNvSpPr>
          <p:nvPr>
            <p:ph type="dt" sz="half" idx="10"/>
          </p:nvPr>
        </p:nvSpPr>
        <p:spPr/>
        <p:txBody>
          <a:bodyPr/>
          <a:lstStyle/>
          <a:p>
            <a:fld id="{5CCE14F8-B6DF-5E4E-901E-629C981033C9}" type="datetime1">
              <a:rPr lang="en-IN" smtClean="0"/>
              <a:t>23-01-2025</a:t>
            </a:fld>
            <a:endParaRPr lang="en-US"/>
          </a:p>
        </p:txBody>
      </p:sp>
      <p:sp>
        <p:nvSpPr>
          <p:cNvPr id="5" name="Footer Placeholder 4">
            <a:extLst>
              <a:ext uri="{FF2B5EF4-FFF2-40B4-BE49-F238E27FC236}">
                <a16:creationId xmlns="" xmlns:a16="http://schemas.microsoft.com/office/drawing/2014/main" id="{7C39881E-2F4D-28EF-0E42-8E6A21E95868}"/>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1562DDC0-374F-EFB6-FCEF-254D57E7072A}"/>
              </a:ext>
            </a:extLst>
          </p:cNvPr>
          <p:cNvSpPr>
            <a:spLocks noGrp="1"/>
          </p:cNvSpPr>
          <p:nvPr>
            <p:ph type="sldNum" sz="quarter" idx="12"/>
          </p:nvPr>
        </p:nvSpPr>
        <p:spPr/>
        <p:txBody>
          <a:bodyPr/>
          <a:lstStyle/>
          <a:p>
            <a:fld id="{860C8249-ED93-7640-8EF8-EF1CF6F3BBCA}" type="slidenum">
              <a:rPr lang="en-US" smtClean="0"/>
              <a:t>8</a:t>
            </a:fld>
            <a:endParaRPr lang="en-US"/>
          </a:p>
        </p:txBody>
      </p:sp>
      <p:sp>
        <p:nvSpPr>
          <p:cNvPr id="9" name="TextBox 8">
            <a:extLst>
              <a:ext uri="{FF2B5EF4-FFF2-40B4-BE49-F238E27FC236}">
                <a16:creationId xmlns="" xmlns:a16="http://schemas.microsoft.com/office/drawing/2014/main" id="{E6C91A44-2886-4026-84D0-2560235A7577}"/>
              </a:ext>
            </a:extLst>
          </p:cNvPr>
          <p:cNvSpPr txBox="1"/>
          <p:nvPr/>
        </p:nvSpPr>
        <p:spPr>
          <a:xfrm>
            <a:off x="340242" y="723014"/>
            <a:ext cx="4316887" cy="369332"/>
          </a:xfrm>
          <a:prstGeom prst="rect">
            <a:avLst/>
          </a:prstGeom>
          <a:noFill/>
        </p:spPr>
        <p:txBody>
          <a:bodyPr wrap="none" rtlCol="0">
            <a:spAutoFit/>
          </a:bodyPr>
          <a:lstStyle/>
          <a:p>
            <a:r>
              <a:rPr lang="en-US" dirty="0"/>
              <a:t>Ex: Class Diagram of Restaurant System</a:t>
            </a:r>
          </a:p>
        </p:txBody>
      </p:sp>
    </p:spTree>
    <p:extLst>
      <p:ext uri="{BB962C8B-B14F-4D97-AF65-F5344CB8AC3E}">
        <p14:creationId xmlns:p14="http://schemas.microsoft.com/office/powerpoint/2010/main" val="4279219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{4520BBD6-496A-0F49-878A-B46C98E25610}tf10001070</Template>
  <TotalTime>7408</TotalTime>
  <Words>722</Words>
  <Application>Microsoft Office PowerPoint</Application>
  <PresentationFormat>Custom</PresentationFormat>
  <Paragraphs>68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Wood Type</vt:lpstr>
      <vt:lpstr>UML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Course Code: CSE2005</dc:title>
  <dc:creator>nagendra panini</dc:creator>
  <cp:lastModifiedBy>Lenovo</cp:lastModifiedBy>
  <cp:revision>781</cp:revision>
  <dcterms:created xsi:type="dcterms:W3CDTF">2022-03-25T08:49:35Z</dcterms:created>
  <dcterms:modified xsi:type="dcterms:W3CDTF">2025-01-23T08:39:17Z</dcterms:modified>
</cp:coreProperties>
</file>