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6" r:id="rId1"/>
  </p:sldMasterIdLst>
  <p:notesMasterIdLst>
    <p:notesMasterId r:id="rId9"/>
  </p:notes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3"/>
    <p:restoredTop sz="94715"/>
  </p:normalViewPr>
  <p:slideViewPr>
    <p:cSldViewPr snapToGrid="0" snapToObjects="1">
      <p:cViewPr varScale="1">
        <p:scale>
          <a:sx n="69" d="100"/>
          <a:sy n="69" d="100"/>
        </p:scale>
        <p:origin x="-1056" y="-90"/>
      </p:cViewPr>
      <p:guideLst>
        <p:guide orient="horz" pos="2160"/>
        <p:guide pos="3840"/>
      </p:guideLst>
    </p:cSldViewPr>
  </p:slideViewPr>
  <p:outlineViewPr>
    <p:cViewPr>
      <p:scale>
        <a:sx n="33" d="100"/>
        <a:sy n="33" d="100"/>
      </p:scale>
      <p:origin x="0" y="-24784"/>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6E3-82D9-D547-AA14-2D4797225C39}"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3E6B1-05B3-CE4D-9AA1-137185B3300C}" type="slidenum">
              <a:rPr lang="en-US" smtClean="0"/>
              <a:t>‹#›</a:t>
            </a:fld>
            <a:endParaRPr lang="en-US"/>
          </a:p>
        </p:txBody>
      </p:sp>
    </p:spTree>
    <p:extLst>
      <p:ext uri="{BB962C8B-B14F-4D97-AF65-F5344CB8AC3E}">
        <p14:creationId xmlns:p14="http://schemas.microsoft.com/office/powerpoint/2010/main" val="34705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6D1425C-8D0C-B24E-8ED9-F564EFBF3968}"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271766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8ED1C39-9581-7C44-BE83-B52211B2457A}"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209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19DA71-2DA1-EF48-A6EF-943A2F51EFDB}"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11604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B4783F-D9F4-8E46-A6DD-9794FED198E6}"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70161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4C120FC-F954-7A4E-B2CF-9DDC073B27F0}" type="datetime1">
              <a:rPr lang="en-IN" smtClean="0"/>
              <a:t>23-01-2025</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Module-2, Software Engineering, SCOPE, VIT-AP University</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15495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FAF6F76-B64C-B44F-9B49-E328DC965904}" type="datetime1">
              <a:rPr lang="en-IN" smtClean="0"/>
              <a:t>23-01-2025</a:t>
            </a:fld>
            <a:endParaRPr lang="en-US"/>
          </a:p>
        </p:txBody>
      </p:sp>
      <p:sp>
        <p:nvSpPr>
          <p:cNvPr id="6" name="Footer Placeholder 5"/>
          <p:cNvSpPr>
            <a:spLocks noGrp="1"/>
          </p:cNvSpPr>
          <p:nvPr>
            <p:ph type="ftr" sz="quarter" idx="11"/>
          </p:nvPr>
        </p:nvSpPr>
        <p:spPr/>
        <p:txBody>
          <a:bodyPr/>
          <a:lstStyle/>
          <a:p>
            <a:r>
              <a:rPr lang="en-US"/>
              <a:t>Module-2, Software Engineering, SCOPE, VIT-AP University</a:t>
            </a:r>
          </a:p>
        </p:txBody>
      </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4393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C478411-7582-944E-BD67-07020F3B8073}" type="datetime1">
              <a:rPr lang="en-IN" smtClean="0"/>
              <a:t>23-01-2025</a:t>
            </a:fld>
            <a:endParaRPr lang="en-US"/>
          </a:p>
        </p:txBody>
      </p:sp>
      <p:sp>
        <p:nvSpPr>
          <p:cNvPr id="8" name="Footer Placeholder 7"/>
          <p:cNvSpPr>
            <a:spLocks noGrp="1"/>
          </p:cNvSpPr>
          <p:nvPr>
            <p:ph type="ftr" sz="quarter" idx="11"/>
          </p:nvPr>
        </p:nvSpPr>
        <p:spPr/>
        <p:txBody>
          <a:bodyPr/>
          <a:lstStyle/>
          <a:p>
            <a:r>
              <a:rPr lang="en-US"/>
              <a:t>Module-2, Software Engineering, SCOPE, VIT-AP University</a:t>
            </a:r>
          </a:p>
        </p:txBody>
      </p:sp>
      <p:sp>
        <p:nvSpPr>
          <p:cNvPr id="9" name="Slide Number Placeholder 8"/>
          <p:cNvSpPr>
            <a:spLocks noGrp="1"/>
          </p:cNvSpPr>
          <p:nvPr>
            <p:ph type="sldNum" sz="quarter" idx="12"/>
          </p:nvPr>
        </p:nvSpPr>
        <p:spPr/>
        <p:txBody>
          <a:bodyPr/>
          <a:lstStyle/>
          <a:p>
            <a:fld id="{860C8249-ED93-7640-8EF8-EF1CF6F3BBC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3666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4058CE-D72A-3C4E-811F-C61099C6B046}" type="datetime1">
              <a:rPr lang="en-IN" smtClean="0"/>
              <a:t>23-01-2025</a:t>
            </a:fld>
            <a:endParaRPr lang="en-US"/>
          </a:p>
        </p:txBody>
      </p:sp>
      <p:sp>
        <p:nvSpPr>
          <p:cNvPr id="4" name="Footer Placeholder 3"/>
          <p:cNvSpPr>
            <a:spLocks noGrp="1"/>
          </p:cNvSpPr>
          <p:nvPr>
            <p:ph type="ftr" sz="quarter" idx="11"/>
          </p:nvPr>
        </p:nvSpPr>
        <p:spPr/>
        <p:txBody>
          <a:bodyPr/>
          <a:lstStyle/>
          <a:p>
            <a:r>
              <a:rPr lang="en-US"/>
              <a:t>Module-2, Software Engineering, SCOPE, VIT-AP University</a:t>
            </a:r>
          </a:p>
        </p:txBody>
      </p:sp>
      <p:sp>
        <p:nvSpPr>
          <p:cNvPr id="5" name="Slide Number Placeholder 4"/>
          <p:cNvSpPr>
            <a:spLocks noGrp="1"/>
          </p:cNvSpPr>
          <p:nvPr>
            <p:ph type="sldNum" sz="quarter" idx="12"/>
          </p:nvPr>
        </p:nvSpPr>
        <p:spPr/>
        <p:txBody>
          <a:bodyPr/>
          <a:lstStyle/>
          <a:p>
            <a:fld id="{860C8249-ED93-7640-8EF8-EF1CF6F3BBCA}"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6982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12CF7-6DAA-E44E-9B29-B985E6706539}" type="datetime1">
              <a:rPr lang="en-IN" smtClean="0"/>
              <a:t>23-01-2025</a:t>
            </a:fld>
            <a:endParaRPr lang="en-US"/>
          </a:p>
        </p:txBody>
      </p:sp>
      <p:sp>
        <p:nvSpPr>
          <p:cNvPr id="3" name="Footer Placeholder 2"/>
          <p:cNvSpPr>
            <a:spLocks noGrp="1"/>
          </p:cNvSpPr>
          <p:nvPr>
            <p:ph type="ftr" sz="quarter" idx="11"/>
          </p:nvPr>
        </p:nvSpPr>
        <p:spPr/>
        <p:txBody>
          <a:bodyPr/>
          <a:lstStyle/>
          <a:p>
            <a:r>
              <a:rPr lang="en-US"/>
              <a:t>Module-2, Software Engineering, SCOPE, VIT-AP University</a:t>
            </a:r>
          </a:p>
        </p:txBody>
      </p:sp>
      <p:sp>
        <p:nvSpPr>
          <p:cNvPr id="4" name="Slide Number Placeholder 3"/>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57959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3FDD2CB-4A3B-6942-93C0-7C8964A0EFFB}" type="datetime1">
              <a:rPr lang="en-IN" smtClean="0"/>
              <a:t>23-01-2025</a:t>
            </a:fld>
            <a:endParaRPr lang="en-US"/>
          </a:p>
        </p:txBody>
      </p:sp>
      <p:sp>
        <p:nvSpPr>
          <p:cNvPr id="6" name="Footer Placeholder 5"/>
          <p:cNvSpPr>
            <a:spLocks noGrp="1"/>
          </p:cNvSpPr>
          <p:nvPr>
            <p:ph type="ftr" sz="quarter" idx="11"/>
          </p:nvPr>
        </p:nvSpPr>
        <p:spPr/>
        <p:txBody>
          <a:bodyPr/>
          <a:lstStyle/>
          <a:p>
            <a:r>
              <a:rPr lang="en-US"/>
              <a:t>Module-2, Software Engineering, SCOPE, VIT-AP University</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402307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8328437-D956-4D4C-B793-BD0BBFF3EFDD}" type="datetime1">
              <a:rPr lang="en-IN" smtClean="0"/>
              <a:t>23-01-2025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5096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8D66E4-BA81-C14A-9C29-89C6FC66DC28}" type="datetime1">
              <a:rPr lang="en-IN" smtClean="0"/>
              <a:t>23-01-2025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Module-2, Software Engineering, SCOPE, VIT-AP University</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0C8249-ED93-7640-8EF8-EF1CF6F3BBCA}" type="slidenum">
              <a:rPr lang="en-US" smtClean="0"/>
              <a:t>‹#›</a:t>
            </a:fld>
            <a:endParaRPr lang="en-US"/>
          </a:p>
        </p:txBody>
      </p:sp>
    </p:spTree>
    <p:extLst>
      <p:ext uri="{BB962C8B-B14F-4D97-AF65-F5344CB8AC3E}">
        <p14:creationId xmlns:p14="http://schemas.microsoft.com/office/powerpoint/2010/main" val="150944979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8F1F66-0128-84E4-7C70-A35D0DEDA003}"/>
              </a:ext>
            </a:extLst>
          </p:cNvPr>
          <p:cNvSpPr>
            <a:spLocks noGrp="1"/>
          </p:cNvSpPr>
          <p:nvPr>
            <p:ph type="title"/>
          </p:nvPr>
        </p:nvSpPr>
        <p:spPr>
          <a:xfrm>
            <a:off x="421666" y="-119074"/>
            <a:ext cx="10058400" cy="1609344"/>
          </a:xfrm>
        </p:spPr>
        <p:txBody>
          <a:bodyPr/>
          <a:lstStyle/>
          <a:p>
            <a:r>
              <a:rPr lang="en-US" dirty="0"/>
              <a:t>Requirements Engineering</a:t>
            </a:r>
          </a:p>
        </p:txBody>
      </p:sp>
      <p:sp>
        <p:nvSpPr>
          <p:cNvPr id="3" name="Content Placeholder 2">
            <a:extLst>
              <a:ext uri="{FF2B5EF4-FFF2-40B4-BE49-F238E27FC236}">
                <a16:creationId xmlns="" xmlns:a16="http://schemas.microsoft.com/office/drawing/2014/main" id="{91CDB192-2403-91B0-38E9-098111326E0E}"/>
              </a:ext>
            </a:extLst>
          </p:cNvPr>
          <p:cNvSpPr>
            <a:spLocks noGrp="1"/>
          </p:cNvSpPr>
          <p:nvPr>
            <p:ph idx="1"/>
          </p:nvPr>
        </p:nvSpPr>
        <p:spPr>
          <a:xfrm>
            <a:off x="421666" y="1130471"/>
            <a:ext cx="10058400" cy="4050792"/>
          </a:xfrm>
        </p:spPr>
        <p:txBody>
          <a:bodyPr/>
          <a:lstStyle/>
          <a:p>
            <a:pPr algn="just"/>
            <a:r>
              <a:rPr lang="en-US" dirty="0"/>
              <a:t>A systematic and strict approach to the definition, creation, and verification of requirements for a software system is known as requirements engineering. To guarantee the effective creation of a software product, the requirements engineering process entails several tasks that help in understanding, recording, and managing the demands of stakeholders. </a:t>
            </a:r>
          </a:p>
          <a:p>
            <a:endParaRPr lang="en-US" dirty="0"/>
          </a:p>
        </p:txBody>
      </p:sp>
      <p:sp>
        <p:nvSpPr>
          <p:cNvPr id="4" name="Date Placeholder 3">
            <a:extLst>
              <a:ext uri="{FF2B5EF4-FFF2-40B4-BE49-F238E27FC236}">
                <a16:creationId xmlns="" xmlns:a16="http://schemas.microsoft.com/office/drawing/2014/main" id="{71C0CE33-8E8E-8EAE-0C97-EAABCBA841AE}"/>
              </a:ext>
            </a:extLst>
          </p:cNvPr>
          <p:cNvSpPr>
            <a:spLocks noGrp="1"/>
          </p:cNvSpPr>
          <p:nvPr>
            <p:ph type="dt" sz="half" idx="10"/>
          </p:nvPr>
        </p:nvSpPr>
        <p:spPr/>
        <p:txBody>
          <a:bodyPr/>
          <a:lstStyle/>
          <a:p>
            <a:fld id="{FCEFE686-8CF1-B84C-9892-4899EBA3EC1B}" type="datetime1">
              <a:rPr lang="en-IN" smtClean="0"/>
              <a:t>23-01-2025</a:t>
            </a:fld>
            <a:endParaRPr lang="en-US"/>
          </a:p>
        </p:txBody>
      </p:sp>
      <p:sp>
        <p:nvSpPr>
          <p:cNvPr id="5" name="Footer Placeholder 4">
            <a:extLst>
              <a:ext uri="{FF2B5EF4-FFF2-40B4-BE49-F238E27FC236}">
                <a16:creationId xmlns="" xmlns:a16="http://schemas.microsoft.com/office/drawing/2014/main" id="{67C66F1E-56F8-B43E-0711-E26FAE2B419A}"/>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CD2816B1-B254-EE32-7CA9-0B0BD20D7CD3}"/>
              </a:ext>
            </a:extLst>
          </p:cNvPr>
          <p:cNvSpPr>
            <a:spLocks noGrp="1"/>
          </p:cNvSpPr>
          <p:nvPr>
            <p:ph type="sldNum" sz="quarter" idx="12"/>
          </p:nvPr>
        </p:nvSpPr>
        <p:spPr/>
        <p:txBody>
          <a:bodyPr/>
          <a:lstStyle/>
          <a:p>
            <a:fld id="{860C8249-ED93-7640-8EF8-EF1CF6F3BBCA}" type="slidenum">
              <a:rPr lang="en-US" smtClean="0"/>
              <a:t>1</a:t>
            </a:fld>
            <a:endParaRPr lang="en-US"/>
          </a:p>
        </p:txBody>
      </p:sp>
      <p:pic>
        <p:nvPicPr>
          <p:cNvPr id="8" name="Picture 7">
            <a:extLst>
              <a:ext uri="{FF2B5EF4-FFF2-40B4-BE49-F238E27FC236}">
                <a16:creationId xmlns="" xmlns:a16="http://schemas.microsoft.com/office/drawing/2014/main" id="{F78ED04B-95AE-395A-895D-1F0674712F54}"/>
              </a:ext>
            </a:extLst>
          </p:cNvPr>
          <p:cNvPicPr>
            <a:picLocks noChangeAspect="1"/>
          </p:cNvPicPr>
          <p:nvPr/>
        </p:nvPicPr>
        <p:blipFill>
          <a:blip r:embed="rId2"/>
          <a:stretch>
            <a:fillRect/>
          </a:stretch>
        </p:blipFill>
        <p:spPr>
          <a:xfrm>
            <a:off x="678873" y="2713741"/>
            <a:ext cx="9801193" cy="3559043"/>
          </a:xfrm>
          <a:prstGeom prst="rect">
            <a:avLst/>
          </a:prstGeom>
        </p:spPr>
      </p:pic>
    </p:spTree>
    <p:extLst>
      <p:ext uri="{BB962C8B-B14F-4D97-AF65-F5344CB8AC3E}">
        <p14:creationId xmlns:p14="http://schemas.microsoft.com/office/powerpoint/2010/main" val="202476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210B8CD-22C0-27F9-FF13-52C174FA2E44}"/>
              </a:ext>
            </a:extLst>
          </p:cNvPr>
          <p:cNvSpPr>
            <a:spLocks noGrp="1"/>
          </p:cNvSpPr>
          <p:nvPr>
            <p:ph type="dt" sz="half" idx="10"/>
          </p:nvPr>
        </p:nvSpPr>
        <p:spPr/>
        <p:txBody>
          <a:bodyPr/>
          <a:lstStyle/>
          <a:p>
            <a:fld id="{97D821D2-8ED7-8441-AE5E-B3E459765301}" type="datetime1">
              <a:rPr lang="en-IN" smtClean="0"/>
              <a:t>23-01-2025</a:t>
            </a:fld>
            <a:endParaRPr lang="en-US"/>
          </a:p>
        </p:txBody>
      </p:sp>
      <p:sp>
        <p:nvSpPr>
          <p:cNvPr id="5" name="Footer Placeholder 4">
            <a:extLst>
              <a:ext uri="{FF2B5EF4-FFF2-40B4-BE49-F238E27FC236}">
                <a16:creationId xmlns="" xmlns:a16="http://schemas.microsoft.com/office/drawing/2014/main" id="{25D942D6-6D08-681E-9360-1A24DA40300A}"/>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FF1972AB-869A-F513-72C1-EDA205279F3D}"/>
              </a:ext>
            </a:extLst>
          </p:cNvPr>
          <p:cNvSpPr>
            <a:spLocks noGrp="1"/>
          </p:cNvSpPr>
          <p:nvPr>
            <p:ph type="sldNum" sz="quarter" idx="12"/>
          </p:nvPr>
        </p:nvSpPr>
        <p:spPr/>
        <p:txBody>
          <a:bodyPr/>
          <a:lstStyle/>
          <a:p>
            <a:fld id="{860C8249-ED93-7640-8EF8-EF1CF6F3BBCA}" type="slidenum">
              <a:rPr lang="en-US" smtClean="0"/>
              <a:t>2</a:t>
            </a:fld>
            <a:endParaRPr lang="en-US"/>
          </a:p>
        </p:txBody>
      </p:sp>
      <p:sp>
        <p:nvSpPr>
          <p:cNvPr id="8" name="TextBox 7">
            <a:extLst>
              <a:ext uri="{FF2B5EF4-FFF2-40B4-BE49-F238E27FC236}">
                <a16:creationId xmlns="" xmlns:a16="http://schemas.microsoft.com/office/drawing/2014/main" id="{643F9A46-3A09-ED2F-2378-C287404E9AA5}"/>
              </a:ext>
            </a:extLst>
          </p:cNvPr>
          <p:cNvSpPr txBox="1"/>
          <p:nvPr/>
        </p:nvSpPr>
        <p:spPr>
          <a:xfrm>
            <a:off x="228772" y="276546"/>
            <a:ext cx="11834803" cy="5262979"/>
          </a:xfrm>
          <a:prstGeom prst="rect">
            <a:avLst/>
          </a:prstGeom>
          <a:noFill/>
        </p:spPr>
        <p:txBody>
          <a:bodyPr wrap="square">
            <a:spAutoFit/>
          </a:bodyPr>
          <a:lstStyle/>
          <a:p>
            <a:pPr marL="457200" indent="-457200">
              <a:buAutoNum type="arabicPeriod"/>
            </a:pPr>
            <a:r>
              <a:rPr lang="en-US" sz="2400" b="1" dirty="0" smtClean="0"/>
              <a:t>Feasibility Study</a:t>
            </a:r>
          </a:p>
          <a:p>
            <a:endParaRPr lang="en-US" sz="2400" b="1" dirty="0"/>
          </a:p>
          <a:p>
            <a:pPr algn="just"/>
            <a:r>
              <a:rPr lang="en-US" dirty="0"/>
              <a:t>The feasibility study mainly concentrates on below five mentioned areas below. Among these </a:t>
            </a:r>
            <a:r>
              <a:rPr lang="en-US" b="1" dirty="0"/>
              <a:t>Economic Feasibility Study</a:t>
            </a:r>
            <a:r>
              <a:rPr lang="en-US" dirty="0"/>
              <a:t> is the most important part of the feasibility analysis and the Legal Feasibility Study is less considered feasibility analysis. </a:t>
            </a:r>
            <a:endParaRPr lang="en-US" dirty="0" smtClean="0"/>
          </a:p>
          <a:p>
            <a:endParaRPr lang="en-US" dirty="0"/>
          </a:p>
          <a:p>
            <a:pPr algn="just"/>
            <a:r>
              <a:rPr lang="en-US" b="1" dirty="0"/>
              <a:t>Technical Feasibility</a:t>
            </a:r>
            <a:r>
              <a:rPr lang="en-US" dirty="0"/>
              <a:t>: In Technical Feasibility current resources both hardware software along required technology are analyzed/assessed to develop the project. This technical feasibility study reports whether there are </a:t>
            </a:r>
            <a:r>
              <a:rPr lang="en-US" b="1" dirty="0"/>
              <a:t>correct required resources and technologies that will be used for project development</a:t>
            </a:r>
            <a:r>
              <a:rPr lang="en-US" dirty="0"/>
              <a:t>. Along with this, the feasibility study also analyzes the technical skills and capabilities of the technical team, whether existing technology can be used or not, whether maintenance and up-gradation are easy or not for the chosen technology, etc</a:t>
            </a:r>
            <a:r>
              <a:rPr lang="en-US" dirty="0" smtClean="0"/>
              <a:t>.</a:t>
            </a:r>
          </a:p>
          <a:p>
            <a:endParaRPr lang="en-US" dirty="0" smtClean="0"/>
          </a:p>
          <a:p>
            <a:pPr algn="just"/>
            <a:r>
              <a:rPr lang="en-US" b="1" dirty="0"/>
              <a:t>Operational Feasibility</a:t>
            </a:r>
            <a:r>
              <a:rPr lang="en-US" dirty="0"/>
              <a:t>: In Operational Feasibility degree of providing service to requirements is analyzed along with </a:t>
            </a:r>
            <a:r>
              <a:rPr lang="en-US" b="1" dirty="0"/>
              <a:t>how easy the product will be to operate and maintain after deployment</a:t>
            </a:r>
            <a:r>
              <a:rPr lang="en-US" dirty="0"/>
              <a:t>. Along with this other operational scopes are determining the usability of the product, Determining suggested solution by the software development team is acceptable or not, etc. </a:t>
            </a:r>
          </a:p>
          <a:p>
            <a:endParaRPr lang="en-US" dirty="0"/>
          </a:p>
        </p:txBody>
      </p:sp>
    </p:spTree>
    <p:extLst>
      <p:ext uri="{BB962C8B-B14F-4D97-AF65-F5344CB8AC3E}">
        <p14:creationId xmlns:p14="http://schemas.microsoft.com/office/powerpoint/2010/main" val="1714593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D0BB818-0688-3C85-D400-E24C77A4469E}"/>
              </a:ext>
            </a:extLst>
          </p:cNvPr>
          <p:cNvSpPr>
            <a:spLocks noGrp="1"/>
          </p:cNvSpPr>
          <p:nvPr>
            <p:ph idx="1"/>
          </p:nvPr>
        </p:nvSpPr>
        <p:spPr>
          <a:xfrm>
            <a:off x="240792" y="320675"/>
            <a:ext cx="11656285" cy="5952109"/>
          </a:xfrm>
        </p:spPr>
        <p:txBody>
          <a:bodyPr>
            <a:normAutofit/>
          </a:bodyPr>
          <a:lstStyle/>
          <a:p>
            <a:pPr algn="just"/>
            <a:r>
              <a:rPr lang="en-US" b="1" dirty="0" smtClean="0"/>
              <a:t>Economic </a:t>
            </a:r>
            <a:r>
              <a:rPr lang="en-US" b="1" dirty="0"/>
              <a:t>Feasibility</a:t>
            </a:r>
            <a:r>
              <a:rPr lang="en-US" dirty="0"/>
              <a:t>: In the Economic Feasibility </a:t>
            </a:r>
            <a:r>
              <a:rPr lang="en-US" b="1" dirty="0"/>
              <a:t>study cost and benefit of the project </a:t>
            </a:r>
            <a:r>
              <a:rPr lang="en-US" dirty="0"/>
              <a:t>are analyzed. This means under this feasibility study a detailed analysis is carried out will be cost of the project for development which includes all required costs for final development hardware and software resources required, design and development costs operational costs, and so on. After that, it is analyzed whether the project will be beneficial in terms of finance for the organization or not. </a:t>
            </a:r>
          </a:p>
          <a:p>
            <a:pPr algn="just"/>
            <a:r>
              <a:rPr lang="en-US" b="1" dirty="0"/>
              <a:t>Legal Feasibility</a:t>
            </a:r>
            <a:r>
              <a:rPr lang="en-US" dirty="0"/>
              <a:t>: In legal feasibility, the project is ensured to </a:t>
            </a:r>
            <a:r>
              <a:rPr lang="en-US" b="1" dirty="0"/>
              <a:t>comply with all relevant laws, regulations, and standards.</a:t>
            </a:r>
            <a:r>
              <a:rPr lang="en-US" dirty="0"/>
              <a:t> It identifies any legal constraints that could impact the project and reviews existing contracts and agreements to assess their effect on the project’s execution. Additionally, legal feasibility considers issues related to intellectual property, such as patents and copyrights, to safeguard the project’s innovation and originality.</a:t>
            </a:r>
          </a:p>
          <a:p>
            <a:pPr algn="just"/>
            <a:r>
              <a:rPr lang="en-US" b="1" dirty="0"/>
              <a:t>Schedule Feasibility</a:t>
            </a:r>
            <a:r>
              <a:rPr lang="en-US" dirty="0"/>
              <a:t>: In schedule feasibility, the </a:t>
            </a:r>
            <a:r>
              <a:rPr lang="en-US" b="1" dirty="0"/>
              <a:t>project timeline </a:t>
            </a:r>
            <a:r>
              <a:rPr lang="en-US" dirty="0"/>
              <a:t>is evaluated to determine if it is realistic and achievable. Significant milestones are identified, and deadlines are established to track progress effectively. Resource availability is assessed to ensure that the necessary resources are accessible to meet the project schedule. Furthermore, any time constraints that might affect project delivery are considered to ensure timely completion. This focus on schedule feasibility is crucial for the successful planning and execution of a project.</a:t>
            </a:r>
          </a:p>
          <a:p>
            <a:endParaRPr lang="en-US" dirty="0"/>
          </a:p>
        </p:txBody>
      </p:sp>
      <p:sp>
        <p:nvSpPr>
          <p:cNvPr id="4" name="Date Placeholder 3">
            <a:extLst>
              <a:ext uri="{FF2B5EF4-FFF2-40B4-BE49-F238E27FC236}">
                <a16:creationId xmlns="" xmlns:a16="http://schemas.microsoft.com/office/drawing/2014/main" id="{9EE8EC5F-6905-677B-9ACA-4763FE7CB142}"/>
              </a:ext>
            </a:extLst>
          </p:cNvPr>
          <p:cNvSpPr>
            <a:spLocks noGrp="1"/>
          </p:cNvSpPr>
          <p:nvPr>
            <p:ph type="dt" sz="half" idx="10"/>
          </p:nvPr>
        </p:nvSpPr>
        <p:spPr/>
        <p:txBody>
          <a:bodyPr/>
          <a:lstStyle/>
          <a:p>
            <a:fld id="{F2C4A732-352A-0D48-A0F0-D47BB132E251}" type="datetime1">
              <a:rPr lang="en-IN" smtClean="0"/>
              <a:t>23-01-2025</a:t>
            </a:fld>
            <a:endParaRPr lang="en-US"/>
          </a:p>
        </p:txBody>
      </p:sp>
      <p:sp>
        <p:nvSpPr>
          <p:cNvPr id="5" name="Footer Placeholder 4">
            <a:extLst>
              <a:ext uri="{FF2B5EF4-FFF2-40B4-BE49-F238E27FC236}">
                <a16:creationId xmlns="" xmlns:a16="http://schemas.microsoft.com/office/drawing/2014/main" id="{B758FBB8-A3BC-5A12-6F28-D45B005083BA}"/>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AAD572FC-4132-12CA-0036-D7A47A3314E2}"/>
              </a:ext>
            </a:extLst>
          </p:cNvPr>
          <p:cNvSpPr>
            <a:spLocks noGrp="1"/>
          </p:cNvSpPr>
          <p:nvPr>
            <p:ph type="sldNum" sz="quarter" idx="12"/>
          </p:nvPr>
        </p:nvSpPr>
        <p:spPr/>
        <p:txBody>
          <a:bodyPr/>
          <a:lstStyle/>
          <a:p>
            <a:fld id="{860C8249-ED93-7640-8EF8-EF1CF6F3BBCA}" type="slidenum">
              <a:rPr lang="en-US" smtClean="0"/>
              <a:t>3</a:t>
            </a:fld>
            <a:endParaRPr lang="en-US"/>
          </a:p>
        </p:txBody>
      </p:sp>
    </p:spTree>
    <p:extLst>
      <p:ext uri="{BB962C8B-B14F-4D97-AF65-F5344CB8AC3E}">
        <p14:creationId xmlns:p14="http://schemas.microsoft.com/office/powerpoint/2010/main" val="3899217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19015A6-9911-F541-5480-D78A4398D237}"/>
              </a:ext>
            </a:extLst>
          </p:cNvPr>
          <p:cNvSpPr>
            <a:spLocks noGrp="1"/>
          </p:cNvSpPr>
          <p:nvPr>
            <p:ph idx="1"/>
          </p:nvPr>
        </p:nvSpPr>
        <p:spPr>
          <a:xfrm>
            <a:off x="262359" y="491830"/>
            <a:ext cx="11667281" cy="4951071"/>
          </a:xfrm>
        </p:spPr>
        <p:txBody>
          <a:bodyPr>
            <a:normAutofit/>
          </a:bodyPr>
          <a:lstStyle/>
          <a:p>
            <a:pPr marL="0" indent="0">
              <a:buNone/>
            </a:pPr>
            <a:r>
              <a:rPr lang="en-US" sz="2400" b="1" dirty="0"/>
              <a:t>2. Requirements Elicitation</a:t>
            </a:r>
          </a:p>
          <a:p>
            <a:pPr algn="just"/>
            <a:r>
              <a:rPr lang="en-US" dirty="0"/>
              <a:t>It is related to the various ways used to </a:t>
            </a:r>
            <a:r>
              <a:rPr lang="en-US" b="1" dirty="0"/>
              <a:t>gain knowledge about the project domain and requirements. </a:t>
            </a:r>
            <a:r>
              <a:rPr lang="en-US" dirty="0"/>
              <a:t>The various sources of domain knowledge include customers, business manuals, the existing software of the same type, standards, and other stakeholders of the project. The techniques used for requirements elicitation include interviews, brainstorming, task analysis, </a:t>
            </a:r>
            <a:r>
              <a:rPr lang="en-US" dirty="0" smtClean="0"/>
              <a:t>prototyping</a:t>
            </a:r>
            <a:r>
              <a:rPr lang="en-US" dirty="0"/>
              <a:t>, etc. Some of these are discussed here. Elicitation does not produce formal models of the requirements understood. Instead, it widens the domain knowledge of the analyst and thus helps in providing input to the next stage. </a:t>
            </a:r>
          </a:p>
          <a:p>
            <a:pPr algn="just"/>
            <a:r>
              <a:rPr lang="en-US" dirty="0"/>
              <a:t>Requirements elicitation </a:t>
            </a:r>
            <a:r>
              <a:rPr lang="en-US" b="1" dirty="0"/>
              <a:t>is the process of gathering information about the needs and expectations of stakeholders for a software system. </a:t>
            </a:r>
            <a:r>
              <a:rPr lang="en-US" dirty="0"/>
              <a:t>This is the first step in the requirements engineering process and it is critical to the success of the software development project. The goal of this step is to understand the problem that the software system is intended to solve and the needs and expectations of the stakeholders who will use the system.</a:t>
            </a:r>
          </a:p>
          <a:p>
            <a:endParaRPr lang="en-US" dirty="0"/>
          </a:p>
        </p:txBody>
      </p:sp>
      <p:sp>
        <p:nvSpPr>
          <p:cNvPr id="4" name="Date Placeholder 3">
            <a:extLst>
              <a:ext uri="{FF2B5EF4-FFF2-40B4-BE49-F238E27FC236}">
                <a16:creationId xmlns="" xmlns:a16="http://schemas.microsoft.com/office/drawing/2014/main" id="{B5E11586-793D-ADF5-7C7B-539CFBF6EAC8}"/>
              </a:ext>
            </a:extLst>
          </p:cNvPr>
          <p:cNvSpPr>
            <a:spLocks noGrp="1"/>
          </p:cNvSpPr>
          <p:nvPr>
            <p:ph type="dt" sz="half" idx="10"/>
          </p:nvPr>
        </p:nvSpPr>
        <p:spPr/>
        <p:txBody>
          <a:bodyPr/>
          <a:lstStyle/>
          <a:p>
            <a:fld id="{BC21FA28-A1AC-374E-8352-D42516D708BE}" type="datetime1">
              <a:rPr lang="en-IN" smtClean="0"/>
              <a:t>23-01-2025</a:t>
            </a:fld>
            <a:endParaRPr lang="en-US"/>
          </a:p>
        </p:txBody>
      </p:sp>
      <p:sp>
        <p:nvSpPr>
          <p:cNvPr id="5" name="Footer Placeholder 4">
            <a:extLst>
              <a:ext uri="{FF2B5EF4-FFF2-40B4-BE49-F238E27FC236}">
                <a16:creationId xmlns="" xmlns:a16="http://schemas.microsoft.com/office/drawing/2014/main" id="{B598A4B3-1929-1A96-12DA-CDDB980AA952}"/>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B831D0E7-238C-9C7A-204C-1FF319680418}"/>
              </a:ext>
            </a:extLst>
          </p:cNvPr>
          <p:cNvSpPr>
            <a:spLocks noGrp="1"/>
          </p:cNvSpPr>
          <p:nvPr>
            <p:ph type="sldNum" sz="quarter" idx="12"/>
          </p:nvPr>
        </p:nvSpPr>
        <p:spPr/>
        <p:txBody>
          <a:bodyPr/>
          <a:lstStyle/>
          <a:p>
            <a:fld id="{860C8249-ED93-7640-8EF8-EF1CF6F3BBCA}" type="slidenum">
              <a:rPr lang="en-US" smtClean="0"/>
              <a:t>4</a:t>
            </a:fld>
            <a:endParaRPr lang="en-US"/>
          </a:p>
        </p:txBody>
      </p:sp>
    </p:spTree>
    <p:extLst>
      <p:ext uri="{BB962C8B-B14F-4D97-AF65-F5344CB8AC3E}">
        <p14:creationId xmlns:p14="http://schemas.microsoft.com/office/powerpoint/2010/main" val="2852164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5F38C8-3C69-1462-67CE-815BFC454813}"/>
              </a:ext>
            </a:extLst>
          </p:cNvPr>
          <p:cNvSpPr>
            <a:spLocks noGrp="1"/>
          </p:cNvSpPr>
          <p:nvPr>
            <p:ph idx="1"/>
          </p:nvPr>
        </p:nvSpPr>
        <p:spPr>
          <a:xfrm>
            <a:off x="648182" y="682906"/>
            <a:ext cx="10480066" cy="5489294"/>
          </a:xfrm>
        </p:spPr>
        <p:txBody>
          <a:bodyPr>
            <a:normAutofit/>
          </a:bodyPr>
          <a:lstStyle/>
          <a:p>
            <a:pPr marL="0" indent="0">
              <a:buNone/>
            </a:pPr>
            <a:r>
              <a:rPr lang="en-US" dirty="0"/>
              <a:t>Several techniques can be used to elicit requirements, including:</a:t>
            </a:r>
          </a:p>
          <a:p>
            <a:pPr algn="just"/>
            <a:r>
              <a:rPr lang="en-US" b="1" dirty="0"/>
              <a:t>Interviews:</a:t>
            </a:r>
            <a:r>
              <a:rPr lang="en-US" dirty="0"/>
              <a:t> These are one-on-one conversations with stakeholders to gather information about their needs and expectations.</a:t>
            </a:r>
          </a:p>
          <a:p>
            <a:pPr algn="just"/>
            <a:r>
              <a:rPr lang="en-US" b="1" dirty="0"/>
              <a:t>Surveys:</a:t>
            </a:r>
            <a:r>
              <a:rPr lang="en-US" dirty="0"/>
              <a:t> These are questionnaires that are distributed to stakeholders to gather information about their needs and expectations.</a:t>
            </a:r>
          </a:p>
          <a:p>
            <a:pPr algn="just"/>
            <a:r>
              <a:rPr lang="en-US" b="1" dirty="0"/>
              <a:t>Focus Groups: </a:t>
            </a:r>
            <a:r>
              <a:rPr lang="en-US" dirty="0"/>
              <a:t>These are small groups of stakeholders who are brought together to discuss their needs and expectations for the software system.</a:t>
            </a:r>
          </a:p>
          <a:p>
            <a:pPr algn="just"/>
            <a:r>
              <a:rPr lang="en-US" b="1" dirty="0"/>
              <a:t>Observation:</a:t>
            </a:r>
            <a:r>
              <a:rPr lang="en-US" dirty="0"/>
              <a:t> This technique involves observing the stakeholders in their work environment to gather information about their needs and expectations.</a:t>
            </a:r>
          </a:p>
          <a:p>
            <a:pPr algn="just"/>
            <a:r>
              <a:rPr lang="en-US" b="1" dirty="0"/>
              <a:t>Prototyping:</a:t>
            </a:r>
            <a:r>
              <a:rPr lang="en-US" dirty="0"/>
              <a:t> This technique involves creating a working model of the software system, which can be used to gather feedback from stakeholders and to validate requirements.</a:t>
            </a:r>
          </a:p>
          <a:p>
            <a:endParaRPr lang="en-US" dirty="0"/>
          </a:p>
        </p:txBody>
      </p:sp>
      <p:sp>
        <p:nvSpPr>
          <p:cNvPr id="4" name="Date Placeholder 3">
            <a:extLst>
              <a:ext uri="{FF2B5EF4-FFF2-40B4-BE49-F238E27FC236}">
                <a16:creationId xmlns="" xmlns:a16="http://schemas.microsoft.com/office/drawing/2014/main" id="{ECBF4F17-19E7-CCB4-07A6-B6931B83A00C}"/>
              </a:ext>
            </a:extLst>
          </p:cNvPr>
          <p:cNvSpPr>
            <a:spLocks noGrp="1"/>
          </p:cNvSpPr>
          <p:nvPr>
            <p:ph type="dt" sz="half" idx="10"/>
          </p:nvPr>
        </p:nvSpPr>
        <p:spPr/>
        <p:txBody>
          <a:bodyPr/>
          <a:lstStyle/>
          <a:p>
            <a:fld id="{5A73F1A4-70C8-9C42-9B01-3A25B4412D7B}" type="datetime1">
              <a:rPr lang="en-IN" smtClean="0"/>
              <a:t>23-01-2025</a:t>
            </a:fld>
            <a:endParaRPr lang="en-US"/>
          </a:p>
        </p:txBody>
      </p:sp>
      <p:sp>
        <p:nvSpPr>
          <p:cNvPr id="5" name="Footer Placeholder 4">
            <a:extLst>
              <a:ext uri="{FF2B5EF4-FFF2-40B4-BE49-F238E27FC236}">
                <a16:creationId xmlns="" xmlns:a16="http://schemas.microsoft.com/office/drawing/2014/main" id="{007DA58B-EEBA-03F9-DC4C-D7B3271FECE7}"/>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8DEA70FE-14BF-CA2B-0EE3-E1F82C6D2707}"/>
              </a:ext>
            </a:extLst>
          </p:cNvPr>
          <p:cNvSpPr>
            <a:spLocks noGrp="1"/>
          </p:cNvSpPr>
          <p:nvPr>
            <p:ph type="sldNum" sz="quarter" idx="12"/>
          </p:nvPr>
        </p:nvSpPr>
        <p:spPr/>
        <p:txBody>
          <a:bodyPr/>
          <a:lstStyle/>
          <a:p>
            <a:fld id="{860C8249-ED93-7640-8EF8-EF1CF6F3BBCA}" type="slidenum">
              <a:rPr lang="en-US" smtClean="0"/>
              <a:t>5</a:t>
            </a:fld>
            <a:endParaRPr lang="en-US"/>
          </a:p>
        </p:txBody>
      </p:sp>
    </p:spTree>
    <p:extLst>
      <p:ext uri="{BB962C8B-B14F-4D97-AF65-F5344CB8AC3E}">
        <p14:creationId xmlns:p14="http://schemas.microsoft.com/office/powerpoint/2010/main" val="1979071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BCFBFE0-D735-4B8E-6FB8-A4EEEA433AA5}"/>
              </a:ext>
            </a:extLst>
          </p:cNvPr>
          <p:cNvSpPr>
            <a:spLocks noGrp="1"/>
          </p:cNvSpPr>
          <p:nvPr>
            <p:ph idx="1"/>
          </p:nvPr>
        </p:nvSpPr>
        <p:spPr>
          <a:xfrm>
            <a:off x="266218" y="324091"/>
            <a:ext cx="10862030" cy="5848109"/>
          </a:xfrm>
        </p:spPr>
        <p:txBody>
          <a:bodyPr>
            <a:normAutofit/>
          </a:bodyPr>
          <a:lstStyle/>
          <a:p>
            <a:pPr marL="0" indent="0">
              <a:buNone/>
            </a:pPr>
            <a:r>
              <a:rPr lang="en-US" sz="2400" b="1" dirty="0"/>
              <a:t>3. Requirements Specification</a:t>
            </a:r>
          </a:p>
          <a:p>
            <a:pPr algn="just"/>
            <a:r>
              <a:rPr lang="en-US" dirty="0"/>
              <a:t>This activity </a:t>
            </a:r>
            <a:r>
              <a:rPr lang="en-US" b="1" dirty="0"/>
              <a:t>is used to produce formal software requirement models</a:t>
            </a:r>
            <a:r>
              <a:rPr lang="en-US" dirty="0"/>
              <a:t>. All the requirements including the </a:t>
            </a:r>
            <a:r>
              <a:rPr lang="en-US" b="1" dirty="0"/>
              <a:t>functional as well as the non-functional requirements </a:t>
            </a:r>
            <a:r>
              <a:rPr lang="en-US" dirty="0"/>
              <a:t>and the constraints are specified by these models in totality. During specification, more knowledge about the problem may be required which can again trigger the elicitation process. The models used at this stage include ER diagrams, data flow diagrams(DFDs), function decomposition diagrams(FDDs), data dictionaries, etc. </a:t>
            </a:r>
          </a:p>
          <a:p>
            <a:pPr algn="just"/>
            <a:r>
              <a:rPr lang="en-US" dirty="0"/>
              <a:t>Requirements specification is </a:t>
            </a:r>
            <a:r>
              <a:rPr lang="en-US" b="1" dirty="0"/>
              <a:t>the process of documenting the requirements identified in the analysis step </a:t>
            </a:r>
            <a:r>
              <a:rPr lang="en-US" dirty="0"/>
              <a:t>in a clear, consistent, and unambiguous manner. This step also involves prioritizing and grouping the requirements into manageable chunks.</a:t>
            </a:r>
          </a:p>
          <a:p>
            <a:pPr algn="just"/>
            <a:r>
              <a:rPr lang="en-US" dirty="0"/>
              <a:t>The </a:t>
            </a:r>
            <a:r>
              <a:rPr lang="en-US" b="1" dirty="0"/>
              <a:t>goal of this step is to create a clear and comprehensive document that describes the requirements for the software system</a:t>
            </a:r>
            <a:r>
              <a:rPr lang="en-US" dirty="0"/>
              <a:t>. This document should be understandable by both the development team and the stakeholders.</a:t>
            </a:r>
          </a:p>
          <a:p>
            <a:endParaRPr lang="en-US" dirty="0"/>
          </a:p>
        </p:txBody>
      </p:sp>
      <p:sp>
        <p:nvSpPr>
          <p:cNvPr id="4" name="Date Placeholder 3">
            <a:extLst>
              <a:ext uri="{FF2B5EF4-FFF2-40B4-BE49-F238E27FC236}">
                <a16:creationId xmlns="" xmlns:a16="http://schemas.microsoft.com/office/drawing/2014/main" id="{D7D70A78-BFA4-774A-1CB3-03AA7224FDC8}"/>
              </a:ext>
            </a:extLst>
          </p:cNvPr>
          <p:cNvSpPr>
            <a:spLocks noGrp="1"/>
          </p:cNvSpPr>
          <p:nvPr>
            <p:ph type="dt" sz="half" idx="10"/>
          </p:nvPr>
        </p:nvSpPr>
        <p:spPr/>
        <p:txBody>
          <a:bodyPr/>
          <a:lstStyle/>
          <a:p>
            <a:fld id="{9F212025-DA9A-1942-ABF6-FFD4DED740EF}" type="datetime1">
              <a:rPr lang="en-IN" smtClean="0"/>
              <a:t>23-01-2025</a:t>
            </a:fld>
            <a:endParaRPr lang="en-US"/>
          </a:p>
        </p:txBody>
      </p:sp>
      <p:sp>
        <p:nvSpPr>
          <p:cNvPr id="5" name="Footer Placeholder 4">
            <a:extLst>
              <a:ext uri="{FF2B5EF4-FFF2-40B4-BE49-F238E27FC236}">
                <a16:creationId xmlns="" xmlns:a16="http://schemas.microsoft.com/office/drawing/2014/main" id="{EC17C6AD-888B-73D7-4B8D-2FFEC6C0ABF1}"/>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32F21B66-5692-EAEC-839D-202439E1438D}"/>
              </a:ext>
            </a:extLst>
          </p:cNvPr>
          <p:cNvSpPr>
            <a:spLocks noGrp="1"/>
          </p:cNvSpPr>
          <p:nvPr>
            <p:ph type="sldNum" sz="quarter" idx="12"/>
          </p:nvPr>
        </p:nvSpPr>
        <p:spPr/>
        <p:txBody>
          <a:bodyPr/>
          <a:lstStyle/>
          <a:p>
            <a:fld id="{860C8249-ED93-7640-8EF8-EF1CF6F3BBCA}" type="slidenum">
              <a:rPr lang="en-US" smtClean="0"/>
              <a:t>6</a:t>
            </a:fld>
            <a:endParaRPr lang="en-US"/>
          </a:p>
        </p:txBody>
      </p:sp>
    </p:spTree>
    <p:extLst>
      <p:ext uri="{BB962C8B-B14F-4D97-AF65-F5344CB8AC3E}">
        <p14:creationId xmlns:p14="http://schemas.microsoft.com/office/powerpoint/2010/main" val="32478573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E0F7B28-D93A-DC63-C446-9505A86F1102}"/>
              </a:ext>
            </a:extLst>
          </p:cNvPr>
          <p:cNvSpPr>
            <a:spLocks noGrp="1"/>
          </p:cNvSpPr>
          <p:nvPr>
            <p:ph idx="1"/>
          </p:nvPr>
        </p:nvSpPr>
        <p:spPr>
          <a:xfrm>
            <a:off x="173620" y="220091"/>
            <a:ext cx="10954628" cy="5952109"/>
          </a:xfrm>
        </p:spPr>
        <p:txBody>
          <a:bodyPr>
            <a:normAutofit/>
          </a:bodyPr>
          <a:lstStyle/>
          <a:p>
            <a:pPr marL="0" indent="0">
              <a:buNone/>
            </a:pPr>
            <a:r>
              <a:rPr lang="en-US" dirty="0"/>
              <a:t>Several types of requirements are commonly specified in this step, including</a:t>
            </a:r>
          </a:p>
          <a:p>
            <a:pPr algn="just"/>
            <a:r>
              <a:rPr lang="en-US" b="1" dirty="0"/>
              <a:t>Functional Requirements:</a:t>
            </a:r>
            <a:r>
              <a:rPr lang="en-US" dirty="0"/>
              <a:t> These describe </a:t>
            </a:r>
            <a:r>
              <a:rPr lang="en-US" b="1" dirty="0"/>
              <a:t>what the software system should do</a:t>
            </a:r>
            <a:r>
              <a:rPr lang="en-US" dirty="0"/>
              <a:t>. They specify the functionality that the system must provide, such as input validation, data storage, and user interface.</a:t>
            </a:r>
          </a:p>
          <a:p>
            <a:pPr algn="just"/>
            <a:r>
              <a:rPr lang="en-US" b="1" dirty="0"/>
              <a:t>Non-Functional Requirements:</a:t>
            </a:r>
            <a:r>
              <a:rPr lang="en-US" dirty="0"/>
              <a:t> These describe </a:t>
            </a:r>
            <a:r>
              <a:rPr lang="en-US" b="1" dirty="0"/>
              <a:t>how well the software system should do it. </a:t>
            </a:r>
            <a:r>
              <a:rPr lang="en-US" dirty="0"/>
              <a:t>They specify the quality attributes of the system, such as performance, reliability, usability, and security.</a:t>
            </a:r>
          </a:p>
          <a:p>
            <a:pPr algn="just"/>
            <a:r>
              <a:rPr lang="en-US" b="1" dirty="0"/>
              <a:t>Constraints:</a:t>
            </a:r>
            <a:r>
              <a:rPr lang="en-US" dirty="0"/>
              <a:t> These describe any </a:t>
            </a:r>
            <a:r>
              <a:rPr lang="en-US" b="1" dirty="0"/>
              <a:t>limitations or restrictions </a:t>
            </a:r>
            <a:r>
              <a:rPr lang="en-US" dirty="0"/>
              <a:t>that must be considered when developing the software system.</a:t>
            </a:r>
          </a:p>
          <a:p>
            <a:pPr algn="just"/>
            <a:r>
              <a:rPr lang="en-US" b="1" dirty="0"/>
              <a:t>Acceptance Criteria: </a:t>
            </a:r>
            <a:r>
              <a:rPr lang="en-US" dirty="0"/>
              <a:t>These describe the </a:t>
            </a:r>
            <a:r>
              <a:rPr lang="en-US" b="1" dirty="0"/>
              <a:t>conditions that must be met for the software system</a:t>
            </a:r>
            <a:r>
              <a:rPr lang="en-US" dirty="0"/>
              <a:t> to be considered complete and ready for release.</a:t>
            </a:r>
          </a:p>
          <a:p>
            <a:endParaRPr lang="en-US" dirty="0"/>
          </a:p>
        </p:txBody>
      </p:sp>
      <p:sp>
        <p:nvSpPr>
          <p:cNvPr id="4" name="Date Placeholder 3">
            <a:extLst>
              <a:ext uri="{FF2B5EF4-FFF2-40B4-BE49-F238E27FC236}">
                <a16:creationId xmlns="" xmlns:a16="http://schemas.microsoft.com/office/drawing/2014/main" id="{8AFA59BB-DA28-88D6-EA23-E45945F4FF9B}"/>
              </a:ext>
            </a:extLst>
          </p:cNvPr>
          <p:cNvSpPr>
            <a:spLocks noGrp="1"/>
          </p:cNvSpPr>
          <p:nvPr>
            <p:ph type="dt" sz="half" idx="10"/>
          </p:nvPr>
        </p:nvSpPr>
        <p:spPr/>
        <p:txBody>
          <a:bodyPr/>
          <a:lstStyle/>
          <a:p>
            <a:fld id="{F51B55E7-D240-7042-A551-08B2D9925758}" type="datetime1">
              <a:rPr lang="en-IN" smtClean="0"/>
              <a:t>23-01-2025</a:t>
            </a:fld>
            <a:endParaRPr lang="en-US"/>
          </a:p>
        </p:txBody>
      </p:sp>
      <p:sp>
        <p:nvSpPr>
          <p:cNvPr id="5" name="Footer Placeholder 4">
            <a:extLst>
              <a:ext uri="{FF2B5EF4-FFF2-40B4-BE49-F238E27FC236}">
                <a16:creationId xmlns="" xmlns:a16="http://schemas.microsoft.com/office/drawing/2014/main" id="{DDB8EE12-5212-7592-7350-DD28FB6C1ACF}"/>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F28660C8-B49A-63D8-7E59-2D0FD6BA295E}"/>
              </a:ext>
            </a:extLst>
          </p:cNvPr>
          <p:cNvSpPr>
            <a:spLocks noGrp="1"/>
          </p:cNvSpPr>
          <p:nvPr>
            <p:ph type="sldNum" sz="quarter" idx="12"/>
          </p:nvPr>
        </p:nvSpPr>
        <p:spPr/>
        <p:txBody>
          <a:bodyPr/>
          <a:lstStyle/>
          <a:p>
            <a:fld id="{860C8249-ED93-7640-8EF8-EF1CF6F3BBCA}" type="slidenum">
              <a:rPr lang="en-US" smtClean="0"/>
              <a:t>7</a:t>
            </a:fld>
            <a:endParaRPr lang="en-US"/>
          </a:p>
        </p:txBody>
      </p:sp>
    </p:spTree>
    <p:extLst>
      <p:ext uri="{BB962C8B-B14F-4D97-AF65-F5344CB8AC3E}">
        <p14:creationId xmlns:p14="http://schemas.microsoft.com/office/powerpoint/2010/main" val="3533216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{4520BBD6-496A-0F49-878A-B46C98E25610}tf10001070</Template>
  <TotalTime>7408</TotalTime>
  <Words>466</Words>
  <Application>Microsoft Office PowerPoint</Application>
  <PresentationFormat>Custom</PresentationFormat>
  <Paragraphs>51</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Requirements Engineering</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Course Code: CSE2005</dc:title>
  <dc:creator>nagendra panini</dc:creator>
  <cp:lastModifiedBy>Lenovo</cp:lastModifiedBy>
  <cp:revision>781</cp:revision>
  <dcterms:created xsi:type="dcterms:W3CDTF">2022-03-25T08:49:35Z</dcterms:created>
  <dcterms:modified xsi:type="dcterms:W3CDTF">2025-01-23T08:36:42Z</dcterms:modified>
</cp:coreProperties>
</file>