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8" r:id="rId2"/>
    <p:sldId id="362" r:id="rId3"/>
    <p:sldId id="428" r:id="rId4"/>
    <p:sldId id="359" r:id="rId5"/>
    <p:sldId id="360" r:id="rId6"/>
    <p:sldId id="431" r:id="rId7"/>
    <p:sldId id="363" r:id="rId8"/>
    <p:sldId id="432" r:id="rId9"/>
    <p:sldId id="365" r:id="rId10"/>
    <p:sldId id="366" r:id="rId11"/>
    <p:sldId id="367" r:id="rId12"/>
    <p:sldId id="372" r:id="rId13"/>
    <p:sldId id="369" r:id="rId14"/>
    <p:sldId id="370" r:id="rId15"/>
    <p:sldId id="371" r:id="rId16"/>
    <p:sldId id="433" r:id="rId17"/>
    <p:sldId id="434" r:id="rId18"/>
    <p:sldId id="435" r:id="rId19"/>
    <p:sldId id="4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589" autoAdjust="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01F5-B371-4479-A667-CF6F16F39ADF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7ED6-F173-4D52-BD1A-C3E89AE7D7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4004 to Intel Core i9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CS= 12342</a:t>
            </a:r>
          </a:p>
          <a:p>
            <a:r>
              <a:rPr lang="en-IN" dirty="0"/>
              <a:t>DS= 33350</a:t>
            </a:r>
          </a:p>
          <a:p>
            <a:r>
              <a:rPr lang="en-IN" dirty="0"/>
              <a:t>SS= 26360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9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CS= 12342</a:t>
            </a:r>
          </a:p>
          <a:p>
            <a:r>
              <a:rPr lang="en-IN" dirty="0"/>
              <a:t>DS= 33350</a:t>
            </a:r>
          </a:p>
          <a:p>
            <a:r>
              <a:rPr lang="en-IN" dirty="0"/>
              <a:t>SS= 26360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9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7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3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3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2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37B9-6D7F-4479-8F93-E53870E02E0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CS= 12342</a:t>
            </a:r>
          </a:p>
          <a:p>
            <a:r>
              <a:rPr lang="en-IN" dirty="0"/>
              <a:t>DS= 33350</a:t>
            </a:r>
          </a:p>
          <a:p>
            <a:r>
              <a:rPr lang="en-IN" dirty="0"/>
              <a:t>SS= 26360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9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CS= 12342</a:t>
            </a:r>
          </a:p>
          <a:p>
            <a:r>
              <a:rPr lang="en-IN" dirty="0"/>
              <a:t>DS= 33350</a:t>
            </a:r>
          </a:p>
          <a:p>
            <a:r>
              <a:rPr lang="en-IN" dirty="0"/>
              <a:t>SS= 26360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9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CS= 12342</a:t>
            </a:r>
          </a:p>
          <a:p>
            <a:r>
              <a:rPr lang="en-IN" dirty="0"/>
              <a:t>DS= 33350</a:t>
            </a:r>
          </a:p>
          <a:p>
            <a:r>
              <a:rPr lang="en-IN" dirty="0"/>
              <a:t>SS= 26360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9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5955-2F4A-4AE3-BA05-9279D1550796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6246-1A1A-4C00-8A36-F9F668E53135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76AB-E801-4C4B-9984-2334EF7E8DD2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23E-C8E5-44ED-95BB-73ED014EB4F1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7E4E-4D48-4400-8F74-0E3289221EAB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E3F8-9DE1-41E2-BEA4-41B3840FF599}" type="datetime1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8E59-A14C-4FDD-88B8-7C0F300A1362}" type="datetime1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8DA7-EB5D-498D-A026-E25FD36BB7A9}" type="datetime1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80D-5F2D-43A7-BDC5-A1F6C92D4048}" type="datetime1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3599-D512-4A6C-9A33-525582E08701}" type="datetime1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BE7-FF10-47D0-9B65-8D16F461F080}" type="datetime1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CEC4-3E85-4F45-A3E7-1236FBC64D56}" type="datetime1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55" y="1198728"/>
            <a:ext cx="9598855" cy="14245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ECE-2002 Computer Organization and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IT-AP LOGO PNG 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9" y="176968"/>
            <a:ext cx="1809301" cy="79081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568648" y="5500663"/>
            <a:ext cx="6743701" cy="8620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Kritika Bansal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School of Electronics Engineering, VIT-AP</a:t>
            </a:r>
          </a:p>
        </p:txBody>
      </p:sp>
    </p:spTree>
    <p:extLst>
      <p:ext uri="{BB962C8B-B14F-4D97-AF65-F5344CB8AC3E}">
        <p14:creationId xmlns:p14="http://schemas.microsoft.com/office/powerpoint/2010/main" val="40401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5" y="874286"/>
            <a:ext cx="11671878" cy="14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1" y="2296634"/>
            <a:ext cx="11395991" cy="45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9" y="1465190"/>
            <a:ext cx="11243635" cy="291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3431" y="5082658"/>
            <a:ext cx="114810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*An interrupt is a condition that halts the microprocessor temporarily to work on a different task and then returns to its previous task.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*When a system is instructed to single-step, it will execute one instruction and then stop. 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8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43350" y="16478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43350" y="19526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43350" y="22574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43350" y="25622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24300" y="33242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924300" y="36290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924300" y="39338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24300" y="42386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24300" y="45434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24300" y="48482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924300" y="51530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924300" y="54578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924300" y="57626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937000" y="1355725"/>
            <a:ext cx="33401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latin typeface="Calibri" panose="020F0502020204030204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233988" y="1333500"/>
            <a:ext cx="43031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ES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230814" y="1638300"/>
            <a:ext cx="44403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CS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235576" y="1943100"/>
            <a:ext cx="42960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SS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216526" y="2247900"/>
            <a:ext cx="46968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DS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254625" y="2552700"/>
            <a:ext cx="39113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IP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518150" y="3319463"/>
            <a:ext cx="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00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454525" y="3314700"/>
            <a:ext cx="50334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AH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454526" y="3619500"/>
            <a:ext cx="49212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BH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454526" y="3924300"/>
            <a:ext cx="48410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CH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473575" y="4229100"/>
            <a:ext cx="5097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DH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073776" y="3314700"/>
            <a:ext cx="45044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AL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054725" y="3619500"/>
            <a:ext cx="43922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BL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072188" y="3924300"/>
            <a:ext cx="43120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CL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6054726" y="4229100"/>
            <a:ext cx="45685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DL</a:t>
            </a: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311775" y="4533900"/>
            <a:ext cx="44403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292725" y="4838700"/>
            <a:ext cx="46647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BP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326063" y="5162550"/>
            <a:ext cx="37670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311775" y="5448300"/>
            <a:ext cx="41678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DI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105400" y="5753100"/>
            <a:ext cx="84965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FLAGS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498850" y="3314700"/>
            <a:ext cx="48250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accent6"/>
                </a:solidFill>
              </a:rPr>
              <a:t>AX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513138" y="3600450"/>
            <a:ext cx="46499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accent6"/>
                </a:solidFill>
              </a:rPr>
              <a:t>BX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3513139" y="3903663"/>
            <a:ext cx="4632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accent6"/>
                </a:solidFill>
              </a:rPr>
              <a:t>CX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509964" y="4227513"/>
            <a:ext cx="48250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accent6"/>
                </a:solidFill>
              </a:rPr>
              <a:t>DX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7243764" y="1333500"/>
            <a:ext cx="172322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Extra Segment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7242176" y="1638300"/>
            <a:ext cx="172085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Code Segment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7243764" y="1981200"/>
            <a:ext cx="174400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Stack Segment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7239000" y="2286000"/>
            <a:ext cx="167751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Data Segment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7258051" y="2590800"/>
            <a:ext cx="217559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Instruction Pointer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7258050" y="3314700"/>
            <a:ext cx="15420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Accumulator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7246938" y="3657600"/>
            <a:ext cx="160762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Base Register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258051" y="3962400"/>
            <a:ext cx="1739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Count Register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265988" y="4248150"/>
            <a:ext cx="160274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Data Register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277100" y="4552950"/>
            <a:ext cx="158286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288213" y="4838700"/>
            <a:ext cx="15212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Base Pointer</a:t>
            </a: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00913" y="5143500"/>
            <a:ext cx="247356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Source Index Register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289800" y="5448300"/>
            <a:ext cx="298171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B0F0"/>
                </a:solidFill>
                <a:latin typeface="Calibri" panose="020F0502020204030204" pitchFamily="34" charset="0"/>
              </a:rPr>
              <a:t>Destination Index Register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1648405" y="1670787"/>
            <a:ext cx="1800108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600" b="1" baseline="-25000" dirty="0">
                <a:solidFill>
                  <a:srgbClr val="92D050"/>
                </a:solidFill>
                <a:latin typeface="Calibri" panose="020F0502020204030204" pitchFamily="34" charset="0"/>
              </a:rPr>
              <a:t>BIU registers</a:t>
            </a:r>
          </a:p>
          <a:p>
            <a:pPr algn="ctr">
              <a:lnSpc>
                <a:spcPct val="90000"/>
              </a:lnSpc>
            </a:pPr>
            <a:r>
              <a:rPr lang="en-US" altLang="en-US" sz="3600" b="1" baseline="-25000" dirty="0">
                <a:solidFill>
                  <a:srgbClr val="92D050"/>
                </a:solidFill>
                <a:latin typeface="Calibri" panose="020F0502020204030204" pitchFamily="34" charset="0"/>
              </a:rPr>
              <a:t>(20 bit)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1648403" y="4283048"/>
            <a:ext cx="1695913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en-US" sz="3600" b="1" baseline="-25000">
                <a:solidFill>
                  <a:srgbClr val="92D050"/>
                </a:solidFill>
                <a:latin typeface="Calibri" panose="020F0502020204030204" pitchFamily="34" charset="0"/>
              </a:rPr>
              <a:t>EU</a:t>
            </a:r>
            <a:r>
              <a:rPr lang="en-US" altLang="en-US" sz="3600" b="1" baseline="-25000">
                <a:solidFill>
                  <a:srgbClr val="92D050"/>
                </a:solidFill>
                <a:latin typeface="Calibri" panose="020F0502020204030204" pitchFamily="34" charset="0"/>
              </a:rPr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44545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175" y="175871"/>
            <a:ext cx="11655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two types of addresses that are used for memory in the operating system i.e. the physical address and logical address.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physical address refers to a location in the memory. It allows access to data in the main memory.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logical address or virtual address is an address that is generated by the CPU during program execution.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logical address (generated by CPU) combines with the base address generated by the MMU (Memory Management Unit) to form the physical address 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762946"/>
            <a:ext cx="6311900" cy="306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70" y="4550403"/>
            <a:ext cx="1222301" cy="4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6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83" y="942524"/>
            <a:ext cx="5423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8086 is 16-bit microprocessor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Logical address: 16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Physical address: 20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If the data at any location has a logical address specified as 2222 H : 0016 H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Then, the number 0016 H is the offset. 2222 H is the value of DS.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PA=2222X10+0016=22236 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60" y="2052694"/>
            <a:ext cx="6266101" cy="4583696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4064" y="741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5844228" y="107501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Physical Address = Segment address X 10 + offset address</a:t>
            </a:r>
          </a:p>
        </p:txBody>
      </p:sp>
    </p:spTree>
    <p:extLst>
      <p:ext uri="{BB962C8B-B14F-4D97-AF65-F5344CB8AC3E}">
        <p14:creationId xmlns:p14="http://schemas.microsoft.com/office/powerpoint/2010/main" val="35504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9" y="1239854"/>
            <a:ext cx="8867775" cy="46863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4811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3" y="1033425"/>
            <a:ext cx="11588829" cy="183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16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3" y="1033425"/>
            <a:ext cx="11588829" cy="183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4" y="3180095"/>
            <a:ext cx="11524257" cy="317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97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4" y="1138422"/>
            <a:ext cx="11557050" cy="106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3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8086 Memory Segmentation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4" y="1138422"/>
            <a:ext cx="11557050" cy="106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57" y="2356883"/>
            <a:ext cx="7111868" cy="28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Microprocessors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 microprocessor is the brain of the computer and it performs all the</a:t>
            </a:r>
          </a:p>
          <a:p>
            <a:pPr marL="1257300" lvl="2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computational tasks</a:t>
            </a:r>
          </a:p>
          <a:p>
            <a:pPr marL="1257300" lvl="2" indent="-3429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data processing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microprocessors can be classified based on the following features: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Instruction Set: It is the set of the instructions that the microprocessor can execute.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Bandwidth: The number of bits processed by the microprocessor in a single instruction, or the number of bits which are transfer via the bus in parallel. </a:t>
            </a:r>
          </a:p>
          <a:p>
            <a:pPr lvl="1" algn="just"/>
            <a:r>
              <a:rPr lang="en-US" sz="2800" dirty="0">
                <a:latin typeface="Arial" pitchFamily="34" charset="0"/>
                <a:cs typeface="Arial" pitchFamily="34" charset="0"/>
              </a:rPr>
              <a:t>For example, the 8086 microprocessor called 16-bits, i.e. because it can process, send, and evaluate 16 bits in parallel.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Clock Speed: It determines the speed of the instruction processing inside the processor and it is measured in Hz.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6345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577" y="1072841"/>
            <a:ext cx="37589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8086 (16-bit microprocessor) is divided into two independent functional parts to speeds up processing: BIU &amp; EU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9604" y="3362722"/>
            <a:ext cx="3816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BIU handles all transfers of data and addresses on the buses for the execution unit.</a:t>
            </a:r>
          </a:p>
          <a:p>
            <a:pPr marL="25200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main functions of EU are:</a:t>
            </a:r>
          </a:p>
          <a:p>
            <a:pPr marL="252000" indent="-28575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Decoding of Instructions</a:t>
            </a:r>
          </a:p>
          <a:p>
            <a:pPr marL="252000" indent="-285750" algn="just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Execution of instructions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" y="893299"/>
            <a:ext cx="8191500" cy="596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1801" y="2588278"/>
            <a:ext cx="15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Bus Interface unit (BIU)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531" y="5639547"/>
            <a:ext cx="15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Execution Unit (EU)</a:t>
            </a:r>
          </a:p>
        </p:txBody>
      </p:sp>
    </p:spTree>
    <p:extLst>
      <p:ext uri="{BB962C8B-B14F-4D97-AF65-F5344CB8AC3E}">
        <p14:creationId xmlns:p14="http://schemas.microsoft.com/office/powerpoint/2010/main" val="26504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6345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345" y="1101794"/>
            <a:ext cx="115928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8086 has a powerful set of 16-bit registers known as: General &amp; Special Purpose registers.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General Data Registers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Segment Registers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Pointers and Index Registers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Flag Register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89" y="2742030"/>
            <a:ext cx="6118511" cy="376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4571" y="4929439"/>
            <a:ext cx="29373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4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AX - Accumulator</a:t>
            </a:r>
          </a:p>
          <a:p>
            <a:pPr marL="0" lvl="4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BX - Base Register</a:t>
            </a:r>
          </a:p>
          <a:p>
            <a:pPr marL="0" lvl="4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CX - Count Register</a:t>
            </a:r>
          </a:p>
          <a:p>
            <a:pPr marL="0" lvl="4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DX - Data Register</a:t>
            </a:r>
          </a:p>
        </p:txBody>
      </p:sp>
    </p:spTree>
    <p:extLst>
      <p:ext uri="{BB962C8B-B14F-4D97-AF65-F5344CB8AC3E}">
        <p14:creationId xmlns:p14="http://schemas.microsoft.com/office/powerpoint/2010/main" val="27544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123" y="913871"/>
            <a:ext cx="1159282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General data registers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The registers AX, BX, CX and DX are the general purpose 16-bit registers.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AX is used as 16-bit accumulator. The lower 8-bit is designated as AL and higher 8-bit is designated as AH.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BX is a 16 bit base register, to hold the starting base location of a memory region. BL indicates the lower 8-bit of BX and BH indicates the higher 8-bit of BX.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register CX is used as default counter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i.e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 hold count string, shift and loop instructions.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DX register is a general purpose register to contain I/O port address or I/O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4519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05596"/>
              </p:ext>
            </p:extLst>
          </p:nvPr>
        </p:nvGraphicFramePr>
        <p:xfrm>
          <a:off x="123962" y="1776660"/>
          <a:ext cx="11859537" cy="507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6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Registers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42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 (Code Segment)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memory location in the code segment of the memory, where the executable program is stored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42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 (Stack Segment)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for addressing stack segment of the memory. The stack segment is that segment of memory which is used to store stack data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3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 (Data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to the data segment of the memory where the data is stored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3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(Extra Segment)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to the additional data segment of the memory where the data is stored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039" y="860700"/>
            <a:ext cx="11105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Special purpose registers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These registers are used as </a:t>
            </a:r>
            <a:r>
              <a:rPr lang="en-US" sz="28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segment registers, pointers and index registers.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0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18941"/>
              </p:ext>
            </p:extLst>
          </p:nvPr>
        </p:nvGraphicFramePr>
        <p:xfrm>
          <a:off x="235447" y="766795"/>
          <a:ext cx="11777019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Pointers and Index Registers</a:t>
                      </a:r>
                    </a:p>
                    <a:p>
                      <a:pPr algn="ctr"/>
                      <a:endParaRPr lang="en-US" sz="28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8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(Instruction pointer)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contains offset within the code segment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8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 (Base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Pointer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the base memory address and act as an offset to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segment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58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(Stack Pointer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point the current top value of stack and act as an offset to stack segment.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39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(Source Index)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is used to store the offset of source data in data segment for string operation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3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 (Destination Index)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 is used to store the offset of destination data in data or extra segment for string operation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3431" y="5963086"/>
            <a:ext cx="113513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*Segment Address - it always points at starting address of segment block.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*Offset Address - use to points random position in segment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1" y="1845525"/>
            <a:ext cx="10470651" cy="304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72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3431" y="156833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8086 Registers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0" y="2315890"/>
            <a:ext cx="11493205" cy="452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21404" y="2347789"/>
            <a:ext cx="3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880" y="2342966"/>
            <a:ext cx="58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55802"/>
            <a:ext cx="11480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A 16 bit flag register is used in 8086 divided into two parts 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Status flags (C, P, A, Z, S, &amp; O)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Control flags (T, I, &amp; D)</a:t>
            </a:r>
          </a:p>
        </p:txBody>
      </p:sp>
    </p:spTree>
    <p:extLst>
      <p:ext uri="{BB962C8B-B14F-4D97-AF65-F5344CB8AC3E}">
        <p14:creationId xmlns:p14="http://schemas.microsoft.com/office/powerpoint/2010/main" val="1922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996</Words>
  <Application>Microsoft Office PowerPoint</Application>
  <PresentationFormat>Widescreen</PresentationFormat>
  <Paragraphs>157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ECE-2002 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Evolution</dc:title>
  <dc:creator>Windows User</dc:creator>
  <cp:lastModifiedBy>Kritika Bansal</cp:lastModifiedBy>
  <cp:revision>148</cp:revision>
  <dcterms:created xsi:type="dcterms:W3CDTF">2018-07-21T07:11:27Z</dcterms:created>
  <dcterms:modified xsi:type="dcterms:W3CDTF">2025-02-08T06:17:42Z</dcterms:modified>
</cp:coreProperties>
</file>