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18" r:id="rId2"/>
    <p:sldId id="387" r:id="rId3"/>
    <p:sldId id="396" r:id="rId4"/>
    <p:sldId id="388" r:id="rId5"/>
    <p:sldId id="389" r:id="rId6"/>
    <p:sldId id="390" r:id="rId7"/>
    <p:sldId id="391" r:id="rId8"/>
    <p:sldId id="393" r:id="rId9"/>
    <p:sldId id="394" r:id="rId10"/>
    <p:sldId id="392" r:id="rId11"/>
    <p:sldId id="395" r:id="rId12"/>
    <p:sldId id="398" r:id="rId13"/>
    <p:sldId id="397" r:id="rId14"/>
    <p:sldId id="379" r:id="rId15"/>
    <p:sldId id="380" r:id="rId16"/>
    <p:sldId id="381" r:id="rId17"/>
    <p:sldId id="38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guide orient="horz" pos="2160"/>
        <p:guide pos="3840"/>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70E01F5-B371-4479-A667-CF6F16F39ADF}" type="datetimeFigureOut">
              <a:rPr lang="en-IN" smtClean="0"/>
              <a:pPr/>
              <a:t>10-02-2025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F587ED6-F173-4D52-BD1A-C3E89AE7D779}" type="slidenum">
              <a:rPr lang="en-IN" smtClean="0"/>
              <a:pPr/>
              <a:t>‹#›</a:t>
            </a:fld>
            <a:endParaRPr lang="en-IN"/>
          </a:p>
        </p:txBody>
      </p:sp>
    </p:spTree>
    <p:extLst>
      <p:ext uri="{BB962C8B-B14F-4D97-AF65-F5344CB8AC3E}">
        <p14:creationId xmlns:p14="http://schemas.microsoft.com/office/powerpoint/2010/main" val="13226929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865793F0-A736-487E-9E70-6E95C8C0696F}"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429102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F983E11E-818A-4683-B838-F9291B9EA222}"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28990037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A2494E1-141E-4217-9970-E1F06A7CBF9C}"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37922796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0FE40CA8-794D-40FC-8403-96051C7C7DF8}"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23700594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5F582FC-A3E3-4701-862C-4A7AA2D8E8C5}" type="datetime1">
              <a:rPr lang="en-IN" smtClean="0"/>
              <a:t>10-02-2025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054475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C9828ECD-B928-4C40-9888-29EDBB867AA0}" type="datetime1">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0334071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EF9A03D7-4009-4ABD-B879-5420B901EA3E}" type="datetime1">
              <a:rPr lang="en-IN" smtClean="0"/>
              <a:t>10-02-2025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3121348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789B5E69-56D0-4CD1-9E28-C1A5E1BB6967}" type="datetime1">
              <a:rPr lang="en-IN" smtClean="0"/>
              <a:t>10-02-2025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909896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B9DC2C-90E4-4DE9-A20C-8A6ADA7A9A40}" type="datetime1">
              <a:rPr lang="en-IN" smtClean="0"/>
              <a:t>10-02-2025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117014772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2DE8DEE-F271-41FB-95D5-229F46D34C8E}" type="datetime1">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41485949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F9BF14D8-BF14-4616-9E32-0D8E0AB680B9}" type="datetime1">
              <a:rPr lang="en-IN" smtClean="0"/>
              <a:t>10-02-2025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D307818-5024-4E69-A84B-DFB572A98E75}" type="slidenum">
              <a:rPr lang="en-IN" smtClean="0"/>
              <a:pPr/>
              <a:t>‹#›</a:t>
            </a:fld>
            <a:endParaRPr lang="en-IN"/>
          </a:p>
        </p:txBody>
      </p:sp>
    </p:spTree>
    <p:extLst>
      <p:ext uri="{BB962C8B-B14F-4D97-AF65-F5344CB8AC3E}">
        <p14:creationId xmlns:p14="http://schemas.microsoft.com/office/powerpoint/2010/main" val="9455783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368F5E-404D-4206-A2DD-9823C450C8ED}" type="datetime1">
              <a:rPr lang="en-IN" smtClean="0"/>
              <a:t>10-02-2025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07818-5024-4E69-A84B-DFB572A98E75}" type="slidenum">
              <a:rPr lang="en-IN" smtClean="0"/>
              <a:pPr/>
              <a:t>‹#›</a:t>
            </a:fld>
            <a:endParaRPr lang="en-IN"/>
          </a:p>
        </p:txBody>
      </p:sp>
    </p:spTree>
    <p:extLst>
      <p:ext uri="{BB962C8B-B14F-4D97-AF65-F5344CB8AC3E}">
        <p14:creationId xmlns:p14="http://schemas.microsoft.com/office/powerpoint/2010/main" val="34038263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57355" y="1198728"/>
            <a:ext cx="9598855" cy="1424559"/>
          </a:xfrm>
          <a:solidFill>
            <a:schemeClr val="accent4">
              <a:lumMod val="20000"/>
              <a:lumOff val="80000"/>
            </a:schemeClr>
          </a:solidFill>
        </p:spPr>
        <p:txBody>
          <a:bodyPr>
            <a:noAutofit/>
          </a:bodyPr>
          <a:lstStyle/>
          <a:p>
            <a:r>
              <a:rPr lang="en-US" sz="4000" b="1" dirty="0">
                <a:latin typeface="Times New Roman" pitchFamily="18" charset="0"/>
                <a:cs typeface="Times New Roman" pitchFamily="18" charset="0"/>
              </a:rPr>
              <a:t>ECE-2002 Computer Organization and Architecture</a:t>
            </a:r>
            <a:endParaRPr lang="en-IN" sz="4000" dirty="0">
              <a:latin typeface="Times New Roman" pitchFamily="18" charset="0"/>
              <a:cs typeface="Times New Roman" pitchFamily="18" charset="0"/>
            </a:endParaRPr>
          </a:p>
        </p:txBody>
      </p:sp>
      <p:pic>
        <p:nvPicPr>
          <p:cNvPr id="5" name="Picture 4" descr="VIT-AP LOGO PNG FORMAT.png"/>
          <p:cNvPicPr>
            <a:picLocks noChangeAspect="1"/>
          </p:cNvPicPr>
          <p:nvPr/>
        </p:nvPicPr>
        <p:blipFill>
          <a:blip r:embed="rId2" cstate="print"/>
          <a:stretch>
            <a:fillRect/>
          </a:stretch>
        </p:blipFill>
        <p:spPr>
          <a:xfrm>
            <a:off x="108399" y="176968"/>
            <a:ext cx="1809301" cy="790817"/>
          </a:xfrm>
          <a:prstGeom prst="rect">
            <a:avLst/>
          </a:prstGeom>
        </p:spPr>
      </p:pic>
      <p:sp>
        <p:nvSpPr>
          <p:cNvPr id="7" name="Subtitle 2"/>
          <p:cNvSpPr>
            <a:spLocks noGrp="1"/>
          </p:cNvSpPr>
          <p:nvPr>
            <p:ph type="subTitle" idx="1"/>
          </p:nvPr>
        </p:nvSpPr>
        <p:spPr>
          <a:xfrm>
            <a:off x="2568648" y="5500663"/>
            <a:ext cx="6743701" cy="862037"/>
          </a:xfrm>
          <a:solidFill>
            <a:schemeClr val="accent6">
              <a:lumMod val="60000"/>
              <a:lumOff val="40000"/>
            </a:schemeClr>
          </a:solidFill>
        </p:spPr>
        <p:txBody>
          <a:bodyPr>
            <a:noAutofit/>
          </a:bodyPr>
          <a:lstStyle/>
          <a:p>
            <a:r>
              <a:rPr lang="en-IN" b="1" dirty="0">
                <a:latin typeface="Times New Roman" pitchFamily="18" charset="0"/>
                <a:cs typeface="Times New Roman" pitchFamily="18" charset="0"/>
              </a:rPr>
              <a:t>Dr. </a:t>
            </a:r>
            <a:r>
              <a:rPr lang="en-IN" b="1">
                <a:latin typeface="Times New Roman" pitchFamily="18" charset="0"/>
                <a:cs typeface="Times New Roman" pitchFamily="18" charset="0"/>
              </a:rPr>
              <a:t>Kritika Bansal</a:t>
            </a:r>
            <a:endParaRPr lang="en-IN" b="1" dirty="0">
              <a:latin typeface="Times New Roman" pitchFamily="18" charset="0"/>
              <a:cs typeface="Times New Roman" pitchFamily="18" charset="0"/>
            </a:endParaRPr>
          </a:p>
          <a:p>
            <a:r>
              <a:rPr lang="en-IN" b="1" dirty="0">
                <a:latin typeface="Times New Roman" pitchFamily="18" charset="0"/>
                <a:cs typeface="Times New Roman" pitchFamily="18" charset="0"/>
              </a:rPr>
              <a:t>School of Electronics Engineering, VIT-AP</a:t>
            </a:r>
          </a:p>
        </p:txBody>
      </p:sp>
    </p:spTree>
    <p:extLst>
      <p:ext uri="{BB962C8B-B14F-4D97-AF65-F5344CB8AC3E}">
        <p14:creationId xmlns:p14="http://schemas.microsoft.com/office/powerpoint/2010/main" val="40401110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p:txBody>
          <a:bodyPr/>
          <a:lstStyle/>
          <a:p>
            <a:pPr algn="just">
              <a:buFont typeface="Wingdings" panose="05000000000000000000" pitchFamily="2" charset="2"/>
              <a:buChar char="Ø"/>
            </a:pPr>
            <a:r>
              <a:rPr lang="en-US" dirty="0"/>
              <a:t>In this addressing mode, the data is available at an effective address formed by adding an 8 bit or 16 bit displacement with the content of any one of the offset registers BX, BP, SI and DI in the default (either DS or ES) segment.</a:t>
            </a:r>
          </a:p>
          <a:p>
            <a:pPr algn="just">
              <a:buFont typeface="Wingdings" panose="05000000000000000000" pitchFamily="2" charset="2"/>
              <a:buChar char="Ø"/>
            </a:pPr>
            <a:r>
              <a:rPr lang="en-IN" dirty="0" err="1"/>
              <a:t>Eg</a:t>
            </a:r>
            <a:r>
              <a:rPr lang="en-IN" dirty="0"/>
              <a:t>. MOV AX, 1000H [BX]</a:t>
            </a:r>
          </a:p>
          <a:p>
            <a:pPr algn="just">
              <a:buFont typeface="Wingdings" panose="05000000000000000000" pitchFamily="2" charset="2"/>
              <a:buChar char="Ø"/>
            </a:pPr>
            <a:r>
              <a:rPr lang="en-US" dirty="0"/>
              <a:t>Effective address is 10H*DS+1000H+[BX] </a:t>
            </a:r>
            <a:r>
              <a:rPr lang="en-IN" dirty="0"/>
              <a:t>		</a:t>
            </a:r>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Register relative addressing mode</a:t>
            </a:r>
            <a:endParaRPr lang="en-IN" sz="3200" b="1" dirty="0"/>
          </a:p>
        </p:txBody>
      </p:sp>
    </p:spTree>
    <p:extLst>
      <p:ext uri="{BB962C8B-B14F-4D97-AF65-F5344CB8AC3E}">
        <p14:creationId xmlns:p14="http://schemas.microsoft.com/office/powerpoint/2010/main" val="2956192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p:txBody>
          <a:bodyPr/>
          <a:lstStyle/>
          <a:p>
            <a:pPr algn="just">
              <a:buFont typeface="Wingdings" panose="05000000000000000000" pitchFamily="2" charset="2"/>
              <a:buChar char="Ø"/>
            </a:pPr>
            <a:r>
              <a:rPr lang="en-IN" dirty="0"/>
              <a:t>It is similar to the based indexed mode, but it adds a displacement along with the base register and index register to form the memory address </a:t>
            </a:r>
          </a:p>
          <a:p>
            <a:pPr algn="just">
              <a:buFont typeface="Wingdings" panose="05000000000000000000" pitchFamily="2" charset="2"/>
              <a:buChar char="Ø"/>
            </a:pPr>
            <a:r>
              <a:rPr lang="en-IN" dirty="0"/>
              <a:t>The effective address is formed by adding the 8-bit or 16-bit displacement with the addition result of the base register and the index register.</a:t>
            </a:r>
          </a:p>
          <a:p>
            <a:pPr algn="just">
              <a:buFont typeface="Wingdings" panose="05000000000000000000" pitchFamily="2" charset="2"/>
              <a:buChar char="Ø"/>
            </a:pPr>
            <a:r>
              <a:rPr lang="en-IN" dirty="0" err="1"/>
              <a:t>Eg.</a:t>
            </a:r>
            <a:r>
              <a:rPr lang="en-IN" dirty="0"/>
              <a:t> MOV AX, 2000H [BX] [SI]	</a:t>
            </a:r>
          </a:p>
          <a:p>
            <a:pPr algn="just">
              <a:buFont typeface="Wingdings" panose="05000000000000000000" pitchFamily="2" charset="2"/>
              <a:buChar char="Ø"/>
            </a:pPr>
            <a:r>
              <a:rPr lang="en-US" dirty="0"/>
              <a:t>Effective address is 10H* DS+[BX]+[SI]+2000H</a:t>
            </a:r>
            <a:endParaRPr lang="en-IN" dirty="0"/>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Relative Based-Indexed addressing mode</a:t>
            </a:r>
            <a:endParaRPr lang="en-IN" sz="3200" b="1" dirty="0"/>
          </a:p>
        </p:txBody>
      </p:sp>
    </p:spTree>
    <p:extLst>
      <p:ext uri="{BB962C8B-B14F-4D97-AF65-F5344CB8AC3E}">
        <p14:creationId xmlns:p14="http://schemas.microsoft.com/office/powerpoint/2010/main" val="814266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8C0B-D3C4-45D9-9BF2-21692215B7E0}"/>
              </a:ext>
            </a:extLst>
          </p:cNvPr>
          <p:cNvSpPr>
            <a:spLocks noGrp="1"/>
          </p:cNvSpPr>
          <p:nvPr>
            <p:ph idx="1"/>
          </p:nvPr>
        </p:nvSpPr>
        <p:spPr>
          <a:xfrm>
            <a:off x="563129" y="1180214"/>
            <a:ext cx="11142921" cy="4561367"/>
          </a:xfrm>
        </p:spPr>
        <p:txBody>
          <a:bodyPr>
            <a:normAutofit/>
          </a:bodyPr>
          <a:lstStyle/>
          <a:p>
            <a:pPr marL="457200" indent="-457200" algn="just">
              <a:buFont typeface="+mj-lt"/>
              <a:buAutoNum type="arabicPeriod"/>
            </a:pPr>
            <a:r>
              <a:rPr lang="en-IN" dirty="0"/>
              <a:t>Register addressing mode </a:t>
            </a:r>
            <a:r>
              <a:rPr lang="en-IN" dirty="0">
                <a:solidFill>
                  <a:srgbClr val="FF0000"/>
                </a:solidFill>
              </a:rPr>
              <a:t>(MOV AX, BX</a:t>
            </a:r>
            <a:r>
              <a:rPr lang="en-US" dirty="0">
                <a:solidFill>
                  <a:srgbClr val="FF0000"/>
                </a:solidFill>
              </a:rPr>
              <a:t>)</a:t>
            </a:r>
            <a:endParaRPr lang="en-IN" dirty="0">
              <a:solidFill>
                <a:srgbClr val="FF0000"/>
              </a:solidFill>
            </a:endParaRPr>
          </a:p>
          <a:p>
            <a:pPr marL="457200" indent="-457200" algn="just">
              <a:buFont typeface="+mj-lt"/>
              <a:buAutoNum type="arabicPeriod"/>
            </a:pPr>
            <a:r>
              <a:rPr lang="en-IN" dirty="0"/>
              <a:t>Immediate addressing mode </a:t>
            </a:r>
            <a:r>
              <a:rPr lang="en-IN" dirty="0">
                <a:solidFill>
                  <a:srgbClr val="FF0000"/>
                </a:solidFill>
              </a:rPr>
              <a:t>(MOV AL, 22H)</a:t>
            </a:r>
          </a:p>
          <a:p>
            <a:pPr marL="457200" indent="-457200" algn="just">
              <a:buFont typeface="+mj-lt"/>
              <a:buAutoNum type="arabicPeriod"/>
            </a:pPr>
            <a:r>
              <a:rPr lang="en-IN" dirty="0"/>
              <a:t>Direct addressing mode </a:t>
            </a:r>
            <a:r>
              <a:rPr lang="en-IN" dirty="0">
                <a:solidFill>
                  <a:srgbClr val="FF0000"/>
                </a:solidFill>
              </a:rPr>
              <a:t>(MOV AL, [1234H])</a:t>
            </a:r>
          </a:p>
          <a:p>
            <a:pPr marL="457200" indent="-457200" algn="just">
              <a:buFont typeface="+mj-lt"/>
              <a:buAutoNum type="arabicPeriod"/>
            </a:pPr>
            <a:r>
              <a:rPr lang="en-IN" dirty="0"/>
              <a:t>Register indirect addressing mode </a:t>
            </a:r>
            <a:r>
              <a:rPr lang="en-IN" dirty="0">
                <a:solidFill>
                  <a:srgbClr val="FF0000"/>
                </a:solidFill>
              </a:rPr>
              <a:t>(MOV AX, [BX])</a:t>
            </a:r>
          </a:p>
          <a:p>
            <a:pPr marL="457200" indent="-457200" algn="just">
              <a:buFont typeface="+mj-lt"/>
              <a:buAutoNum type="arabicPeriod"/>
            </a:pPr>
            <a:r>
              <a:rPr lang="en-IN" dirty="0"/>
              <a:t>Indexed addressing mode </a:t>
            </a:r>
            <a:r>
              <a:rPr lang="en-IN" dirty="0">
                <a:solidFill>
                  <a:srgbClr val="FF0000"/>
                </a:solidFill>
              </a:rPr>
              <a:t>(MOV AX, [SI])</a:t>
            </a:r>
          </a:p>
          <a:p>
            <a:pPr marL="457200" indent="-457200" algn="just">
              <a:buFont typeface="+mj-lt"/>
              <a:buAutoNum type="arabicPeriod"/>
            </a:pPr>
            <a:r>
              <a:rPr lang="en-IN" dirty="0"/>
              <a:t>Based indexed addressing mode </a:t>
            </a:r>
            <a:r>
              <a:rPr lang="en-IN" dirty="0">
                <a:solidFill>
                  <a:srgbClr val="FF0000"/>
                </a:solidFill>
              </a:rPr>
              <a:t>(MOV AX, [BX] [SI])</a:t>
            </a:r>
          </a:p>
          <a:p>
            <a:pPr marL="457200" indent="-457200" algn="just">
              <a:buFont typeface="+mj-lt"/>
              <a:buAutoNum type="arabicPeriod"/>
            </a:pPr>
            <a:r>
              <a:rPr lang="en-IN" dirty="0"/>
              <a:t>Register relative addressing mode </a:t>
            </a:r>
            <a:r>
              <a:rPr lang="en-IN" dirty="0">
                <a:solidFill>
                  <a:srgbClr val="FF0000"/>
                </a:solidFill>
              </a:rPr>
              <a:t>(MOV AX, 1000H [BX])</a:t>
            </a:r>
          </a:p>
          <a:p>
            <a:pPr marL="457200" indent="-457200" algn="just">
              <a:buFont typeface="+mj-lt"/>
              <a:buAutoNum type="arabicPeriod"/>
            </a:pPr>
            <a:r>
              <a:rPr lang="en-IN" dirty="0"/>
              <a:t>Relative based indexed addressing mode </a:t>
            </a:r>
            <a:r>
              <a:rPr lang="en-IN" dirty="0">
                <a:solidFill>
                  <a:srgbClr val="FF0000"/>
                </a:solidFill>
              </a:rPr>
              <a:t>(MOV AX, 2000H [BX] [SI])</a:t>
            </a:r>
          </a:p>
        </p:txBody>
      </p:sp>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Addressing modes for Sequential control flow instructions</a:t>
            </a:r>
          </a:p>
        </p:txBody>
      </p:sp>
    </p:spTree>
    <p:extLst>
      <p:ext uri="{BB962C8B-B14F-4D97-AF65-F5344CB8AC3E}">
        <p14:creationId xmlns:p14="http://schemas.microsoft.com/office/powerpoint/2010/main" val="12376578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8C0B-D3C4-45D9-9BF2-21692215B7E0}"/>
              </a:ext>
            </a:extLst>
          </p:cNvPr>
          <p:cNvSpPr>
            <a:spLocks noGrp="1"/>
          </p:cNvSpPr>
          <p:nvPr>
            <p:ph idx="1"/>
          </p:nvPr>
        </p:nvSpPr>
        <p:spPr>
          <a:xfrm>
            <a:off x="510363" y="1073888"/>
            <a:ext cx="11142921" cy="5405592"/>
          </a:xfrm>
        </p:spPr>
        <p:txBody>
          <a:bodyPr>
            <a:normAutofit/>
          </a:bodyPr>
          <a:lstStyle/>
          <a:p>
            <a:pPr marL="457200" indent="-457200" algn="just">
              <a:buFont typeface="+mj-lt"/>
              <a:buAutoNum type="arabicPeriod"/>
            </a:pPr>
            <a:endParaRPr lang="en-IN" dirty="0"/>
          </a:p>
          <a:p>
            <a:pPr marL="457200" indent="-457200" algn="just">
              <a:buFont typeface="+mj-lt"/>
              <a:buAutoNum type="arabicPeriod"/>
            </a:pPr>
            <a:r>
              <a:rPr lang="en-IN" dirty="0" err="1"/>
              <a:t>Intrasegment</a:t>
            </a:r>
            <a:r>
              <a:rPr lang="en-IN" dirty="0"/>
              <a:t> direct addressing mode</a:t>
            </a:r>
          </a:p>
          <a:p>
            <a:pPr marL="457200" indent="-457200" algn="just">
              <a:buFont typeface="+mj-lt"/>
              <a:buAutoNum type="arabicPeriod"/>
            </a:pPr>
            <a:r>
              <a:rPr lang="en-IN" dirty="0" err="1"/>
              <a:t>Intrasegment</a:t>
            </a:r>
            <a:r>
              <a:rPr lang="en-IN" dirty="0"/>
              <a:t> indirect addressing mode</a:t>
            </a:r>
          </a:p>
          <a:p>
            <a:pPr marL="457200" indent="-457200" algn="just">
              <a:buFont typeface="+mj-lt"/>
              <a:buAutoNum type="arabicPeriod"/>
            </a:pPr>
            <a:r>
              <a:rPr lang="en-IN" dirty="0"/>
              <a:t>Intersegment direct addressing mode</a:t>
            </a:r>
          </a:p>
          <a:p>
            <a:pPr marL="457200" indent="-457200" algn="just">
              <a:buFont typeface="+mj-lt"/>
              <a:buAutoNum type="arabicPeriod"/>
            </a:pPr>
            <a:r>
              <a:rPr lang="en-IN" dirty="0"/>
              <a:t>Intersegment indirect addressing mode</a:t>
            </a:r>
          </a:p>
          <a:p>
            <a:pPr marL="457200" indent="-457200" algn="just">
              <a:buFont typeface="+mj-lt"/>
              <a:buAutoNum type="arabicPeriod"/>
            </a:pPr>
            <a:endParaRPr lang="en-US" dirty="0"/>
          </a:p>
          <a:p>
            <a:pPr algn="just">
              <a:buFont typeface="Wingdings" panose="05000000000000000000" pitchFamily="2" charset="2"/>
              <a:buChar char="Ø"/>
            </a:pPr>
            <a:r>
              <a:rPr lang="en-IN" dirty="0">
                <a:solidFill>
                  <a:srgbClr val="FF0000"/>
                </a:solidFill>
              </a:rPr>
              <a:t>If the destination lies in the same segment, the mode is called </a:t>
            </a:r>
            <a:r>
              <a:rPr lang="en-IN" dirty="0" err="1">
                <a:solidFill>
                  <a:srgbClr val="FF0000"/>
                </a:solidFill>
              </a:rPr>
              <a:t>intrasegment</a:t>
            </a:r>
            <a:r>
              <a:rPr lang="en-IN" dirty="0">
                <a:solidFill>
                  <a:srgbClr val="FF0000"/>
                </a:solidFill>
              </a:rPr>
              <a:t> mode</a:t>
            </a:r>
          </a:p>
          <a:p>
            <a:pPr algn="just">
              <a:buFont typeface="Wingdings" panose="05000000000000000000" pitchFamily="2" charset="2"/>
              <a:buChar char="Ø"/>
            </a:pPr>
            <a:r>
              <a:rPr lang="en-IN" dirty="0">
                <a:solidFill>
                  <a:srgbClr val="FF0000"/>
                </a:solidFill>
              </a:rPr>
              <a:t>If the address location to which the control is to be transferred lies in a different segment other than the current one, the mode is called intersegment mode.</a:t>
            </a:r>
            <a:endParaRPr lang="en-IN" dirty="0"/>
          </a:p>
        </p:txBody>
      </p:sp>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Addressing modes for Control transfer instructions</a:t>
            </a:r>
          </a:p>
        </p:txBody>
      </p:sp>
    </p:spTree>
    <p:extLst>
      <p:ext uri="{BB962C8B-B14F-4D97-AF65-F5344CB8AC3E}">
        <p14:creationId xmlns:p14="http://schemas.microsoft.com/office/powerpoint/2010/main" val="39746855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a:xfrm>
            <a:off x="785037" y="1081346"/>
            <a:ext cx="10515600" cy="4351338"/>
          </a:xfrm>
        </p:spPr>
        <p:txBody>
          <a:bodyPr/>
          <a:lstStyle/>
          <a:p>
            <a:pPr algn="just">
              <a:buFont typeface="Wingdings" panose="05000000000000000000" pitchFamily="2" charset="2"/>
              <a:buChar char="Ø"/>
            </a:pPr>
            <a:r>
              <a:rPr lang="en-IN" dirty="0"/>
              <a:t>In this mode, the effective branch address to which the control is to be transferred lies in the same segment in which the control transfer instruction lies and it appears directly in the instruction as an immediate displacement value.</a:t>
            </a:r>
          </a:p>
          <a:p>
            <a:pPr marL="0" indent="0" algn="just">
              <a:buNone/>
            </a:pPr>
            <a:r>
              <a:rPr lang="en-IN" dirty="0"/>
              <a:t>		</a:t>
            </a:r>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err="1"/>
              <a:t>Intrasegment</a:t>
            </a:r>
            <a:r>
              <a:rPr lang="en-US" altLang="en-US" sz="3200" b="1" dirty="0"/>
              <a:t> Direct mode</a:t>
            </a:r>
            <a:endParaRPr lang="en-IN" sz="3200" b="1"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7171" y="2768009"/>
            <a:ext cx="8210550"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009362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p:txBody>
          <a:bodyPr>
            <a:normAutofit/>
          </a:bodyPr>
          <a:lstStyle/>
          <a:p>
            <a:pPr algn="just">
              <a:buFont typeface="Wingdings" panose="05000000000000000000" pitchFamily="2" charset="2"/>
              <a:buChar char="Ø"/>
            </a:pPr>
            <a:r>
              <a:rPr lang="en-IN" dirty="0"/>
              <a:t>In this instruction, the control is jumped to an address specified by the 16-bit register or a memory location. </a:t>
            </a:r>
          </a:p>
          <a:p>
            <a:pPr algn="just">
              <a:buFont typeface="Wingdings" panose="05000000000000000000" pitchFamily="2" charset="2"/>
              <a:buChar char="Ø"/>
            </a:pPr>
            <a:r>
              <a:rPr lang="en-US" dirty="0" err="1"/>
              <a:t>Eg</a:t>
            </a:r>
            <a:r>
              <a:rPr lang="en-US" dirty="0"/>
              <a:t>. JMP [BX]; Jump to effective address stored in BX</a:t>
            </a:r>
            <a:endParaRPr lang="en-IN" dirty="0"/>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err="1"/>
              <a:t>Intrasegment</a:t>
            </a:r>
            <a:r>
              <a:rPr lang="en-US" altLang="en-US" sz="3200" b="1" dirty="0"/>
              <a:t> Indirect mode</a:t>
            </a:r>
            <a:endParaRPr lang="en-IN" sz="3200" b="1" dirty="0"/>
          </a:p>
        </p:txBody>
      </p:sp>
    </p:spTree>
    <p:extLst>
      <p:ext uri="{BB962C8B-B14F-4D97-AF65-F5344CB8AC3E}">
        <p14:creationId xmlns:p14="http://schemas.microsoft.com/office/powerpoint/2010/main" val="21036287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a:xfrm>
            <a:off x="876789" y="1081346"/>
            <a:ext cx="10515600" cy="4351338"/>
          </a:xfrm>
        </p:spPr>
        <p:txBody>
          <a:bodyPr>
            <a:normAutofit/>
          </a:bodyPr>
          <a:lstStyle/>
          <a:p>
            <a:pPr algn="just">
              <a:buFont typeface="Wingdings" panose="05000000000000000000" pitchFamily="2" charset="2"/>
              <a:buChar char="Ø"/>
            </a:pPr>
            <a:r>
              <a:rPr lang="en-IN" dirty="0"/>
              <a:t>This addressing mode is used to provide means of branching from one segment to another segment.</a:t>
            </a:r>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Intersegment Direct mode</a:t>
            </a:r>
            <a:endParaRPr lang="en-IN" sz="3200" b="1"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8041" y="2374162"/>
            <a:ext cx="8562975" cy="361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146153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p:txBody>
          <a:bodyPr>
            <a:normAutofit/>
          </a:bodyPr>
          <a:lstStyle/>
          <a:p>
            <a:pPr algn="just">
              <a:buFont typeface="Wingdings" panose="05000000000000000000" pitchFamily="2" charset="2"/>
              <a:buChar char="Ø"/>
            </a:pPr>
            <a:r>
              <a:rPr lang="en-US" dirty="0"/>
              <a:t>In this mode, the address to which the control is to be transferred lies in a different segment and it is passed to the instruction indirectly</a:t>
            </a:r>
          </a:p>
          <a:p>
            <a:pPr algn="just">
              <a:buFont typeface="Wingdings" panose="05000000000000000000" pitchFamily="2" charset="2"/>
              <a:buChar char="Ø"/>
            </a:pPr>
            <a:r>
              <a:rPr lang="en-US" dirty="0"/>
              <a:t>Example: JMP [2000H]; Jump to an address in the other segment specified at effective address 2000H in DS.</a:t>
            </a:r>
            <a:endParaRPr lang="en-IN" dirty="0"/>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Intersegment Indirect mode</a:t>
            </a:r>
            <a:endParaRPr lang="en-IN" sz="3200" b="1" dirty="0"/>
          </a:p>
        </p:txBody>
      </p:sp>
    </p:spTree>
    <p:extLst>
      <p:ext uri="{BB962C8B-B14F-4D97-AF65-F5344CB8AC3E}">
        <p14:creationId xmlns:p14="http://schemas.microsoft.com/office/powerpoint/2010/main" val="3672576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8C0B-D3C4-45D9-9BF2-21692215B7E0}"/>
              </a:ext>
            </a:extLst>
          </p:cNvPr>
          <p:cNvSpPr>
            <a:spLocks noGrp="1"/>
          </p:cNvSpPr>
          <p:nvPr>
            <p:ph idx="1"/>
          </p:nvPr>
        </p:nvSpPr>
        <p:spPr>
          <a:xfrm>
            <a:off x="394064" y="956930"/>
            <a:ext cx="11269852" cy="5752214"/>
          </a:xfrm>
        </p:spPr>
        <p:txBody>
          <a:bodyPr>
            <a:normAutofit/>
          </a:bodyPr>
          <a:lstStyle/>
          <a:p>
            <a:pPr algn="just">
              <a:buFont typeface="Wingdings" pitchFamily="2" charset="2"/>
              <a:buChar char="Ø"/>
            </a:pPr>
            <a:r>
              <a:rPr lang="en-US" dirty="0"/>
              <a:t>The addressing mode describes the types of operands and the way they are accessed for executing an instruction. </a:t>
            </a:r>
          </a:p>
          <a:p>
            <a:pPr algn="just">
              <a:buFont typeface="Wingdings" pitchFamily="2" charset="2"/>
              <a:buChar char="Ø"/>
            </a:pPr>
            <a:r>
              <a:rPr lang="en-US" dirty="0"/>
              <a:t>According to the flow of instruction execution, the instructions may be categorized as</a:t>
            </a:r>
          </a:p>
          <a:p>
            <a:pPr marL="914400" lvl="2" indent="0" algn="just">
              <a:buNone/>
            </a:pPr>
            <a:r>
              <a:rPr lang="en-US" sz="2800" dirty="0"/>
              <a:t>1. Sequential control flow instructions</a:t>
            </a:r>
          </a:p>
          <a:p>
            <a:pPr marL="914400" lvl="2" indent="0" algn="just">
              <a:buNone/>
            </a:pPr>
            <a:r>
              <a:rPr lang="en-US" sz="2800" dirty="0"/>
              <a:t>2. Control transfer instructions</a:t>
            </a:r>
          </a:p>
          <a:p>
            <a:pPr algn="just">
              <a:buFont typeface="Wingdings" pitchFamily="2" charset="2"/>
              <a:buChar char="Ø"/>
            </a:pPr>
            <a:r>
              <a:rPr lang="en-US" dirty="0"/>
              <a:t>Sequential control flow instructions are the instructions which after execution, </a:t>
            </a:r>
            <a:r>
              <a:rPr lang="en-US" b="1" dirty="0"/>
              <a:t>transfer control to the next instruction </a:t>
            </a:r>
            <a:r>
              <a:rPr lang="en-US" dirty="0"/>
              <a:t>appearing immediately after it (in the sequence) in the program. For example the arithmetic, logic, data transfer and processor control instructions are Sequential control flow instructions.</a:t>
            </a:r>
          </a:p>
          <a:p>
            <a:pPr algn="just">
              <a:buFont typeface="Wingdings" pitchFamily="2" charset="2"/>
              <a:buChar char="Ø"/>
            </a:pPr>
            <a:r>
              <a:rPr lang="en-US" dirty="0"/>
              <a:t>The control transfer instructions </a:t>
            </a:r>
            <a:r>
              <a:rPr lang="en-US" b="1" dirty="0"/>
              <a:t>transfer control to some predefined address</a:t>
            </a:r>
            <a:r>
              <a:rPr lang="en-US" dirty="0"/>
              <a:t> or the address somehow specified in the instruction</a:t>
            </a:r>
            <a:endParaRPr lang="en-US" sz="2800" dirty="0"/>
          </a:p>
        </p:txBody>
      </p:sp>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Addressing modes</a:t>
            </a:r>
            <a:endParaRPr lang="en-IN" sz="3200" b="1" dirty="0"/>
          </a:p>
        </p:txBody>
      </p:sp>
    </p:spTree>
    <p:extLst>
      <p:ext uri="{BB962C8B-B14F-4D97-AF65-F5344CB8AC3E}">
        <p14:creationId xmlns:p14="http://schemas.microsoft.com/office/powerpoint/2010/main" val="21305320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7728C0B-D3C4-45D9-9BF2-21692215B7E0}"/>
              </a:ext>
            </a:extLst>
          </p:cNvPr>
          <p:cNvSpPr>
            <a:spLocks noGrp="1"/>
          </p:cNvSpPr>
          <p:nvPr>
            <p:ph idx="1"/>
          </p:nvPr>
        </p:nvSpPr>
        <p:spPr>
          <a:xfrm>
            <a:off x="510363" y="1073888"/>
            <a:ext cx="11142921" cy="5677786"/>
          </a:xfrm>
        </p:spPr>
        <p:txBody>
          <a:bodyPr>
            <a:normAutofit/>
          </a:bodyPr>
          <a:lstStyle/>
          <a:p>
            <a:pPr marL="457200" indent="-457200" algn="just">
              <a:buFont typeface="+mj-lt"/>
              <a:buAutoNum type="arabicPeriod"/>
            </a:pPr>
            <a:r>
              <a:rPr lang="en-IN" sz="3000" dirty="0"/>
              <a:t>Register addressing mode</a:t>
            </a:r>
          </a:p>
          <a:p>
            <a:pPr marL="457200" indent="-457200" algn="just">
              <a:buFont typeface="+mj-lt"/>
              <a:buAutoNum type="arabicPeriod"/>
            </a:pPr>
            <a:r>
              <a:rPr lang="en-IN" sz="3000" dirty="0"/>
              <a:t>Immediate addressing mode</a:t>
            </a:r>
          </a:p>
          <a:p>
            <a:pPr marL="457200" indent="-457200" algn="just">
              <a:buFont typeface="+mj-lt"/>
              <a:buAutoNum type="arabicPeriod"/>
            </a:pPr>
            <a:r>
              <a:rPr lang="en-IN" sz="3000" dirty="0"/>
              <a:t>Direct addressing mode</a:t>
            </a:r>
          </a:p>
          <a:p>
            <a:pPr marL="457200" indent="-457200" algn="just">
              <a:buFont typeface="+mj-lt"/>
              <a:buAutoNum type="arabicPeriod"/>
            </a:pPr>
            <a:r>
              <a:rPr lang="en-IN" sz="3000" dirty="0"/>
              <a:t>Register indirect addressing mode</a:t>
            </a:r>
          </a:p>
          <a:p>
            <a:pPr marL="457200" indent="-457200" algn="just">
              <a:buFont typeface="+mj-lt"/>
              <a:buAutoNum type="arabicPeriod"/>
            </a:pPr>
            <a:r>
              <a:rPr lang="en-IN" sz="3000" dirty="0"/>
              <a:t>Indexed addressing mode</a:t>
            </a:r>
          </a:p>
          <a:p>
            <a:pPr marL="457200" indent="-457200" algn="just">
              <a:buFont typeface="+mj-lt"/>
              <a:buAutoNum type="arabicPeriod"/>
            </a:pPr>
            <a:r>
              <a:rPr lang="en-IN" sz="3000" dirty="0"/>
              <a:t>Based indexed addressing mode</a:t>
            </a:r>
          </a:p>
          <a:p>
            <a:pPr marL="457200" indent="-457200" algn="just">
              <a:buFont typeface="+mj-lt"/>
              <a:buAutoNum type="arabicPeriod"/>
            </a:pPr>
            <a:r>
              <a:rPr lang="en-IN" sz="3000" dirty="0"/>
              <a:t>Register relative addressing mode</a:t>
            </a:r>
          </a:p>
          <a:p>
            <a:pPr marL="457200" indent="-457200" algn="just">
              <a:buFont typeface="+mj-lt"/>
              <a:buAutoNum type="arabicPeriod"/>
            </a:pPr>
            <a:r>
              <a:rPr lang="en-IN" sz="3000" dirty="0"/>
              <a:t>Relative based indexed addressing mode</a:t>
            </a:r>
          </a:p>
          <a:p>
            <a:pPr algn="just">
              <a:buFont typeface="Wingdings" panose="05000000000000000000" pitchFamily="2" charset="2"/>
              <a:buChar char="Ø"/>
            </a:pPr>
            <a:endParaRPr lang="en-IN" dirty="0"/>
          </a:p>
        </p:txBody>
      </p:sp>
      <p:sp>
        <p:nvSpPr>
          <p:cNvPr id="5"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Addressing modes for Sequential control flow instructions</a:t>
            </a:r>
          </a:p>
        </p:txBody>
      </p:sp>
    </p:spTree>
    <p:extLst>
      <p:ext uri="{BB962C8B-B14F-4D97-AF65-F5344CB8AC3E}">
        <p14:creationId xmlns:p14="http://schemas.microsoft.com/office/powerpoint/2010/main" val="34924875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p:txBody>
          <a:bodyPr/>
          <a:lstStyle/>
          <a:p>
            <a:pPr algn="just">
              <a:buFont typeface="Wingdings" panose="05000000000000000000" pitchFamily="2" charset="2"/>
              <a:buChar char="Ø"/>
            </a:pPr>
            <a:r>
              <a:rPr lang="en-IN" dirty="0"/>
              <a:t>In this mode, both the operands are specified by registers.</a:t>
            </a:r>
          </a:p>
          <a:p>
            <a:pPr algn="just">
              <a:buFont typeface="Wingdings" panose="05000000000000000000" pitchFamily="2" charset="2"/>
              <a:buChar char="Ø"/>
            </a:pPr>
            <a:r>
              <a:rPr lang="en-IN" dirty="0" err="1"/>
              <a:t>Eg.</a:t>
            </a:r>
            <a:r>
              <a:rPr lang="en-IN" dirty="0"/>
              <a:t> MOV AX, BX</a:t>
            </a:r>
          </a:p>
          <a:p>
            <a:pPr algn="just">
              <a:buFont typeface="Wingdings" panose="05000000000000000000" pitchFamily="2" charset="2"/>
              <a:buChar char="Ø"/>
            </a:pPr>
            <a:r>
              <a:rPr lang="en-IN" dirty="0"/>
              <a:t>All the registers can be used in this mode.</a:t>
            </a:r>
          </a:p>
          <a:p>
            <a:pPr algn="just">
              <a:buFont typeface="Wingdings" panose="05000000000000000000" pitchFamily="2" charset="2"/>
              <a:buChar char="Ø"/>
            </a:pPr>
            <a:r>
              <a:rPr lang="en-IN" dirty="0"/>
              <a:t>Both the source and destination registers should be of the same size</a:t>
            </a:r>
          </a:p>
          <a:p>
            <a:pPr algn="just">
              <a:buFont typeface="Wingdings" panose="05000000000000000000" pitchFamily="2" charset="2"/>
              <a:buChar char="Ø"/>
            </a:pPr>
            <a:endParaRPr lang="en-IN" dirty="0"/>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Register addressing mode</a:t>
            </a:r>
            <a:endParaRPr lang="en-IN" sz="3200" b="1" dirty="0"/>
          </a:p>
        </p:txBody>
      </p:sp>
    </p:spTree>
    <p:extLst>
      <p:ext uri="{BB962C8B-B14F-4D97-AF65-F5344CB8AC3E}">
        <p14:creationId xmlns:p14="http://schemas.microsoft.com/office/powerpoint/2010/main" val="716559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p:txBody>
          <a:bodyPr/>
          <a:lstStyle/>
          <a:p>
            <a:pPr algn="just">
              <a:buFont typeface="Wingdings" panose="05000000000000000000" pitchFamily="2" charset="2"/>
              <a:buChar char="Ø"/>
            </a:pPr>
            <a:r>
              <a:rPr lang="en-IN" dirty="0"/>
              <a:t>In this mode, the source operand is specified as immediate data byte or word and the destination is either a register or a memory location.</a:t>
            </a:r>
          </a:p>
          <a:p>
            <a:pPr algn="just">
              <a:buFont typeface="Wingdings" panose="05000000000000000000" pitchFamily="2" charset="2"/>
              <a:buChar char="Ø"/>
            </a:pPr>
            <a:r>
              <a:rPr lang="en-IN" dirty="0" err="1"/>
              <a:t>Eg.</a:t>
            </a:r>
            <a:r>
              <a:rPr lang="en-IN" dirty="0"/>
              <a:t> MOV AL, 22H;	MOV BX, 3456H</a:t>
            </a:r>
          </a:p>
          <a:p>
            <a:pPr algn="just">
              <a:buFont typeface="Wingdings" panose="05000000000000000000" pitchFamily="2" charset="2"/>
              <a:buChar char="Ø"/>
            </a:pPr>
            <a:r>
              <a:rPr lang="en-IN" dirty="0"/>
              <a:t>All the registers can be used in this mode.</a:t>
            </a:r>
          </a:p>
          <a:p>
            <a:pPr algn="just">
              <a:buFont typeface="Wingdings" panose="05000000000000000000" pitchFamily="2" charset="2"/>
              <a:buChar char="Ø"/>
            </a:pPr>
            <a:r>
              <a:rPr lang="en-IN" dirty="0"/>
              <a:t>Both the source and destination registers should be of the same size</a:t>
            </a:r>
          </a:p>
          <a:p>
            <a:pPr algn="just">
              <a:buFont typeface="Wingdings" panose="05000000000000000000" pitchFamily="2" charset="2"/>
              <a:buChar char="Ø"/>
            </a:pPr>
            <a:endParaRPr lang="en-IN" dirty="0"/>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Immediate addressing mode</a:t>
            </a:r>
            <a:endParaRPr lang="en-IN" sz="3200" b="1" dirty="0"/>
          </a:p>
        </p:txBody>
      </p:sp>
    </p:spTree>
    <p:extLst>
      <p:ext uri="{BB962C8B-B14F-4D97-AF65-F5344CB8AC3E}">
        <p14:creationId xmlns:p14="http://schemas.microsoft.com/office/powerpoint/2010/main" val="157843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p:txBody>
          <a:bodyPr/>
          <a:lstStyle/>
          <a:p>
            <a:pPr algn="just">
              <a:buFont typeface="Wingdings" panose="05000000000000000000" pitchFamily="2" charset="2"/>
              <a:buChar char="Ø"/>
            </a:pPr>
            <a:r>
              <a:rPr lang="en-IN" dirty="0"/>
              <a:t>In this mode, the source is a memory location and the destination is a register.</a:t>
            </a:r>
          </a:p>
          <a:p>
            <a:pPr algn="just">
              <a:buFont typeface="Wingdings" panose="05000000000000000000" pitchFamily="2" charset="2"/>
              <a:buChar char="Ø"/>
            </a:pPr>
            <a:r>
              <a:rPr lang="en-IN" dirty="0" err="1"/>
              <a:t>Eg.</a:t>
            </a:r>
            <a:r>
              <a:rPr lang="en-IN" dirty="0"/>
              <a:t> MOV AL, [1234H]</a:t>
            </a:r>
          </a:p>
          <a:p>
            <a:pPr algn="just">
              <a:buFont typeface="Wingdings" panose="05000000000000000000" pitchFamily="2" charset="2"/>
              <a:buChar char="Ø"/>
            </a:pPr>
            <a:r>
              <a:rPr lang="en-IN" dirty="0"/>
              <a:t>Here, a 16-bit memory address is directly specified in the instruction as a part of it.</a:t>
            </a:r>
          </a:p>
          <a:p>
            <a:pPr algn="just">
              <a:buFont typeface="Wingdings" panose="05000000000000000000" pitchFamily="2" charset="2"/>
              <a:buChar char="Ø"/>
            </a:pPr>
            <a:endParaRPr lang="en-IN" dirty="0"/>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Direct addressing mode</a:t>
            </a:r>
            <a:endParaRPr lang="en-IN" sz="3200" b="1" dirty="0"/>
          </a:p>
        </p:txBody>
      </p:sp>
    </p:spTree>
    <p:extLst>
      <p:ext uri="{BB962C8B-B14F-4D97-AF65-F5344CB8AC3E}">
        <p14:creationId xmlns:p14="http://schemas.microsoft.com/office/powerpoint/2010/main" val="3029676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p:txBody>
          <a:bodyPr/>
          <a:lstStyle/>
          <a:p>
            <a:pPr algn="just">
              <a:buFont typeface="Wingdings" panose="05000000000000000000" pitchFamily="2" charset="2"/>
              <a:buChar char="Ø"/>
            </a:pPr>
            <a:r>
              <a:rPr lang="en-IN" dirty="0"/>
              <a:t>Register indirect addressing mode allows data to be addressed at any memory location using the offset registers: BP, BX, DI or SI</a:t>
            </a:r>
          </a:p>
          <a:p>
            <a:pPr algn="just">
              <a:buFont typeface="Wingdings" panose="05000000000000000000" pitchFamily="2" charset="2"/>
              <a:buChar char="Ø"/>
            </a:pPr>
            <a:r>
              <a:rPr lang="en-US" dirty="0"/>
              <a:t>In this mode, the effective address of the memory may be taken directly from one of the base register or index register specified by instruction</a:t>
            </a:r>
            <a:endParaRPr lang="en-IN" dirty="0"/>
          </a:p>
          <a:p>
            <a:pPr algn="just">
              <a:buFont typeface="Wingdings" panose="05000000000000000000" pitchFamily="2" charset="2"/>
              <a:buChar char="Ø"/>
            </a:pPr>
            <a:r>
              <a:rPr lang="en-IN" dirty="0" err="1"/>
              <a:t>Eg</a:t>
            </a:r>
            <a:r>
              <a:rPr lang="en-IN" dirty="0"/>
              <a:t>. MOV AX, [BX]		</a:t>
            </a:r>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Register in-Direct addressing mode</a:t>
            </a:r>
            <a:endParaRPr lang="en-IN" sz="3200" b="1" dirty="0"/>
          </a:p>
        </p:txBody>
      </p:sp>
    </p:spTree>
    <p:extLst>
      <p:ext uri="{BB962C8B-B14F-4D97-AF65-F5344CB8AC3E}">
        <p14:creationId xmlns:p14="http://schemas.microsoft.com/office/powerpoint/2010/main" val="15424485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p:txBody>
          <a:bodyPr/>
          <a:lstStyle/>
          <a:p>
            <a:pPr algn="just">
              <a:buFont typeface="Wingdings" panose="05000000000000000000" pitchFamily="2" charset="2"/>
              <a:buChar char="Ø"/>
            </a:pPr>
            <a:r>
              <a:rPr lang="en-IN" dirty="0"/>
              <a:t>In this mode, the offset address of the operand is stored in one of the index registers like SI or DI. </a:t>
            </a:r>
          </a:p>
          <a:p>
            <a:pPr algn="just">
              <a:buFont typeface="Wingdings" panose="05000000000000000000" pitchFamily="2" charset="2"/>
              <a:buChar char="Ø"/>
            </a:pPr>
            <a:r>
              <a:rPr lang="en-IN" dirty="0"/>
              <a:t>ES and DS are the default segments for DI or SI are used. </a:t>
            </a:r>
          </a:p>
          <a:p>
            <a:pPr algn="just">
              <a:buFont typeface="Wingdings" panose="05000000000000000000" pitchFamily="2" charset="2"/>
              <a:buChar char="Ø"/>
            </a:pPr>
            <a:r>
              <a:rPr lang="en-IN" dirty="0" err="1"/>
              <a:t>Eg.</a:t>
            </a:r>
            <a:r>
              <a:rPr lang="en-IN" dirty="0"/>
              <a:t> MOV AX, [SI]	</a:t>
            </a:r>
          </a:p>
          <a:p>
            <a:pPr algn="just">
              <a:buFont typeface="Wingdings" panose="05000000000000000000" pitchFamily="2" charset="2"/>
              <a:buChar char="Ø"/>
            </a:pPr>
            <a:r>
              <a:rPr lang="en-IN" dirty="0"/>
              <a:t>E</a:t>
            </a:r>
            <a:r>
              <a:rPr lang="en-US" dirty="0" err="1"/>
              <a:t>ffective</a:t>
            </a:r>
            <a:r>
              <a:rPr lang="en-US" dirty="0"/>
              <a:t> address is 10H*DS+[SI]</a:t>
            </a:r>
            <a:endParaRPr lang="en-IN" dirty="0"/>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Indexed addressing mode</a:t>
            </a:r>
            <a:endParaRPr lang="en-IN" sz="3200" b="1" dirty="0"/>
          </a:p>
        </p:txBody>
      </p:sp>
    </p:spTree>
    <p:extLst>
      <p:ext uri="{BB962C8B-B14F-4D97-AF65-F5344CB8AC3E}">
        <p14:creationId xmlns:p14="http://schemas.microsoft.com/office/powerpoint/2010/main" val="6075308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2294251-F890-45B1-A577-0375F56892C0}"/>
              </a:ext>
            </a:extLst>
          </p:cNvPr>
          <p:cNvSpPr>
            <a:spLocks noGrp="1"/>
          </p:cNvSpPr>
          <p:nvPr>
            <p:ph idx="1"/>
          </p:nvPr>
        </p:nvSpPr>
        <p:spPr/>
        <p:txBody>
          <a:bodyPr/>
          <a:lstStyle/>
          <a:p>
            <a:pPr algn="just">
              <a:buFont typeface="Wingdings" panose="05000000000000000000" pitchFamily="2" charset="2"/>
              <a:buChar char="Ø"/>
            </a:pPr>
            <a:r>
              <a:rPr lang="en-IN" dirty="0"/>
              <a:t>In this mode, one base register (BX or BP) and one index register (SI or DI) are used to indirectly address memory.</a:t>
            </a:r>
          </a:p>
          <a:p>
            <a:pPr algn="just">
              <a:buFont typeface="Wingdings" panose="05000000000000000000" pitchFamily="2" charset="2"/>
              <a:buChar char="Ø"/>
            </a:pPr>
            <a:r>
              <a:rPr lang="en-IN" dirty="0"/>
              <a:t>The effective address is formed by adding contents of a base register to the contents of the index register.</a:t>
            </a:r>
          </a:p>
          <a:p>
            <a:pPr algn="just">
              <a:buFont typeface="Wingdings" panose="05000000000000000000" pitchFamily="2" charset="2"/>
              <a:buChar char="Ø"/>
            </a:pPr>
            <a:r>
              <a:rPr lang="en-IN" dirty="0" err="1"/>
              <a:t>Eg.</a:t>
            </a:r>
            <a:r>
              <a:rPr lang="en-IN" dirty="0"/>
              <a:t> MOV AX, [BX] [SI]</a:t>
            </a:r>
          </a:p>
          <a:p>
            <a:pPr algn="just">
              <a:buFont typeface="Wingdings" panose="05000000000000000000" pitchFamily="2" charset="2"/>
              <a:buChar char="Ø"/>
            </a:pPr>
            <a:r>
              <a:rPr lang="en-US" dirty="0"/>
              <a:t>Effective address is 10H*DS +[BX]+[SI]</a:t>
            </a:r>
            <a:r>
              <a:rPr lang="en-IN" dirty="0"/>
              <a:t>	</a:t>
            </a:r>
          </a:p>
        </p:txBody>
      </p:sp>
      <p:sp>
        <p:nvSpPr>
          <p:cNvPr id="4" name="Rectangle 2"/>
          <p:cNvSpPr txBox="1">
            <a:spLocks noChangeArrowheads="1"/>
          </p:cNvSpPr>
          <p:nvPr/>
        </p:nvSpPr>
        <p:spPr>
          <a:xfrm>
            <a:off x="394064" y="137685"/>
            <a:ext cx="11481052" cy="717453"/>
          </a:xfrm>
          <a:prstGeom prst="rect">
            <a:avLst/>
          </a:prstGeom>
          <a:solidFill>
            <a:schemeClr val="accent2"/>
          </a:solidFill>
        </p:spPr>
        <p:txBody>
          <a:bodyPr vert="horz" lIns="91440" tIns="45720" rIns="91440" bIns="45720" rtlCol="0" anchor="ctr">
            <a:normAutofit/>
          </a:bodyPr>
          <a:lstStyle/>
          <a:p>
            <a:pPr algn="ctr"/>
            <a:r>
              <a:rPr lang="en-US" altLang="en-US" sz="3200" b="1" dirty="0"/>
              <a:t>Based-Indexed addressing mode</a:t>
            </a:r>
            <a:endParaRPr lang="en-IN" sz="3200" b="1" dirty="0"/>
          </a:p>
        </p:txBody>
      </p:sp>
    </p:spTree>
    <p:extLst>
      <p:ext uri="{BB962C8B-B14F-4D97-AF65-F5344CB8AC3E}">
        <p14:creationId xmlns:p14="http://schemas.microsoft.com/office/powerpoint/2010/main" val="1079788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3645</TotalTime>
  <Words>993</Words>
  <Application>Microsoft Office PowerPoint</Application>
  <PresentationFormat>Widescreen</PresentationFormat>
  <Paragraphs>85</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Times New Roman</vt:lpstr>
      <vt:lpstr>Wingdings</vt:lpstr>
      <vt:lpstr>Office Theme</vt:lpstr>
      <vt:lpstr>ECE-2002 Computer Organization and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Evolution</dc:title>
  <dc:creator>Windows User</dc:creator>
  <cp:lastModifiedBy>Kritika Bansal</cp:lastModifiedBy>
  <cp:revision>131</cp:revision>
  <dcterms:created xsi:type="dcterms:W3CDTF">2018-07-21T07:11:27Z</dcterms:created>
  <dcterms:modified xsi:type="dcterms:W3CDTF">2025-02-10T15:17:34Z</dcterms:modified>
</cp:coreProperties>
</file>