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18" r:id="rId2"/>
    <p:sldId id="447" r:id="rId3"/>
    <p:sldId id="450" r:id="rId4"/>
    <p:sldId id="451" r:id="rId5"/>
    <p:sldId id="452" r:id="rId6"/>
    <p:sldId id="453" r:id="rId7"/>
    <p:sldId id="454" r:id="rId8"/>
    <p:sldId id="455" r:id="rId9"/>
    <p:sldId id="456" r:id="rId10"/>
    <p:sldId id="459" r:id="rId11"/>
    <p:sldId id="472" r:id="rId12"/>
    <p:sldId id="473" r:id="rId13"/>
    <p:sldId id="474" r:id="rId14"/>
    <p:sldId id="460" r:id="rId15"/>
    <p:sldId id="461" r:id="rId16"/>
    <p:sldId id="469" r:id="rId17"/>
    <p:sldId id="463" r:id="rId18"/>
    <p:sldId id="475" r:id="rId19"/>
    <p:sldId id="4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0925" autoAdjust="0"/>
  </p:normalViewPr>
  <p:slideViewPr>
    <p:cSldViewPr snapToGrid="0">
      <p:cViewPr>
        <p:scale>
          <a:sx n="74" d="100"/>
          <a:sy n="74" d="100"/>
        </p:scale>
        <p:origin x="352" y="5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0E01F5-B371-4479-A667-CF6F16F39ADF}" type="datetimeFigureOut">
              <a:rPr lang="en-IN" smtClean="0"/>
              <a:pPr/>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587ED6-F173-4D52-BD1A-C3E89AE7D779}" type="slidenum">
              <a:rPr lang="en-IN" smtClean="0"/>
              <a:pPr/>
              <a:t>‹#›</a:t>
            </a:fld>
            <a:endParaRPr lang="en-IN"/>
          </a:p>
        </p:txBody>
      </p:sp>
    </p:spTree>
    <p:extLst>
      <p:ext uri="{BB962C8B-B14F-4D97-AF65-F5344CB8AC3E}">
        <p14:creationId xmlns:p14="http://schemas.microsoft.com/office/powerpoint/2010/main" val="1322692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8086 is little endian</a:t>
            </a:r>
          </a:p>
          <a:p>
            <a:r>
              <a:rPr lang="en-US" sz="2800" b="1" dirty="0">
                <a:solidFill>
                  <a:schemeClr val="accent1">
                    <a:lumMod val="50000"/>
                  </a:schemeClr>
                </a:solidFill>
                <a:latin typeface="Times New Roman" pitchFamily="18" charset="0"/>
                <a:cs typeface="Times New Roman" pitchFamily="18" charset="0"/>
              </a:rPr>
              <a:t>In the big-endian assignment, the lower byte addresses are used for the most significant (leftmost) bytes of the word.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2800" b="1" dirty="0">
                <a:solidFill>
                  <a:schemeClr val="accent1">
                    <a:lumMod val="50000"/>
                  </a:schemeClr>
                </a:solidFill>
                <a:latin typeface="Times New Roman" pitchFamily="18" charset="0"/>
                <a:cs typeface="Times New Roman" pitchFamily="18" charset="0"/>
              </a:rPr>
              <a:t>In the little-endian assignment, the lower byte addresses are used for the least significant (rightmost) bytes of the word. </a:t>
            </a:r>
          </a:p>
          <a:p>
            <a:endParaRPr lang="en-IN" dirty="0"/>
          </a:p>
        </p:txBody>
      </p:sp>
      <p:sp>
        <p:nvSpPr>
          <p:cNvPr id="4" name="Slide Number Placeholder 3"/>
          <p:cNvSpPr>
            <a:spLocks noGrp="1"/>
          </p:cNvSpPr>
          <p:nvPr>
            <p:ph type="sldNum" sz="quarter" idx="10"/>
          </p:nvPr>
        </p:nvSpPr>
        <p:spPr/>
        <p:txBody>
          <a:bodyPr/>
          <a:lstStyle/>
          <a:p>
            <a:fld id="{CF587ED6-F173-4D52-BD1A-C3E89AE7D779}" type="slidenum">
              <a:rPr lang="en-IN" smtClean="0"/>
              <a:pPr/>
              <a:t>6</a:t>
            </a:fld>
            <a:endParaRPr lang="en-IN"/>
          </a:p>
        </p:txBody>
      </p:sp>
    </p:spTree>
    <p:extLst>
      <p:ext uri="{BB962C8B-B14F-4D97-AF65-F5344CB8AC3E}">
        <p14:creationId xmlns:p14="http://schemas.microsoft.com/office/powerpoint/2010/main" val="3922334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F587ED6-F173-4D52-BD1A-C3E89AE7D779}" type="slidenum">
              <a:rPr lang="en-IN" smtClean="0"/>
              <a:pPr/>
              <a:t>10</a:t>
            </a:fld>
            <a:endParaRPr lang="en-IN"/>
          </a:p>
        </p:txBody>
      </p:sp>
    </p:spTree>
    <p:extLst>
      <p:ext uri="{BB962C8B-B14F-4D97-AF65-F5344CB8AC3E}">
        <p14:creationId xmlns:p14="http://schemas.microsoft.com/office/powerpoint/2010/main" val="2192304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65793F0-A736-487E-9E70-6E95C8C0696F}" type="datetime1">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429102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983E11E-818A-4683-B838-F9291B9EA222}" type="datetime1">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289900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2494E1-141E-4217-9970-E1F06A7CBF9C}" type="datetime1">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3792279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FE40CA8-794D-40FC-8403-96051C7C7DF8}" type="datetime1">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2370059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582FC-A3E3-4701-862C-4A7AA2D8E8C5}" type="datetime1">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105447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9828ECD-B928-4C40-9888-29EDBB867AA0}" type="datetime1">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103340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F9A03D7-4009-4ABD-B879-5420B901EA3E}" type="datetime1">
              <a:rPr lang="en-IN" smtClean="0"/>
              <a:t>20-02-2025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3121348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89B5E69-56D0-4CD1-9E28-C1A5E1BB6967}" type="datetime1">
              <a:rPr lang="en-IN" smtClean="0"/>
              <a:t>20-02-2025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909896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9DC2C-90E4-4DE9-A20C-8A6ADA7A9A40}" type="datetime1">
              <a:rPr lang="en-IN" smtClean="0"/>
              <a:t>20-02-2025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1170147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DE8DEE-F271-41FB-95D5-229F46D34C8E}" type="datetime1">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4148594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BF14D8-BF14-4616-9E32-0D8E0AB680B9}" type="datetime1">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94557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68F5E-404D-4206-A2DD-9823C450C8ED}" type="datetime1">
              <a:rPr lang="en-IN" smtClean="0"/>
              <a:t>20-02-2025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07818-5024-4E69-A84B-DFB572A98E75}" type="slidenum">
              <a:rPr lang="en-IN" smtClean="0"/>
              <a:pPr/>
              <a:t>‹#›</a:t>
            </a:fld>
            <a:endParaRPr lang="en-IN"/>
          </a:p>
        </p:txBody>
      </p:sp>
    </p:spTree>
    <p:extLst>
      <p:ext uri="{BB962C8B-B14F-4D97-AF65-F5344CB8AC3E}">
        <p14:creationId xmlns:p14="http://schemas.microsoft.com/office/powerpoint/2010/main" val="3403826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7355" y="1198728"/>
            <a:ext cx="9598855" cy="1424559"/>
          </a:xfrm>
          <a:solidFill>
            <a:schemeClr val="accent4">
              <a:lumMod val="20000"/>
              <a:lumOff val="80000"/>
            </a:schemeClr>
          </a:solidFill>
        </p:spPr>
        <p:txBody>
          <a:bodyPr>
            <a:noAutofit/>
          </a:bodyPr>
          <a:lstStyle/>
          <a:p>
            <a:r>
              <a:rPr lang="en-US" sz="4000" b="1" dirty="0">
                <a:latin typeface="Times New Roman" pitchFamily="18" charset="0"/>
                <a:cs typeface="Times New Roman" pitchFamily="18" charset="0"/>
              </a:rPr>
              <a:t>ECE-2002 Computer Organization and Architecture</a:t>
            </a:r>
            <a:endParaRPr lang="en-IN" sz="4000" dirty="0">
              <a:latin typeface="Times New Roman" pitchFamily="18" charset="0"/>
              <a:cs typeface="Times New Roman" pitchFamily="18" charset="0"/>
            </a:endParaRPr>
          </a:p>
        </p:txBody>
      </p:sp>
      <p:pic>
        <p:nvPicPr>
          <p:cNvPr id="5" name="Picture 4" descr="VIT-AP LOGO PNG FORMAT.png"/>
          <p:cNvPicPr>
            <a:picLocks noChangeAspect="1"/>
          </p:cNvPicPr>
          <p:nvPr/>
        </p:nvPicPr>
        <p:blipFill>
          <a:blip r:embed="rId2" cstate="print"/>
          <a:stretch>
            <a:fillRect/>
          </a:stretch>
        </p:blipFill>
        <p:spPr>
          <a:xfrm>
            <a:off x="108399" y="176968"/>
            <a:ext cx="1809301" cy="790817"/>
          </a:xfrm>
          <a:prstGeom prst="rect">
            <a:avLst/>
          </a:prstGeom>
        </p:spPr>
      </p:pic>
      <p:sp>
        <p:nvSpPr>
          <p:cNvPr id="7" name="Subtitle 2"/>
          <p:cNvSpPr>
            <a:spLocks noGrp="1"/>
          </p:cNvSpPr>
          <p:nvPr>
            <p:ph type="subTitle" idx="1"/>
          </p:nvPr>
        </p:nvSpPr>
        <p:spPr>
          <a:xfrm>
            <a:off x="2568648" y="5500663"/>
            <a:ext cx="6743701" cy="862037"/>
          </a:xfrm>
          <a:solidFill>
            <a:schemeClr val="accent6">
              <a:lumMod val="60000"/>
              <a:lumOff val="40000"/>
            </a:schemeClr>
          </a:solidFill>
        </p:spPr>
        <p:txBody>
          <a:bodyPr>
            <a:noAutofit/>
          </a:bodyPr>
          <a:lstStyle/>
          <a:p>
            <a:r>
              <a:rPr lang="en-IN" b="1" dirty="0">
                <a:latin typeface="Times New Roman" pitchFamily="18" charset="0"/>
                <a:cs typeface="Times New Roman" pitchFamily="18" charset="0"/>
              </a:rPr>
              <a:t>Dr. </a:t>
            </a:r>
            <a:r>
              <a:rPr lang="en-IN" b="1">
                <a:latin typeface="Times New Roman" pitchFamily="18" charset="0"/>
                <a:cs typeface="Times New Roman" pitchFamily="18" charset="0"/>
              </a:rPr>
              <a:t>Kritika Bansal</a:t>
            </a:r>
            <a:endParaRPr lang="en-IN" b="1" dirty="0">
              <a:latin typeface="Times New Roman" pitchFamily="18" charset="0"/>
              <a:cs typeface="Times New Roman" pitchFamily="18" charset="0"/>
            </a:endParaRPr>
          </a:p>
          <a:p>
            <a:r>
              <a:rPr lang="en-IN" b="1" dirty="0">
                <a:latin typeface="Times New Roman" pitchFamily="18" charset="0"/>
                <a:cs typeface="Times New Roman" pitchFamily="18" charset="0"/>
              </a:rPr>
              <a:t>School of Electronics Engineering, VIT-AP</a:t>
            </a:r>
          </a:p>
        </p:txBody>
      </p:sp>
    </p:spTree>
    <p:extLst>
      <p:ext uri="{BB962C8B-B14F-4D97-AF65-F5344CB8AC3E}">
        <p14:creationId xmlns:p14="http://schemas.microsoft.com/office/powerpoint/2010/main" val="4040111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28C0B-D3C4-45D9-9BF2-21692215B7E0}"/>
              </a:ext>
            </a:extLst>
          </p:cNvPr>
          <p:cNvSpPr>
            <a:spLocks noGrp="1"/>
          </p:cNvSpPr>
          <p:nvPr>
            <p:ph idx="1"/>
          </p:nvPr>
        </p:nvSpPr>
        <p:spPr>
          <a:xfrm>
            <a:off x="252549" y="989587"/>
            <a:ext cx="11622567" cy="4387956"/>
          </a:xfrm>
        </p:spPr>
        <p:txBody>
          <a:bodyPr>
            <a:noAutofit/>
          </a:bodyPr>
          <a:lstStyle/>
          <a:p>
            <a:pPr algn="just">
              <a:lnSpc>
                <a:spcPct val="100000"/>
              </a:lnSpc>
              <a:buFont typeface="Wingdings" pitchFamily="2" charset="2"/>
              <a:buChar char="Ø"/>
            </a:pPr>
            <a:r>
              <a:rPr lang="en-US" sz="2600" b="1" dirty="0"/>
              <a:t>INTR</a:t>
            </a:r>
            <a:r>
              <a:rPr lang="en-US" sz="2600" dirty="0"/>
              <a:t>: Interrupt Request. Activated by a peripheral device to interrupt the processor.</a:t>
            </a:r>
          </a:p>
          <a:p>
            <a:pPr algn="just">
              <a:lnSpc>
                <a:spcPct val="100000"/>
              </a:lnSpc>
              <a:buFont typeface="Wingdings" pitchFamily="2" charset="2"/>
              <a:buChar char="Ø"/>
            </a:pPr>
            <a:r>
              <a:rPr lang="en-US" sz="2600" b="1" dirty="0"/>
              <a:t>INTA</a:t>
            </a:r>
            <a:r>
              <a:rPr lang="en-US" sz="2600" dirty="0"/>
              <a:t>: Interrupt Acknowledge. Activated by the processor to inform the interrupting device that the interrupt request (INTR) is accepted.</a:t>
            </a:r>
          </a:p>
          <a:p>
            <a:pPr algn="just">
              <a:lnSpc>
                <a:spcPct val="100000"/>
              </a:lnSpc>
              <a:buFont typeface="Wingdings" pitchFamily="2" charset="2"/>
              <a:buChar char="Ø"/>
            </a:pPr>
            <a:r>
              <a:rPr lang="en-US" sz="2600" b="1" dirty="0"/>
              <a:t>NMI</a:t>
            </a:r>
            <a:r>
              <a:rPr lang="en-US" sz="2600" dirty="0"/>
              <a:t>: Non-</a:t>
            </a:r>
            <a:r>
              <a:rPr lang="en-US" sz="2600" dirty="0" err="1"/>
              <a:t>Maskable</a:t>
            </a:r>
            <a:r>
              <a:rPr lang="en-US" sz="2600" dirty="0"/>
              <a:t> Interrupt. Used for major system faults such as power failures.</a:t>
            </a:r>
          </a:p>
        </p:txBody>
      </p:sp>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Hardware Interrupts – Interrupt pins</a:t>
            </a:r>
          </a:p>
        </p:txBody>
      </p:sp>
    </p:spTree>
    <p:extLst>
      <p:ext uri="{BB962C8B-B14F-4D97-AF65-F5344CB8AC3E}">
        <p14:creationId xmlns:p14="http://schemas.microsoft.com/office/powerpoint/2010/main" val="3189668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Interrupt Software Instructions</a:t>
            </a:r>
          </a:p>
        </p:txBody>
      </p:sp>
      <p:sp>
        <p:nvSpPr>
          <p:cNvPr id="7" name="Rectangle 5"/>
          <p:cNvSpPr txBox="1">
            <a:spLocks noChangeArrowheads="1"/>
          </p:cNvSpPr>
          <p:nvPr/>
        </p:nvSpPr>
        <p:spPr>
          <a:xfrm>
            <a:off x="255181" y="945263"/>
            <a:ext cx="11619935" cy="5491972"/>
          </a:xfrm>
          <a:prstGeom prst="rect">
            <a:avLst/>
          </a:prstGeom>
          <a:noFill/>
          <a:ln/>
          <a:extLst>
            <a:ext uri="{91240B29-F687-4F45-9708-019B960494DF}">
              <a14:hiddenLine xmlns:a14="http://schemas.microsoft.com/office/drawing/2010/main" w="9525">
                <a:solidFill>
                  <a:srgbClr val="FF9933"/>
                </a:solidFill>
                <a:miter lim="800000"/>
                <a:headEnd/>
                <a:tailEnd/>
              </a14:hiddenLine>
            </a:ext>
          </a:extLst>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Ø"/>
            </a:pPr>
            <a:r>
              <a:rPr lang="en-GB" altLang="en-US" dirty="0"/>
              <a:t>All x86 processors provide the following instructions related to interrupts:</a:t>
            </a:r>
          </a:p>
          <a:p>
            <a:pPr lvl="1">
              <a:buFont typeface="Wingdings" pitchFamily="2" charset="2"/>
              <a:buChar char="Ø"/>
            </a:pPr>
            <a:r>
              <a:rPr lang="en-GB" altLang="en-US" sz="2800" b="1" dirty="0"/>
              <a:t>INT </a:t>
            </a:r>
            <a:r>
              <a:rPr lang="en-GB" altLang="en-US" sz="2800" b="1" dirty="0" err="1"/>
              <a:t>nn</a:t>
            </a:r>
            <a:r>
              <a:rPr lang="en-GB" altLang="en-US" sz="2800" dirty="0"/>
              <a:t>: Interrupt. Run the ISR pointed by vector </a:t>
            </a:r>
            <a:r>
              <a:rPr lang="en-GB" altLang="en-US" sz="2800" dirty="0" err="1"/>
              <a:t>nn</a:t>
            </a:r>
            <a:r>
              <a:rPr lang="en-GB" altLang="en-US" sz="2800" dirty="0"/>
              <a:t>. </a:t>
            </a:r>
          </a:p>
          <a:p>
            <a:pPr lvl="2">
              <a:buFont typeface="Wingdings" pitchFamily="2" charset="2"/>
              <a:buChar char="Ø"/>
            </a:pPr>
            <a:r>
              <a:rPr lang="en-GB" altLang="en-US" sz="2800" dirty="0"/>
              <a:t>INT 0 is reserved for the Divide Error</a:t>
            </a:r>
          </a:p>
          <a:p>
            <a:pPr lvl="2">
              <a:buFont typeface="Wingdings" pitchFamily="2" charset="2"/>
              <a:buChar char="Ø"/>
            </a:pPr>
            <a:r>
              <a:rPr lang="en-GB" altLang="en-US" sz="2800" dirty="0"/>
              <a:t>INT 1 is reserved for  Single Step operation</a:t>
            </a:r>
          </a:p>
          <a:p>
            <a:pPr lvl="2">
              <a:buFont typeface="Wingdings" pitchFamily="2" charset="2"/>
              <a:buChar char="Ø"/>
            </a:pPr>
            <a:r>
              <a:rPr lang="en-GB" altLang="en-US" sz="2800" dirty="0"/>
              <a:t>INT 2 is reserved for the NMI pin</a:t>
            </a:r>
          </a:p>
          <a:p>
            <a:pPr lvl="2">
              <a:buFont typeface="Wingdings" pitchFamily="2" charset="2"/>
              <a:buChar char="Ø"/>
            </a:pPr>
            <a:r>
              <a:rPr lang="en-GB" altLang="en-US" sz="2800" dirty="0"/>
              <a:t>INT 3 is reserved for setting a Breakpoint</a:t>
            </a:r>
          </a:p>
          <a:p>
            <a:pPr lvl="2">
              <a:buFont typeface="Wingdings" pitchFamily="2" charset="2"/>
              <a:buChar char="Ø"/>
            </a:pPr>
            <a:r>
              <a:rPr lang="en-GB" altLang="en-US" sz="2800" dirty="0"/>
              <a:t>INT 4 is reserved for Overflow (Same as the INTO (Interrupt on overflow) instruction. </a:t>
            </a:r>
          </a:p>
          <a:p>
            <a:pPr lvl="1">
              <a:buFont typeface="Wingdings" pitchFamily="2" charset="2"/>
              <a:buChar char="Ø"/>
            </a:pPr>
            <a:r>
              <a:rPr lang="en-GB" altLang="en-US" sz="2800" b="1" dirty="0"/>
              <a:t>CLI</a:t>
            </a:r>
            <a:r>
              <a:rPr lang="en-GB" altLang="en-US" sz="2800" dirty="0"/>
              <a:t>: Clear Interrupt Flag. IF is set to 0, thus interrupts are disabled.</a:t>
            </a:r>
          </a:p>
          <a:p>
            <a:pPr lvl="1">
              <a:buFont typeface="Wingdings" pitchFamily="2" charset="2"/>
              <a:buChar char="Ø"/>
            </a:pPr>
            <a:r>
              <a:rPr lang="en-GB" altLang="en-US" sz="2800" b="1" dirty="0"/>
              <a:t>STI</a:t>
            </a:r>
            <a:r>
              <a:rPr lang="en-GB" altLang="en-US" sz="2800" dirty="0"/>
              <a:t>: Set Interrupt Flag. IF is set to 1, thus interrupts are enabled.</a:t>
            </a:r>
          </a:p>
          <a:p>
            <a:pPr lvl="1">
              <a:buFont typeface="Wingdings" pitchFamily="2" charset="2"/>
              <a:buChar char="Ø"/>
            </a:pPr>
            <a:r>
              <a:rPr lang="en-GB" altLang="en-US" sz="2800" b="1" dirty="0"/>
              <a:t>IRET</a:t>
            </a:r>
            <a:r>
              <a:rPr lang="en-GB" altLang="en-US" sz="2800" dirty="0"/>
              <a:t>: Return from interrupt. This is the last instruction in the ISR.</a:t>
            </a:r>
          </a:p>
        </p:txBody>
      </p:sp>
    </p:spTree>
    <p:extLst>
      <p:ext uri="{BB962C8B-B14F-4D97-AF65-F5344CB8AC3E}">
        <p14:creationId xmlns:p14="http://schemas.microsoft.com/office/powerpoint/2010/main" val="2843452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Interrupt Software Instructions</a:t>
            </a:r>
          </a:p>
        </p:txBody>
      </p:sp>
      <p:sp>
        <p:nvSpPr>
          <p:cNvPr id="7" name="Rectangle 5"/>
          <p:cNvSpPr txBox="1">
            <a:spLocks noChangeArrowheads="1"/>
          </p:cNvSpPr>
          <p:nvPr/>
        </p:nvSpPr>
        <p:spPr>
          <a:xfrm>
            <a:off x="616764" y="881741"/>
            <a:ext cx="10961647" cy="5725888"/>
          </a:xfrm>
          <a:prstGeom prst="rect">
            <a:avLst/>
          </a:prstGeom>
          <a:noFill/>
          <a:ln/>
          <a:extLst>
            <a:ext uri="{91240B29-F687-4F45-9708-019B960494DF}">
              <a14:hiddenLine xmlns:a14="http://schemas.microsoft.com/office/drawing/2010/main" w="9525">
                <a:solidFill>
                  <a:srgbClr val="FF9933"/>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b="1" dirty="0"/>
              <a:t>Divide-By-Zero Interrupt-Type 0:</a:t>
            </a:r>
            <a:br>
              <a:rPr lang="en-US" b="1" dirty="0"/>
            </a:br>
            <a:r>
              <a:rPr lang="en-US" dirty="0"/>
              <a:t>The 8086 will automatically do a type 0 interrupt if the result of a DIV operation or an IDIV operation is too large to fit in the destination register. </a:t>
            </a:r>
            <a:br>
              <a:rPr lang="en-US" dirty="0"/>
            </a:br>
            <a:r>
              <a:rPr lang="en-US" b="1" dirty="0"/>
              <a:t>Single Step Interrupt-Type 1:</a:t>
            </a:r>
            <a:br>
              <a:rPr lang="en-US" b="1" dirty="0"/>
            </a:br>
            <a:r>
              <a:rPr lang="en-US" dirty="0"/>
              <a:t>In single step mode, system will stop after it executes each instruction and wait for further direction from the user</a:t>
            </a:r>
          </a:p>
          <a:p>
            <a:pPr marL="0" indent="0">
              <a:lnSpc>
                <a:spcPct val="110000"/>
              </a:lnSpc>
              <a:buNone/>
            </a:pPr>
            <a:r>
              <a:rPr lang="en-US" dirty="0"/>
              <a:t>If TF=1, 8086 will automatically do type 1 interrupt after each instruction executes</a:t>
            </a:r>
          </a:p>
          <a:p>
            <a:pPr marL="0" indent="0">
              <a:lnSpc>
                <a:spcPct val="110000"/>
              </a:lnSpc>
              <a:buNone/>
            </a:pPr>
            <a:r>
              <a:rPr lang="en-US" b="1" dirty="0"/>
              <a:t>Non-</a:t>
            </a:r>
            <a:r>
              <a:rPr lang="en-US" b="1" dirty="0" err="1"/>
              <a:t>maskable</a:t>
            </a:r>
            <a:r>
              <a:rPr lang="en-US" b="1" dirty="0"/>
              <a:t> Interrupt-Type 2:</a:t>
            </a:r>
            <a:br>
              <a:rPr lang="en-US" b="1" dirty="0"/>
            </a:br>
            <a:r>
              <a:rPr lang="en-US" dirty="0"/>
              <a:t>The 8086 will automatically do a type 2 interrupt response when it receives a low to high transition on its NMI pin. </a:t>
            </a:r>
          </a:p>
        </p:txBody>
      </p:sp>
    </p:spTree>
    <p:extLst>
      <p:ext uri="{BB962C8B-B14F-4D97-AF65-F5344CB8AC3E}">
        <p14:creationId xmlns:p14="http://schemas.microsoft.com/office/powerpoint/2010/main" val="119211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Interrupt Software Instructions</a:t>
            </a:r>
          </a:p>
        </p:txBody>
      </p:sp>
      <p:sp>
        <p:nvSpPr>
          <p:cNvPr id="7" name="Rectangle 5"/>
          <p:cNvSpPr txBox="1">
            <a:spLocks noChangeArrowheads="1"/>
          </p:cNvSpPr>
          <p:nvPr/>
        </p:nvSpPr>
        <p:spPr>
          <a:xfrm>
            <a:off x="616764" y="881741"/>
            <a:ext cx="10961647" cy="5725888"/>
          </a:xfrm>
          <a:prstGeom prst="rect">
            <a:avLst/>
          </a:prstGeom>
          <a:noFill/>
          <a:ln/>
          <a:extLst>
            <a:ext uri="{91240B29-F687-4F45-9708-019B960494DF}">
              <a14:hiddenLine xmlns:a14="http://schemas.microsoft.com/office/drawing/2010/main" w="9525">
                <a:solidFill>
                  <a:srgbClr val="FF9933"/>
                </a:solidFill>
                <a:miter lim="800000"/>
                <a:headEnd/>
                <a:tailEnd/>
              </a14:hiddenLine>
            </a:ext>
          </a:extLst>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b="1" dirty="0"/>
              <a:t>Breakpoint Interrupt-Type 3:</a:t>
            </a:r>
            <a:br>
              <a:rPr lang="en-US" b="1" dirty="0"/>
            </a:br>
            <a:r>
              <a:rPr lang="en-US" dirty="0"/>
              <a:t>The main use of the type 3 interrupt is to implement a breakpoint function in a system. Whenever we insert a breakpoint, the system executes the instructions up to the breakpoint and then goes to the breakpoint procedure. </a:t>
            </a:r>
            <a:br>
              <a:rPr lang="en-US" dirty="0"/>
            </a:br>
            <a:br>
              <a:rPr lang="en-US" dirty="0"/>
            </a:br>
            <a:r>
              <a:rPr lang="en-US" b="1" dirty="0"/>
              <a:t>Overflow Interrupt-Type4:</a:t>
            </a:r>
            <a:br>
              <a:rPr lang="en-US" b="1" dirty="0"/>
            </a:br>
            <a:r>
              <a:rPr lang="en-US" dirty="0"/>
              <a:t>The 8086 overflow flag will be set if the signed result of an arithmetic operation on two signed numbers is too large to be represented in the destination register or memory location. </a:t>
            </a:r>
            <a:br>
              <a:rPr lang="en-US" dirty="0"/>
            </a:br>
            <a:r>
              <a:rPr lang="en-US" b="1" dirty="0"/>
              <a:t>Example:</a:t>
            </a:r>
            <a:r>
              <a:rPr lang="en-US" dirty="0"/>
              <a:t> If we add the 8 bit signed number 01101100 and the 8 bit signed number 010111101, the result will be 10111101. This would be the correct result if we were adding unsigned binary numbers, but it is not the correct signed result.</a:t>
            </a:r>
            <a:endParaRPr lang="en-IN" dirty="0"/>
          </a:p>
        </p:txBody>
      </p:sp>
    </p:spTree>
    <p:extLst>
      <p:ext uri="{BB962C8B-B14F-4D97-AF65-F5344CB8AC3E}">
        <p14:creationId xmlns:p14="http://schemas.microsoft.com/office/powerpoint/2010/main" val="3548032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28C0B-D3C4-45D9-9BF2-21692215B7E0}"/>
              </a:ext>
            </a:extLst>
          </p:cNvPr>
          <p:cNvSpPr>
            <a:spLocks noGrp="1"/>
          </p:cNvSpPr>
          <p:nvPr>
            <p:ph idx="1"/>
          </p:nvPr>
        </p:nvSpPr>
        <p:spPr>
          <a:xfrm>
            <a:off x="252549" y="989587"/>
            <a:ext cx="11622567" cy="4387956"/>
          </a:xfrm>
        </p:spPr>
        <p:txBody>
          <a:bodyPr>
            <a:noAutofit/>
          </a:bodyPr>
          <a:lstStyle/>
          <a:p>
            <a:pPr algn="just">
              <a:lnSpc>
                <a:spcPct val="100000"/>
              </a:lnSpc>
              <a:buFont typeface="Wingdings" pitchFamily="2" charset="2"/>
              <a:buChar char="Ø"/>
            </a:pPr>
            <a:r>
              <a:rPr lang="en-US" sz="2600" dirty="0"/>
              <a:t>In 8086, the 1st first 1024 bytes of memory 00000H to 003FFH is set aside as a table for storing the starting addresses of </a:t>
            </a:r>
            <a:r>
              <a:rPr lang="en-US" sz="2600" b="1" dirty="0"/>
              <a:t>interrupt service procedure</a:t>
            </a:r>
            <a:r>
              <a:rPr lang="en-US" sz="2600" dirty="0"/>
              <a:t>.</a:t>
            </a:r>
          </a:p>
          <a:p>
            <a:pPr algn="just">
              <a:lnSpc>
                <a:spcPct val="100000"/>
              </a:lnSpc>
              <a:buFont typeface="Wingdings" pitchFamily="2" charset="2"/>
              <a:buChar char="Ø"/>
            </a:pPr>
            <a:r>
              <a:rPr lang="en-US" sz="2600" dirty="0"/>
              <a:t>The starting address of an interrupt service procedure is called </a:t>
            </a:r>
            <a:r>
              <a:rPr lang="en-US" sz="2600" b="1" dirty="0"/>
              <a:t>interrupt vector </a:t>
            </a:r>
            <a:r>
              <a:rPr lang="en-US" sz="2600" dirty="0"/>
              <a:t>or interrupt pointer and the table is referred to as </a:t>
            </a:r>
            <a:r>
              <a:rPr lang="en-US" sz="2600" b="1" dirty="0"/>
              <a:t>interrupt vector table </a:t>
            </a:r>
            <a:r>
              <a:rPr lang="en-US" sz="2600" dirty="0"/>
              <a:t>or the interrupt pointer table</a:t>
            </a:r>
          </a:p>
          <a:p>
            <a:pPr algn="just">
              <a:lnSpc>
                <a:spcPct val="100000"/>
              </a:lnSpc>
              <a:buFont typeface="Wingdings" pitchFamily="2" charset="2"/>
              <a:buChar char="Ø"/>
            </a:pPr>
            <a:r>
              <a:rPr lang="en-US" sz="2600" dirty="0"/>
              <a:t>Each entry in the Interrupt Vector Table is 4 bytes long, so the table can hold the starting addresses for 256 interrupt service routines.</a:t>
            </a:r>
          </a:p>
          <a:p>
            <a:pPr algn="just">
              <a:lnSpc>
                <a:spcPct val="100000"/>
              </a:lnSpc>
              <a:buFont typeface="Wingdings" pitchFamily="2" charset="2"/>
              <a:buChar char="Ø"/>
            </a:pPr>
            <a:r>
              <a:rPr lang="en-US" sz="2600" dirty="0"/>
              <a:t>The first two represent the offset address and the last two the segment address of the ISR.</a:t>
            </a:r>
          </a:p>
          <a:p>
            <a:pPr algn="just">
              <a:lnSpc>
                <a:spcPct val="100000"/>
              </a:lnSpc>
              <a:buFont typeface="Wingdings" pitchFamily="2" charset="2"/>
              <a:buChar char="Ø"/>
            </a:pPr>
            <a:endParaRPr lang="en-US" sz="2600" dirty="0"/>
          </a:p>
        </p:txBody>
      </p:sp>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Interrupt Vectors</a:t>
            </a:r>
          </a:p>
        </p:txBody>
      </p:sp>
    </p:spTree>
    <p:extLst>
      <p:ext uri="{BB962C8B-B14F-4D97-AF65-F5344CB8AC3E}">
        <p14:creationId xmlns:p14="http://schemas.microsoft.com/office/powerpoint/2010/main" val="1687212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Interrupt Vector Table</a:t>
            </a:r>
          </a:p>
        </p:txBody>
      </p:sp>
      <p:pic>
        <p:nvPicPr>
          <p:cNvPr id="6" name="Picture 2" descr="Image result for 8086 interrupts ppt"/>
          <p:cNvPicPr>
            <a:picLocks noChangeAspect="1" noChangeArrowheads="1"/>
          </p:cNvPicPr>
          <p:nvPr/>
        </p:nvPicPr>
        <p:blipFill rotWithShape="1">
          <a:blip r:embed="rId2">
            <a:extLst>
              <a:ext uri="{28A0092B-C50C-407E-A947-70E740481C1C}">
                <a14:useLocalDpi xmlns:a14="http://schemas.microsoft.com/office/drawing/2010/main" val="0"/>
              </a:ext>
            </a:extLst>
          </a:blip>
          <a:srcRect t="24088"/>
          <a:stretch/>
        </p:blipFill>
        <p:spPr bwMode="auto">
          <a:xfrm>
            <a:off x="0" y="944505"/>
            <a:ext cx="9719945" cy="553393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2EBB395-AF77-1676-679F-F6A1E45C87CE}"/>
              </a:ext>
            </a:extLst>
          </p:cNvPr>
          <p:cNvPicPr>
            <a:picLocks noChangeAspect="1"/>
          </p:cNvPicPr>
          <p:nvPr/>
        </p:nvPicPr>
        <p:blipFill>
          <a:blip r:embed="rId3"/>
          <a:srcRect l="63459"/>
          <a:stretch/>
        </p:blipFill>
        <p:spPr>
          <a:xfrm>
            <a:off x="10377578" y="1979216"/>
            <a:ext cx="1753000" cy="1800819"/>
          </a:xfrm>
          <a:prstGeom prst="rect">
            <a:avLst/>
          </a:prstGeom>
        </p:spPr>
      </p:pic>
      <p:sp>
        <p:nvSpPr>
          <p:cNvPr id="11" name="TextBox 10">
            <a:extLst>
              <a:ext uri="{FF2B5EF4-FFF2-40B4-BE49-F238E27FC236}">
                <a16:creationId xmlns:a16="http://schemas.microsoft.com/office/drawing/2014/main" id="{3F6EFF0F-D7E9-5ECB-F9DC-6005D82793D1}"/>
              </a:ext>
            </a:extLst>
          </p:cNvPr>
          <p:cNvSpPr txBox="1"/>
          <p:nvPr/>
        </p:nvSpPr>
        <p:spPr>
          <a:xfrm>
            <a:off x="9245432" y="1608219"/>
            <a:ext cx="639919" cy="369332"/>
          </a:xfrm>
          <a:prstGeom prst="rect">
            <a:avLst/>
          </a:prstGeom>
          <a:noFill/>
        </p:spPr>
        <p:txBody>
          <a:bodyPr wrap="none" rtlCol="0">
            <a:spAutoFit/>
          </a:bodyPr>
          <a:lstStyle/>
          <a:p>
            <a:r>
              <a:rPr lang="en-US" b="1" dirty="0"/>
              <a:t>BIOS</a:t>
            </a:r>
            <a:endParaRPr lang="en-IN" b="1" dirty="0"/>
          </a:p>
        </p:txBody>
      </p:sp>
      <p:pic>
        <p:nvPicPr>
          <p:cNvPr id="13" name="Picture 12">
            <a:extLst>
              <a:ext uri="{FF2B5EF4-FFF2-40B4-BE49-F238E27FC236}">
                <a16:creationId xmlns:a16="http://schemas.microsoft.com/office/drawing/2014/main" id="{379A7CC5-A496-43F8-CECB-A4153205429D}"/>
              </a:ext>
            </a:extLst>
          </p:cNvPr>
          <p:cNvPicPr>
            <a:picLocks noChangeAspect="1"/>
          </p:cNvPicPr>
          <p:nvPr/>
        </p:nvPicPr>
        <p:blipFill>
          <a:blip r:embed="rId3"/>
          <a:srcRect r="76379"/>
          <a:stretch/>
        </p:blipFill>
        <p:spPr>
          <a:xfrm>
            <a:off x="9245432" y="1979216"/>
            <a:ext cx="1132146" cy="1799154"/>
          </a:xfrm>
          <a:prstGeom prst="rect">
            <a:avLst/>
          </a:prstGeom>
        </p:spPr>
      </p:pic>
      <p:pic>
        <p:nvPicPr>
          <p:cNvPr id="15" name="Picture 14">
            <a:extLst>
              <a:ext uri="{FF2B5EF4-FFF2-40B4-BE49-F238E27FC236}">
                <a16:creationId xmlns:a16="http://schemas.microsoft.com/office/drawing/2014/main" id="{E4B6238D-EA45-BE79-3741-1580351E0184}"/>
              </a:ext>
            </a:extLst>
          </p:cNvPr>
          <p:cNvPicPr>
            <a:picLocks noChangeAspect="1"/>
          </p:cNvPicPr>
          <p:nvPr/>
        </p:nvPicPr>
        <p:blipFill>
          <a:blip r:embed="rId4"/>
          <a:stretch>
            <a:fillRect/>
          </a:stretch>
        </p:blipFill>
        <p:spPr>
          <a:xfrm>
            <a:off x="4859972" y="4527669"/>
            <a:ext cx="6121331" cy="2056510"/>
          </a:xfrm>
          <a:prstGeom prst="rect">
            <a:avLst/>
          </a:prstGeom>
        </p:spPr>
      </p:pic>
      <p:sp>
        <p:nvSpPr>
          <p:cNvPr id="16" name="TextBox 15">
            <a:extLst>
              <a:ext uri="{FF2B5EF4-FFF2-40B4-BE49-F238E27FC236}">
                <a16:creationId xmlns:a16="http://schemas.microsoft.com/office/drawing/2014/main" id="{86E7C04C-ED03-869B-E1E0-72766122997A}"/>
              </a:ext>
            </a:extLst>
          </p:cNvPr>
          <p:cNvSpPr txBox="1"/>
          <p:nvPr/>
        </p:nvSpPr>
        <p:spPr>
          <a:xfrm>
            <a:off x="4859972" y="4139789"/>
            <a:ext cx="595035" cy="369332"/>
          </a:xfrm>
          <a:prstGeom prst="rect">
            <a:avLst/>
          </a:prstGeom>
          <a:noFill/>
        </p:spPr>
        <p:txBody>
          <a:bodyPr wrap="none" rtlCol="0">
            <a:spAutoFit/>
          </a:bodyPr>
          <a:lstStyle/>
          <a:p>
            <a:r>
              <a:rPr lang="en-US" b="1" dirty="0"/>
              <a:t>DOS</a:t>
            </a:r>
            <a:endParaRPr lang="en-IN" b="1" dirty="0"/>
          </a:p>
        </p:txBody>
      </p:sp>
    </p:spTree>
    <p:extLst>
      <p:ext uri="{BB962C8B-B14F-4D97-AF65-F5344CB8AC3E}">
        <p14:creationId xmlns:p14="http://schemas.microsoft.com/office/powerpoint/2010/main" val="1269875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Interrupt Vector - Example</a:t>
            </a:r>
          </a:p>
        </p:txBody>
      </p:sp>
      <p:sp>
        <p:nvSpPr>
          <p:cNvPr id="2" name="Rectangle 1"/>
          <p:cNvSpPr/>
          <p:nvPr/>
        </p:nvSpPr>
        <p:spPr>
          <a:xfrm>
            <a:off x="478971" y="1166843"/>
            <a:ext cx="11244943" cy="3970318"/>
          </a:xfrm>
          <a:prstGeom prst="rect">
            <a:avLst/>
          </a:prstGeom>
        </p:spPr>
        <p:txBody>
          <a:bodyPr wrap="square">
            <a:spAutoFit/>
          </a:bodyPr>
          <a:lstStyle/>
          <a:p>
            <a:pPr algn="just"/>
            <a:r>
              <a:rPr lang="en-US" sz="2800" dirty="0"/>
              <a:t>• </a:t>
            </a:r>
            <a:r>
              <a:rPr lang="en-US" sz="2800" b="1" dirty="0"/>
              <a:t>A particular interrupt has a type number n = 41H. If the ISR begins at</a:t>
            </a:r>
          </a:p>
          <a:p>
            <a:pPr algn="just"/>
            <a:r>
              <a:rPr lang="en-US" sz="2800" b="1" dirty="0"/>
              <a:t>address 09E3:0010H, determine the locations in the vector table to</a:t>
            </a:r>
          </a:p>
          <a:p>
            <a:pPr algn="just"/>
            <a:r>
              <a:rPr lang="en-US" sz="2800" b="1" dirty="0"/>
              <a:t>store this address.</a:t>
            </a:r>
          </a:p>
          <a:p>
            <a:r>
              <a:rPr lang="en-US" sz="2800" dirty="0"/>
              <a:t>• Solution: The vector address is calculated by multiplying 41H by 4 (</a:t>
            </a:r>
            <a:r>
              <a:rPr lang="en-US" sz="2800" b="1" dirty="0"/>
              <a:t>104H</a:t>
            </a:r>
            <a:r>
              <a:rPr lang="en-US" sz="2800" dirty="0"/>
              <a:t>) </a:t>
            </a:r>
          </a:p>
          <a:p>
            <a:r>
              <a:rPr lang="en-US" sz="2800" dirty="0"/>
              <a:t>IP is stored in the low word location and CS in the high word location.</a:t>
            </a:r>
          </a:p>
          <a:p>
            <a:pPr lvl="7"/>
            <a:r>
              <a:rPr lang="en-US" sz="2800" dirty="0"/>
              <a:t>107H: 09H</a:t>
            </a:r>
          </a:p>
          <a:p>
            <a:pPr lvl="7"/>
            <a:r>
              <a:rPr lang="en-US" sz="2800" dirty="0"/>
              <a:t>106H: E3H</a:t>
            </a:r>
          </a:p>
          <a:p>
            <a:pPr lvl="7"/>
            <a:r>
              <a:rPr lang="en-US" sz="2800" dirty="0"/>
              <a:t>105H: 00H</a:t>
            </a:r>
          </a:p>
          <a:p>
            <a:pPr lvl="7"/>
            <a:r>
              <a:rPr lang="en-US" sz="2800" dirty="0"/>
              <a:t>104H: 10H </a:t>
            </a:r>
            <a:endParaRPr lang="en-IN" sz="2800" dirty="0"/>
          </a:p>
        </p:txBody>
      </p:sp>
    </p:spTree>
    <p:extLst>
      <p:ext uri="{BB962C8B-B14F-4D97-AF65-F5344CB8AC3E}">
        <p14:creationId xmlns:p14="http://schemas.microsoft.com/office/powerpoint/2010/main" val="3713521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Interrupt Vector - Example</a:t>
            </a:r>
          </a:p>
        </p:txBody>
      </p:sp>
      <p:sp>
        <p:nvSpPr>
          <p:cNvPr id="6" name="Rectangle 5"/>
          <p:cNvSpPr txBox="1">
            <a:spLocks noChangeArrowheads="1"/>
          </p:cNvSpPr>
          <p:nvPr/>
        </p:nvSpPr>
        <p:spPr>
          <a:xfrm>
            <a:off x="394064" y="827322"/>
            <a:ext cx="11481052" cy="5867400"/>
          </a:xfrm>
          <a:prstGeom prst="rect">
            <a:avLst/>
          </a:prstGeom>
          <a:noFill/>
          <a:ln/>
          <a:extLst>
            <a:ext uri="{91240B29-F687-4F45-9708-019B960494DF}">
              <a14:hiddenLine xmlns:a14="http://schemas.microsoft.com/office/drawing/2010/main" w="9525">
                <a:solidFill>
                  <a:srgbClr val="FF9933"/>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tabLst>
                <a:tab pos="1143000" algn="l"/>
              </a:tabLst>
            </a:pPr>
            <a:r>
              <a:rPr lang="en-GB" altLang="en-US" sz="2400" b="1" dirty="0"/>
              <a:t>Using the Interrupt Vector Table shown below, determine the address of the ISR of a device with interrupt vector 42H. </a:t>
            </a:r>
          </a:p>
          <a:p>
            <a:pPr marL="0" indent="0">
              <a:tabLst>
                <a:tab pos="1143000" algn="l"/>
              </a:tabLst>
            </a:pPr>
            <a:r>
              <a:rPr lang="en-GB" altLang="en-US" sz="2400" dirty="0"/>
              <a:t>Answer: 	Address in table = 4 X 42H = 108H  (Multiply by 4 since each entry is 4 bytes)</a:t>
            </a:r>
          </a:p>
          <a:p>
            <a:pPr marL="0" indent="0">
              <a:tabLst>
                <a:tab pos="1143000" algn="l"/>
              </a:tabLst>
            </a:pPr>
            <a:r>
              <a:rPr lang="en-GB" altLang="en-US" sz="2400" dirty="0"/>
              <a:t>	Offset Low = [108] = 2A, 	Offset High = [109] = 33</a:t>
            </a:r>
          </a:p>
          <a:p>
            <a:pPr marL="0" indent="0">
              <a:tabLst>
                <a:tab pos="1143000" algn="l"/>
              </a:tabLst>
            </a:pPr>
            <a:r>
              <a:rPr lang="en-GB" altLang="en-US" sz="2400" dirty="0"/>
              <a:t>	Segment Low = [10A] = 3C,	Segment High = [10B] = 4A</a:t>
            </a:r>
          </a:p>
          <a:p>
            <a:pPr marL="0" indent="0">
              <a:tabLst>
                <a:tab pos="1143000" algn="l"/>
              </a:tabLst>
            </a:pPr>
            <a:r>
              <a:rPr lang="en-GB" altLang="en-US" sz="2400" dirty="0"/>
              <a:t>	Address = 4A3C:332A = 4A3C0 + 332A = 4D6EAH</a:t>
            </a:r>
          </a:p>
        </p:txBody>
      </p:sp>
      <p:grpSp>
        <p:nvGrpSpPr>
          <p:cNvPr id="8" name="Group 7"/>
          <p:cNvGrpSpPr/>
          <p:nvPr/>
        </p:nvGrpSpPr>
        <p:grpSpPr>
          <a:xfrm>
            <a:off x="2248390" y="3565550"/>
            <a:ext cx="7772400" cy="3030538"/>
            <a:chOff x="2248390" y="3565550"/>
            <a:chExt cx="7772400" cy="3030538"/>
          </a:xfrm>
        </p:grpSpPr>
        <p:graphicFrame>
          <p:nvGraphicFramePr>
            <p:cNvPr id="9" name="Object 6"/>
            <p:cNvGraphicFramePr>
              <a:graphicFrameLocks noChangeAspect="1"/>
            </p:cNvGraphicFramePr>
            <p:nvPr>
              <p:extLst>
                <p:ext uri="{D42A27DB-BD31-4B8C-83A1-F6EECF244321}">
                  <p14:modId xmlns:p14="http://schemas.microsoft.com/office/powerpoint/2010/main" val="335329940"/>
                </p:ext>
              </p:extLst>
            </p:nvPr>
          </p:nvGraphicFramePr>
          <p:xfrm>
            <a:off x="2248390" y="3565550"/>
            <a:ext cx="7772400" cy="3030538"/>
          </p:xfrm>
          <a:graphic>
            <a:graphicData uri="http://schemas.openxmlformats.org/presentationml/2006/ole">
              <mc:AlternateContent xmlns:mc="http://schemas.openxmlformats.org/markup-compatibility/2006">
                <mc:Choice xmlns:v="urn:schemas-microsoft-com:vml" Requires="v">
                  <p:oleObj name="VISIO" r:id="rId2" imgW="6443401" imgH="2502809" progId="">
                    <p:embed/>
                  </p:oleObj>
                </mc:Choice>
                <mc:Fallback>
                  <p:oleObj name="VISIO" r:id="rId2" imgW="6443401" imgH="2502809" progId="">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8390" y="3565550"/>
                          <a:ext cx="7772400" cy="303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7"/>
            <p:cNvSpPr>
              <a:spLocks noChangeArrowheads="1"/>
            </p:cNvSpPr>
            <p:nvPr/>
          </p:nvSpPr>
          <p:spPr bwMode="auto">
            <a:xfrm>
              <a:off x="6606180" y="4527922"/>
              <a:ext cx="1600200" cy="304800"/>
            </a:xfrm>
            <a:prstGeom prst="rect">
              <a:avLst/>
            </a:prstGeom>
            <a:noFill/>
            <a:ln w="19050">
              <a:solidFill>
                <a:srgbClr val="FF6600"/>
              </a:solidFill>
              <a:miter lim="800000"/>
              <a:headEnd/>
              <a:tailEnd/>
            </a:ln>
            <a:effectLst/>
            <a:extLst>
              <a:ext uri="{909E8E84-426E-40DD-AFC4-6F175D3DCCD1}">
                <a14:hiddenFill xmlns:a14="http://schemas.microsoft.com/office/drawing/2010/main">
                  <a:solidFill>
                    <a:srgbClr val="FF99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2778498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Intel 82C59A Interrupt Controller</a:t>
            </a:r>
          </a:p>
        </p:txBody>
      </p:sp>
      <p:sp>
        <p:nvSpPr>
          <p:cNvPr id="7" name="Rectangle 5"/>
          <p:cNvSpPr txBox="1">
            <a:spLocks noChangeArrowheads="1"/>
          </p:cNvSpPr>
          <p:nvPr/>
        </p:nvSpPr>
        <p:spPr>
          <a:xfrm>
            <a:off x="616764" y="881741"/>
            <a:ext cx="10961647" cy="5725888"/>
          </a:xfrm>
          <a:prstGeom prst="rect">
            <a:avLst/>
          </a:prstGeom>
          <a:noFill/>
          <a:ln/>
          <a:extLst>
            <a:ext uri="{91240B29-F687-4F45-9708-019B960494DF}">
              <a14:hiddenLine xmlns:a14="http://schemas.microsoft.com/office/drawing/2010/main" w="9525">
                <a:solidFill>
                  <a:srgbClr val="FF9933"/>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Wingdings" pitchFamily="2" charset="2"/>
              <a:buChar char="Ø"/>
            </a:pPr>
            <a:r>
              <a:rPr lang="en-US" dirty="0"/>
              <a:t>To allow the 8086 to handle a variety of devices and priority structures, it is usually configured with an external interrupt controller, the 82C59A</a:t>
            </a:r>
          </a:p>
          <a:p>
            <a:pPr>
              <a:lnSpc>
                <a:spcPct val="110000"/>
              </a:lnSpc>
              <a:buFont typeface="Wingdings" pitchFamily="2" charset="2"/>
              <a:buChar char="Ø"/>
            </a:pPr>
            <a:r>
              <a:rPr lang="en-US" dirty="0"/>
              <a:t>External devices are connected to the 82C59A, which in turn connects to the 8086</a:t>
            </a:r>
          </a:p>
          <a:p>
            <a:pPr>
              <a:lnSpc>
                <a:spcPct val="110000"/>
              </a:lnSpc>
              <a:buFont typeface="Wingdings" pitchFamily="2" charset="2"/>
              <a:buChar char="Ø"/>
            </a:pPr>
            <a:r>
              <a:rPr lang="en-US" dirty="0"/>
              <a:t>It accepts interrupt requests from attached modules, determines which interrupt has the highest priority, and then signals the processor by raising the INTR line</a:t>
            </a:r>
          </a:p>
          <a:p>
            <a:pPr>
              <a:lnSpc>
                <a:spcPct val="110000"/>
              </a:lnSpc>
              <a:buFont typeface="Wingdings" pitchFamily="2" charset="2"/>
              <a:buChar char="Ø"/>
            </a:pPr>
            <a:r>
              <a:rPr lang="en-US" dirty="0"/>
              <a:t>The processor acknowledges via the INTA line.</a:t>
            </a:r>
          </a:p>
          <a:p>
            <a:pPr>
              <a:lnSpc>
                <a:spcPct val="110000"/>
              </a:lnSpc>
              <a:buFont typeface="Wingdings" pitchFamily="2" charset="2"/>
              <a:buChar char="Ø"/>
            </a:pPr>
            <a:r>
              <a:rPr lang="en-US" dirty="0"/>
              <a:t>The processor can then proceed to process the interrupt and to communicate directly with the I/O module to read or write data</a:t>
            </a:r>
          </a:p>
        </p:txBody>
      </p:sp>
    </p:spTree>
    <p:extLst>
      <p:ext uri="{BB962C8B-B14F-4D97-AF65-F5344CB8AC3E}">
        <p14:creationId xmlns:p14="http://schemas.microsoft.com/office/powerpoint/2010/main" val="731049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78429" y="78658"/>
            <a:ext cx="8969827" cy="6692256"/>
          </a:xfrm>
          <a:prstGeom prst="rect">
            <a:avLst/>
          </a:prstGeom>
        </p:spPr>
      </p:pic>
      <p:pic>
        <p:nvPicPr>
          <p:cNvPr id="6" name="Picture 5"/>
          <p:cNvPicPr>
            <a:picLocks noChangeAspect="1"/>
          </p:cNvPicPr>
          <p:nvPr/>
        </p:nvPicPr>
        <p:blipFill>
          <a:blip r:embed="rId3"/>
          <a:stretch>
            <a:fillRect/>
          </a:stretch>
        </p:blipFill>
        <p:spPr>
          <a:xfrm>
            <a:off x="6968932" y="483053"/>
            <a:ext cx="3695700" cy="257175"/>
          </a:xfrm>
          <a:prstGeom prst="rect">
            <a:avLst/>
          </a:prstGeom>
        </p:spPr>
      </p:pic>
      <p:sp>
        <p:nvSpPr>
          <p:cNvPr id="5" name="TextBox 4"/>
          <p:cNvSpPr txBox="1"/>
          <p:nvPr/>
        </p:nvSpPr>
        <p:spPr>
          <a:xfrm>
            <a:off x="9314121" y="2205126"/>
            <a:ext cx="1350511" cy="523220"/>
          </a:xfrm>
          <a:prstGeom prst="rect">
            <a:avLst/>
          </a:prstGeom>
          <a:solidFill>
            <a:schemeClr val="bg1"/>
          </a:solidFill>
        </p:spPr>
        <p:txBody>
          <a:bodyPr wrap="square" rtlCol="0">
            <a:spAutoFit/>
          </a:bodyPr>
          <a:lstStyle/>
          <a:p>
            <a:endParaRPr lang="en-US" sz="1400" b="1" dirty="0"/>
          </a:p>
          <a:p>
            <a:r>
              <a:rPr lang="en-US" sz="1400" b="1" dirty="0"/>
              <a:t>     8086</a:t>
            </a:r>
            <a:endParaRPr lang="en-IN" sz="1400" b="1" dirty="0"/>
          </a:p>
        </p:txBody>
      </p:sp>
    </p:spTree>
    <p:extLst>
      <p:ext uri="{BB962C8B-B14F-4D97-AF65-F5344CB8AC3E}">
        <p14:creationId xmlns:p14="http://schemas.microsoft.com/office/powerpoint/2010/main" val="225226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28C0B-D3C4-45D9-9BF2-21692215B7E0}"/>
              </a:ext>
            </a:extLst>
          </p:cNvPr>
          <p:cNvSpPr>
            <a:spLocks noGrp="1"/>
          </p:cNvSpPr>
          <p:nvPr>
            <p:ph idx="1"/>
          </p:nvPr>
        </p:nvSpPr>
        <p:spPr>
          <a:xfrm>
            <a:off x="252549" y="989587"/>
            <a:ext cx="7302137" cy="5379315"/>
          </a:xfrm>
        </p:spPr>
        <p:txBody>
          <a:bodyPr>
            <a:normAutofit fontScale="92500"/>
          </a:bodyPr>
          <a:lstStyle/>
          <a:p>
            <a:pPr algn="just">
              <a:lnSpc>
                <a:spcPct val="120000"/>
              </a:lnSpc>
              <a:buFont typeface="Wingdings" pitchFamily="2" charset="2"/>
              <a:buChar char="Ø"/>
            </a:pPr>
            <a:r>
              <a:rPr lang="en-US" dirty="0"/>
              <a:t>Block of memory that may be used for temporarily storing the contents of the registers inside the CPU</a:t>
            </a:r>
          </a:p>
          <a:p>
            <a:pPr algn="just">
              <a:lnSpc>
                <a:spcPct val="120000"/>
              </a:lnSpc>
              <a:buFont typeface="Wingdings" pitchFamily="2" charset="2"/>
              <a:buChar char="Ø"/>
            </a:pPr>
            <a:r>
              <a:rPr lang="en-US" dirty="0"/>
              <a:t>The stack is essentially Last-In-First-Out (LIFO) data segment (the data which was put last on the stack is the first to be withdrawn)</a:t>
            </a:r>
          </a:p>
          <a:p>
            <a:pPr algn="just">
              <a:lnSpc>
                <a:spcPct val="120000"/>
              </a:lnSpc>
              <a:buFont typeface="Wingdings" pitchFamily="2" charset="2"/>
              <a:buChar char="Ø"/>
            </a:pPr>
            <a:r>
              <a:rPr lang="en-US" dirty="0"/>
              <a:t>The Stack is organized in words, (i.e. two bytes at a time). Thus the stack pointer is incremented or decremented by 2.</a:t>
            </a:r>
          </a:p>
          <a:p>
            <a:pPr algn="just">
              <a:lnSpc>
                <a:spcPct val="120000"/>
              </a:lnSpc>
              <a:buFont typeface="Wingdings" pitchFamily="2" charset="2"/>
              <a:buChar char="Ø"/>
            </a:pPr>
            <a:r>
              <a:rPr lang="en-US" dirty="0"/>
              <a:t>The Stack pointer keeps track of the position of the last item placed on the stack (i.e. the Top of Stack)</a:t>
            </a:r>
          </a:p>
        </p:txBody>
      </p:sp>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Stack</a:t>
            </a:r>
            <a:endParaRPr lang="en-IN" sz="3200" b="1"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5444" y="1186542"/>
            <a:ext cx="4355041" cy="4180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7442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5943" y="1032555"/>
            <a:ext cx="8000999" cy="567112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Stack</a:t>
            </a:r>
            <a:endParaRPr lang="en-IN" sz="3200" b="1" dirty="0"/>
          </a:p>
        </p:txBody>
      </p:sp>
      <p:sp>
        <p:nvSpPr>
          <p:cNvPr id="7" name="Rectangle 6"/>
          <p:cNvSpPr/>
          <p:nvPr/>
        </p:nvSpPr>
        <p:spPr>
          <a:xfrm>
            <a:off x="252550" y="1060747"/>
            <a:ext cx="3753393" cy="3293209"/>
          </a:xfrm>
          <a:prstGeom prst="rect">
            <a:avLst/>
          </a:prstGeom>
        </p:spPr>
        <p:txBody>
          <a:bodyPr wrap="square">
            <a:spAutoFit/>
          </a:bodyPr>
          <a:lstStyle/>
          <a:p>
            <a:pPr marL="457200" indent="-457200" algn="just">
              <a:buFont typeface="Wingdings" pitchFamily="2" charset="2"/>
              <a:buChar char="Ø"/>
            </a:pPr>
            <a:r>
              <a:rPr lang="en-US" sz="2600" dirty="0"/>
              <a:t>Storing the data in the stack is called ‘pushing into’ the stack, and transferring the data back from the stack to the CPU register is known as ‘popping off’ the stack.</a:t>
            </a:r>
          </a:p>
        </p:txBody>
      </p:sp>
    </p:spTree>
    <p:extLst>
      <p:ext uri="{BB962C8B-B14F-4D97-AF65-F5344CB8AC3E}">
        <p14:creationId xmlns:p14="http://schemas.microsoft.com/office/powerpoint/2010/main" val="3363735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Stack</a:t>
            </a:r>
            <a:endParaRPr lang="en-IN" sz="3200" b="1" dirty="0"/>
          </a:p>
        </p:txBody>
      </p:sp>
      <p:sp>
        <p:nvSpPr>
          <p:cNvPr id="7" name="Rectangle 6"/>
          <p:cNvSpPr/>
          <p:nvPr/>
        </p:nvSpPr>
        <p:spPr>
          <a:xfrm>
            <a:off x="252550" y="1060747"/>
            <a:ext cx="6224450" cy="4493538"/>
          </a:xfrm>
          <a:prstGeom prst="rect">
            <a:avLst/>
          </a:prstGeom>
        </p:spPr>
        <p:txBody>
          <a:bodyPr wrap="square">
            <a:spAutoFit/>
          </a:bodyPr>
          <a:lstStyle/>
          <a:p>
            <a:pPr marL="457200" indent="-457200" algn="just">
              <a:buFont typeface="Wingdings" pitchFamily="2" charset="2"/>
              <a:buChar char="Ø"/>
            </a:pPr>
            <a:r>
              <a:rPr lang="en-US" sz="2600" dirty="0"/>
              <a:t>The two set of instructions which explicitly modify the stack are the PUSH (which places items on the stack) and the POP (which retrieves items from the stack).</a:t>
            </a:r>
          </a:p>
          <a:p>
            <a:pPr marL="457200" indent="-457200" algn="just">
              <a:buFont typeface="Wingdings" pitchFamily="2" charset="2"/>
              <a:buChar char="Ø"/>
            </a:pPr>
            <a:r>
              <a:rPr lang="en-US" sz="2600" dirty="0"/>
              <a:t>In both cases, the stack pointer is adjusted accordingly to point always to the top of stack.</a:t>
            </a:r>
          </a:p>
          <a:p>
            <a:pPr marL="457200" indent="-457200" algn="just">
              <a:buFont typeface="Wingdings" pitchFamily="2" charset="2"/>
              <a:buChar char="Ø"/>
            </a:pPr>
            <a:endParaRPr lang="en-US" sz="2600" dirty="0"/>
          </a:p>
          <a:p>
            <a:pPr marL="457200" indent="-457200" algn="just">
              <a:buFont typeface="Wingdings" pitchFamily="2" charset="2"/>
              <a:buChar char="Ø"/>
            </a:pPr>
            <a:r>
              <a:rPr lang="en-US" sz="2600" dirty="0"/>
              <a:t>PUSH AX means SP=SP-2 and AX -&gt; [SP]</a:t>
            </a:r>
          </a:p>
          <a:p>
            <a:pPr marL="457200" indent="-457200" algn="just">
              <a:buFont typeface="Wingdings" pitchFamily="2" charset="2"/>
              <a:buChar char="Ø"/>
            </a:pPr>
            <a:r>
              <a:rPr lang="en-US" sz="2600" dirty="0"/>
              <a:t>POP AX means [SP] -&gt; AX and SP=SP+2.</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5358" y="1060747"/>
            <a:ext cx="4946607" cy="4730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7823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Stack</a:t>
            </a:r>
            <a:endParaRPr lang="en-IN" sz="3200" b="1"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486" y="855138"/>
            <a:ext cx="8131628" cy="600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00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Stack</a:t>
            </a:r>
            <a:endParaRPr lang="en-IN" sz="3200" b="1"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838325"/>
            <a:ext cx="1203960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144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28C0B-D3C4-45D9-9BF2-21692215B7E0}"/>
              </a:ext>
            </a:extLst>
          </p:cNvPr>
          <p:cNvSpPr>
            <a:spLocks noGrp="1"/>
          </p:cNvSpPr>
          <p:nvPr>
            <p:ph idx="1"/>
          </p:nvPr>
        </p:nvSpPr>
        <p:spPr>
          <a:xfrm>
            <a:off x="252550" y="989587"/>
            <a:ext cx="6387736" cy="4387956"/>
          </a:xfrm>
        </p:spPr>
        <p:txBody>
          <a:bodyPr>
            <a:noAutofit/>
          </a:bodyPr>
          <a:lstStyle/>
          <a:p>
            <a:pPr algn="just">
              <a:lnSpc>
                <a:spcPct val="100000"/>
              </a:lnSpc>
              <a:buFont typeface="Wingdings" pitchFamily="2" charset="2"/>
              <a:buChar char="Ø"/>
            </a:pPr>
            <a:r>
              <a:rPr lang="en-US" sz="2400" dirty="0"/>
              <a:t>A set of instructions that are used repeatedly in a program can be referred to as Subroutine. </a:t>
            </a:r>
          </a:p>
          <a:p>
            <a:pPr algn="just">
              <a:lnSpc>
                <a:spcPct val="100000"/>
              </a:lnSpc>
              <a:buFont typeface="Wingdings" pitchFamily="2" charset="2"/>
              <a:buChar char="Ø"/>
            </a:pPr>
            <a:r>
              <a:rPr lang="en-US" sz="2400" dirty="0"/>
              <a:t>It is a special segment of program that can be called for execution from any point in a program.</a:t>
            </a:r>
          </a:p>
          <a:p>
            <a:pPr algn="just">
              <a:lnSpc>
                <a:spcPct val="100000"/>
              </a:lnSpc>
              <a:buFont typeface="Wingdings" pitchFamily="2" charset="2"/>
              <a:buChar char="Ø"/>
            </a:pPr>
            <a:r>
              <a:rPr lang="en-US" sz="2400" dirty="0"/>
              <a:t>Instead of including this piece of code in the main program each time the function is needed, it is put into the program just once as a subroutine.</a:t>
            </a:r>
          </a:p>
          <a:p>
            <a:pPr algn="just">
              <a:lnSpc>
                <a:spcPct val="100000"/>
              </a:lnSpc>
              <a:buFont typeface="Wingdings" pitchFamily="2" charset="2"/>
              <a:buChar char="Ø"/>
            </a:pPr>
            <a:r>
              <a:rPr lang="en-US" sz="2400" dirty="0"/>
              <a:t>CALL instruction is used to call the subroutine. </a:t>
            </a:r>
          </a:p>
          <a:p>
            <a:pPr algn="just">
              <a:lnSpc>
                <a:spcPct val="100000"/>
              </a:lnSpc>
              <a:buFont typeface="Wingdings" pitchFamily="2" charset="2"/>
              <a:buChar char="Ø"/>
            </a:pPr>
            <a:r>
              <a:rPr lang="en-US" sz="2400" dirty="0"/>
              <a:t>RET instruction must be included at the end of the subroutine to initiate the return sequence to the main program environment</a:t>
            </a:r>
          </a:p>
        </p:txBody>
      </p:sp>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Subroutine</a:t>
            </a:r>
            <a:endParaRPr lang="en-IN" sz="3200" b="1" dirty="0"/>
          </a:p>
        </p:txBody>
      </p:sp>
      <p:pic>
        <p:nvPicPr>
          <p:cNvPr id="7" name="Picture 6"/>
          <p:cNvPicPr>
            <a:picLocks noChangeAspect="1"/>
          </p:cNvPicPr>
          <p:nvPr/>
        </p:nvPicPr>
        <p:blipFill>
          <a:blip r:embed="rId2"/>
          <a:stretch>
            <a:fillRect/>
          </a:stretch>
        </p:blipFill>
        <p:spPr>
          <a:xfrm>
            <a:off x="6781800" y="1471613"/>
            <a:ext cx="5309279" cy="3812342"/>
          </a:xfrm>
          <a:prstGeom prst="rect">
            <a:avLst/>
          </a:prstGeom>
        </p:spPr>
      </p:pic>
    </p:spTree>
    <p:extLst>
      <p:ext uri="{BB962C8B-B14F-4D97-AF65-F5344CB8AC3E}">
        <p14:creationId xmlns:p14="http://schemas.microsoft.com/office/powerpoint/2010/main" val="176961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Subroutine</a:t>
            </a:r>
            <a:endParaRPr lang="en-IN" sz="3200" b="1" dirty="0"/>
          </a:p>
        </p:txBody>
      </p:sp>
      <p:sp>
        <p:nvSpPr>
          <p:cNvPr id="6" name="Rectangle 5"/>
          <p:cNvSpPr/>
          <p:nvPr/>
        </p:nvSpPr>
        <p:spPr>
          <a:xfrm>
            <a:off x="394064" y="1199470"/>
            <a:ext cx="6096000" cy="707886"/>
          </a:xfrm>
          <a:prstGeom prst="rect">
            <a:avLst/>
          </a:prstGeom>
        </p:spPr>
        <p:txBody>
          <a:bodyPr>
            <a:spAutoFit/>
          </a:bodyPr>
          <a:lstStyle/>
          <a:p>
            <a:pPr algn="ctr"/>
            <a:r>
              <a:rPr lang="en-IN" sz="2000" b="1" dirty="0"/>
              <a:t>A program that computes y = (AL)</a:t>
            </a:r>
            <a:r>
              <a:rPr lang="en-IN" sz="2000" b="1" baseline="30000" dirty="0"/>
              <a:t>2</a:t>
            </a:r>
            <a:r>
              <a:rPr lang="en-IN" sz="2000" b="1" dirty="0"/>
              <a:t> + (AH)</a:t>
            </a:r>
            <a:r>
              <a:rPr lang="en-IN" sz="2000" b="1" baseline="30000" dirty="0"/>
              <a:t>2</a:t>
            </a:r>
            <a:r>
              <a:rPr lang="en-IN" sz="2000" b="1" dirty="0"/>
              <a:t> + (DL)</a:t>
            </a:r>
            <a:r>
              <a:rPr lang="en-IN" sz="2000" b="1" baseline="30000" dirty="0"/>
              <a:t>2</a:t>
            </a:r>
            <a:r>
              <a:rPr lang="en-IN" sz="2000" b="1" dirty="0"/>
              <a:t> places the result in CX</a:t>
            </a:r>
          </a:p>
        </p:txBody>
      </p:sp>
      <p:pic>
        <p:nvPicPr>
          <p:cNvPr id="8" name="Picture 7"/>
          <p:cNvPicPr>
            <a:picLocks noChangeAspect="1"/>
          </p:cNvPicPr>
          <p:nvPr/>
        </p:nvPicPr>
        <p:blipFill>
          <a:blip r:embed="rId2"/>
          <a:stretch>
            <a:fillRect/>
          </a:stretch>
        </p:blipFill>
        <p:spPr>
          <a:xfrm>
            <a:off x="2234429" y="2150601"/>
            <a:ext cx="2644549" cy="4545859"/>
          </a:xfrm>
          <a:prstGeom prst="rect">
            <a:avLst/>
          </a:prstGeom>
        </p:spPr>
      </p:pic>
      <p:pic>
        <p:nvPicPr>
          <p:cNvPr id="9" name="Picture 8"/>
          <p:cNvPicPr>
            <a:picLocks noChangeAspect="1"/>
          </p:cNvPicPr>
          <p:nvPr/>
        </p:nvPicPr>
        <p:blipFill>
          <a:blip r:embed="rId3"/>
          <a:stretch>
            <a:fillRect/>
          </a:stretch>
        </p:blipFill>
        <p:spPr>
          <a:xfrm>
            <a:off x="7264853" y="2719914"/>
            <a:ext cx="3478213" cy="3407229"/>
          </a:xfrm>
          <a:prstGeom prst="rect">
            <a:avLst/>
          </a:prstGeom>
        </p:spPr>
      </p:pic>
      <p:sp>
        <p:nvSpPr>
          <p:cNvPr id="10" name="Rectangle 9"/>
          <p:cNvSpPr/>
          <p:nvPr/>
        </p:nvSpPr>
        <p:spPr>
          <a:xfrm>
            <a:off x="7079796" y="1871628"/>
            <a:ext cx="4001861" cy="646331"/>
          </a:xfrm>
          <a:prstGeom prst="rect">
            <a:avLst/>
          </a:prstGeom>
        </p:spPr>
        <p:txBody>
          <a:bodyPr wrap="square">
            <a:spAutoFit/>
          </a:bodyPr>
          <a:lstStyle/>
          <a:p>
            <a:pPr algn="ctr"/>
            <a:r>
              <a:rPr lang="en-IN" b="1" dirty="0"/>
              <a:t>Square that squares the contents of BL and places the result in BX</a:t>
            </a:r>
          </a:p>
        </p:txBody>
      </p:sp>
    </p:spTree>
    <p:extLst>
      <p:ext uri="{BB962C8B-B14F-4D97-AF65-F5344CB8AC3E}">
        <p14:creationId xmlns:p14="http://schemas.microsoft.com/office/powerpoint/2010/main" val="981492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28C0B-D3C4-45D9-9BF2-21692215B7E0}"/>
              </a:ext>
            </a:extLst>
          </p:cNvPr>
          <p:cNvSpPr>
            <a:spLocks noGrp="1"/>
          </p:cNvSpPr>
          <p:nvPr>
            <p:ph idx="1"/>
          </p:nvPr>
        </p:nvSpPr>
        <p:spPr>
          <a:xfrm>
            <a:off x="252549" y="924271"/>
            <a:ext cx="11622567" cy="4387956"/>
          </a:xfrm>
        </p:spPr>
        <p:txBody>
          <a:bodyPr>
            <a:noAutofit/>
          </a:bodyPr>
          <a:lstStyle/>
          <a:p>
            <a:pPr algn="just">
              <a:lnSpc>
                <a:spcPct val="100000"/>
              </a:lnSpc>
              <a:buFont typeface="Wingdings" pitchFamily="2" charset="2"/>
              <a:buChar char="Ø"/>
            </a:pPr>
            <a:r>
              <a:rPr lang="en-US" sz="2600" dirty="0"/>
              <a:t>An interrupt is a condition that halts the microprocessor temporarily to work on a different task and then returns to its previous task.</a:t>
            </a:r>
          </a:p>
          <a:p>
            <a:pPr algn="just">
              <a:lnSpc>
                <a:spcPct val="100000"/>
              </a:lnSpc>
              <a:buFont typeface="Wingdings" pitchFamily="2" charset="2"/>
              <a:buChar char="Ø"/>
            </a:pPr>
            <a:r>
              <a:rPr lang="en-US" sz="2600" dirty="0"/>
              <a:t>Whenever an interrupt occurs, the processor completes the current instruction and starts the implementation of an Interrupt Service Routine (ISR) or Interrupt Handler. </a:t>
            </a:r>
          </a:p>
          <a:p>
            <a:pPr algn="just">
              <a:lnSpc>
                <a:spcPct val="100000"/>
              </a:lnSpc>
              <a:buFont typeface="Wingdings" pitchFamily="2" charset="2"/>
              <a:buChar char="Ø"/>
            </a:pPr>
            <a:r>
              <a:rPr lang="en-US" sz="2600" b="1" dirty="0"/>
              <a:t>ISR is a program that tells the processor what to do when the interrupt occurs.</a:t>
            </a:r>
          </a:p>
          <a:p>
            <a:pPr algn="just">
              <a:lnSpc>
                <a:spcPct val="100000"/>
              </a:lnSpc>
              <a:buFont typeface="Wingdings" pitchFamily="2" charset="2"/>
              <a:buChar char="Ø"/>
            </a:pPr>
            <a:r>
              <a:rPr lang="en-US" sz="2600" dirty="0"/>
              <a:t>After the ISR execution, control returns to the main routine where it was interrupted.</a:t>
            </a:r>
          </a:p>
          <a:p>
            <a:pPr algn="just">
              <a:lnSpc>
                <a:spcPct val="100000"/>
              </a:lnSpc>
              <a:buFont typeface="Wingdings" pitchFamily="2" charset="2"/>
              <a:buChar char="Ø"/>
            </a:pPr>
            <a:r>
              <a:rPr lang="en-US" sz="2600" dirty="0"/>
              <a:t>Types of Interrupts:</a:t>
            </a:r>
          </a:p>
          <a:p>
            <a:pPr lvl="1" algn="just">
              <a:lnSpc>
                <a:spcPct val="100000"/>
              </a:lnSpc>
              <a:buFont typeface="Wingdings" pitchFamily="2" charset="2"/>
              <a:buChar char="Ø"/>
            </a:pPr>
            <a:r>
              <a:rPr lang="en-US" sz="2600" dirty="0"/>
              <a:t>Hardware: an external signal is applied to the NMI input pin or the INTR input pin</a:t>
            </a:r>
          </a:p>
          <a:p>
            <a:pPr lvl="1" algn="just">
              <a:lnSpc>
                <a:spcPct val="100000"/>
              </a:lnSpc>
              <a:buFont typeface="Wingdings" pitchFamily="2" charset="2"/>
              <a:buChar char="Ø"/>
            </a:pPr>
            <a:r>
              <a:rPr lang="en-US" sz="2600" dirty="0"/>
              <a:t>Software: occurs when INT instruction is executed or when some error condition is produced by the execution of an instruction such as divide by zero</a:t>
            </a:r>
            <a:endParaRPr lang="en-US" sz="2400" dirty="0"/>
          </a:p>
        </p:txBody>
      </p:sp>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Interrupts</a:t>
            </a:r>
            <a:endParaRPr lang="en-IN" sz="3200" b="1" dirty="0"/>
          </a:p>
        </p:txBody>
      </p:sp>
    </p:spTree>
    <p:extLst>
      <p:ext uri="{BB962C8B-B14F-4D97-AF65-F5344CB8AC3E}">
        <p14:creationId xmlns:p14="http://schemas.microsoft.com/office/powerpoint/2010/main" val="1897600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5024</TotalTime>
  <Words>1382</Words>
  <Application>Microsoft Office PowerPoint</Application>
  <PresentationFormat>Widescreen</PresentationFormat>
  <Paragraphs>93</Paragraphs>
  <Slides>19</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Calibri</vt:lpstr>
      <vt:lpstr>Calibri Light</vt:lpstr>
      <vt:lpstr>Times New Roman</vt:lpstr>
      <vt:lpstr>Wingdings</vt:lpstr>
      <vt:lpstr>Office Theme</vt:lpstr>
      <vt:lpstr>VISIO</vt:lpstr>
      <vt:lpstr>ECE-2002 Computer Organization and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Evolution</dc:title>
  <dc:creator>Windows User</dc:creator>
  <cp:lastModifiedBy>Kritika Bansal</cp:lastModifiedBy>
  <cp:revision>170</cp:revision>
  <dcterms:created xsi:type="dcterms:W3CDTF">2018-07-21T07:11:27Z</dcterms:created>
  <dcterms:modified xsi:type="dcterms:W3CDTF">2025-02-20T10:52:25Z</dcterms:modified>
</cp:coreProperties>
</file>