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8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2" r:id="rId11"/>
    <p:sldId id="374" r:id="rId12"/>
    <p:sldId id="380" r:id="rId13"/>
    <p:sldId id="381" r:id="rId14"/>
    <p:sldId id="38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5347" autoAdjust="0"/>
  </p:normalViewPr>
  <p:slideViewPr>
    <p:cSldViewPr snapToGrid="0">
      <p:cViewPr varScale="1">
        <p:scale>
          <a:sx n="74" d="100"/>
          <a:sy n="74" d="100"/>
        </p:scale>
        <p:origin x="352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0E01F5-B371-4479-A667-CF6F16F39ADF}" type="datetimeFigureOut">
              <a:rPr lang="en-IN" smtClean="0"/>
              <a:pPr/>
              <a:t>27-02-2025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87ED6-F173-4D52-BD1A-C3E89AE7D77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692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7ED6-F173-4D52-BD1A-C3E89AE7D779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85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7ED6-F173-4D52-BD1A-C3E89AE7D779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85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7ED6-F173-4D52-BD1A-C3E89AE7D779}" type="slidenum">
              <a:rPr lang="en-IN" smtClean="0"/>
              <a:pPr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85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7ED6-F173-4D52-BD1A-C3E89AE7D779}" type="slidenum">
              <a:rPr lang="en-IN" smtClean="0"/>
              <a:pPr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8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7ED6-F173-4D52-BD1A-C3E89AE7D779}" type="slidenum">
              <a:rPr lang="en-IN" smtClean="0"/>
              <a:pPr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8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https://www.geeksforgeeks.org/different-instruction-cycles/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7ED6-F173-4D52-BD1A-C3E89AE7D779}" type="slidenum">
              <a:rPr lang="en-IN" smtClean="0"/>
              <a:pPr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8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7ED6-F173-4D52-BD1A-C3E89AE7D779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8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7ED6-F173-4D52-BD1A-C3E89AE7D779}" type="slidenum">
              <a:rPr lang="en-IN" smtClean="0"/>
              <a:pPr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8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7ED6-F173-4D52-BD1A-C3E89AE7D779}" type="slidenum">
              <a:rPr lang="en-IN" smtClean="0"/>
              <a:pPr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8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7ED6-F173-4D52-BD1A-C3E89AE7D779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85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7ED6-F173-4D52-BD1A-C3E89AE7D779}" type="slidenum">
              <a:rPr lang="en-IN" smtClean="0"/>
              <a:pPr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85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7ED6-F173-4D52-BD1A-C3E89AE7D779}" type="slidenum">
              <a:rPr lang="en-IN" smtClean="0"/>
              <a:pPr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85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587ED6-F173-4D52-BD1A-C3E89AE7D779}" type="slidenum">
              <a:rPr lang="en-IN" smtClean="0"/>
              <a:pPr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03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D5955-2F4A-4AE3-BA05-9279D1550796}" type="datetime1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026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B6246-1A1A-4C00-8A36-F9F668E53135}" type="datetime1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003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F76AB-E801-4C4B-9984-2334EF7E8DD2}" type="datetime1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227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4723E-C8E5-44ED-95BB-73ED014EB4F1}" type="datetime1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0059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F7E4E-4D48-4400-8F74-0E3289221EAB}" type="datetime1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475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1E3F8-9DE1-41E2-BEA4-41B3840FF599}" type="datetime1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3407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F8E59-A14C-4FDD-88B8-7C0F300A1362}" type="datetime1">
              <a:rPr lang="en-IN" smtClean="0"/>
              <a:t>27-02-2025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348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48DA7-EB5D-498D-A026-E25FD36BB7A9}" type="datetime1">
              <a:rPr lang="en-IN" smtClean="0"/>
              <a:t>27-02-2025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989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9680D-5F2D-43A7-BDC5-A1F6C92D4048}" type="datetime1">
              <a:rPr lang="en-IN" smtClean="0"/>
              <a:t>27-02-2025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147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7F3599-D512-4A6C-9A33-525582E08701}" type="datetime1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85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46BE7-FF10-47D0-9B65-8D16F461F080}" type="datetime1">
              <a:rPr lang="en-IN" smtClean="0"/>
              <a:t>27-02-2025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578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ACEC4-3E85-4F45-A3E7-1236FBC64D56}" type="datetime1">
              <a:rPr lang="en-IN" smtClean="0"/>
              <a:t>27-02-2025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07818-5024-4E69-A84B-DFB572A98E7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3826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7355" y="1198728"/>
            <a:ext cx="9598855" cy="1424559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4000" b="1" dirty="0">
                <a:latin typeface="Times New Roman" pitchFamily="18" charset="0"/>
                <a:cs typeface="Times New Roman" pitchFamily="18" charset="0"/>
              </a:rPr>
              <a:t>ECE-2002 Computer Organization and Architecture</a:t>
            </a:r>
            <a:endParaRPr lang="en-IN" sz="4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VIT-AP LOGO PNG FORMAT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8399" y="176968"/>
            <a:ext cx="1809301" cy="790817"/>
          </a:xfrm>
          <a:prstGeom prst="rect">
            <a:avLst/>
          </a:prstGeom>
        </p:spPr>
      </p:pic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2568648" y="5500663"/>
            <a:ext cx="6743701" cy="862037"/>
          </a:xfrm>
          <a:solidFill>
            <a:schemeClr val="accent6">
              <a:lumMod val="60000"/>
              <a:lumOff val="40000"/>
            </a:schemeClr>
          </a:solidFill>
        </p:spPr>
        <p:txBody>
          <a:bodyPr>
            <a:noAutofit/>
          </a:bodyPr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Dr. Kritika Bansal</a:t>
            </a:r>
          </a:p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School of Electronics Engineering, VIT-AP</a:t>
            </a:r>
          </a:p>
        </p:txBody>
      </p:sp>
    </p:spTree>
    <p:extLst>
      <p:ext uri="{BB962C8B-B14F-4D97-AF65-F5344CB8AC3E}">
        <p14:creationId xmlns:p14="http://schemas.microsoft.com/office/powerpoint/2010/main" val="4040111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9382" y="175846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Execute Cycle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958" y="1037875"/>
            <a:ext cx="1184466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Consider an add instruction: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Here, this instruction adds the content of location X to register R. Corresponding micro-operation will be:-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We begin with the IR containing the ADD instruction.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Step 1: The address portion of IR is loaded into the MAR.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Step 2: The data is fetched and stored in MBR.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Step 3: Now, the contents of R and MBR are added by the ALU. 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9954" y="976279"/>
            <a:ext cx="3228013" cy="55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644" y="2611252"/>
            <a:ext cx="6486525" cy="173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895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9382" y="175846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Interrupt Cycle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958" y="1037875"/>
            <a:ext cx="1184466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At the completion of the Execute Cycle, if an enabled interrupt has occurred then Interrupt Cycle occurs.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Step 1: Contents of the PC is transferred to the MBR (so that they can be saved for return).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Step 2: MAR is loaded with the address at which the contents of the PC are to be saved.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PC is loaded with the address of the start of the interrupt-routine.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Step 3: MBR, containing the old value of PC, is stored in memory. 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828" y="2147065"/>
            <a:ext cx="5902951" cy="1737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7225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9382" y="175846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Instruction Cycle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382" y="1250526"/>
            <a:ext cx="1139212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Till now we have seen each phase (fetch, indirect, and interrupt cycles) decomposed into sequence of elementary micro-operations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Complete instruction cycle: Need to tie sequences together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Assume new 2-bit register called Instruction cycle code (ICC) which designates the state of the processor </a:t>
            </a:r>
          </a:p>
          <a:p>
            <a:pPr marL="2286000" lvl="4" indent="-45720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00: Fetch</a:t>
            </a:r>
          </a:p>
          <a:p>
            <a:pPr marL="2286000" lvl="4" indent="-45720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01: Indirect</a:t>
            </a:r>
          </a:p>
          <a:p>
            <a:pPr marL="2286000" lvl="4" indent="-45720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10: Execute</a:t>
            </a:r>
          </a:p>
          <a:p>
            <a:pPr marL="2286000" lvl="4" indent="-45720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11: Interrupt</a:t>
            </a:r>
          </a:p>
          <a:p>
            <a:pPr marL="2286000" lvl="4" indent="-457200" algn="just">
              <a:buFont typeface="Arial" pitchFamily="34" charset="0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286000" lvl="4" indent="-457200" algn="just">
              <a:buFont typeface="Arial" pitchFamily="34" charset="0"/>
              <a:buChar char="•"/>
            </a:pPr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5074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9382" y="175846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Instruction Cycle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99382" y="1156320"/>
            <a:ext cx="9311360" cy="5353474"/>
            <a:chOff x="1541768" y="865238"/>
            <a:chExt cx="9383769" cy="5919019"/>
          </a:xfrm>
        </p:grpSpPr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5596"/>
            <a:stretch>
              <a:fillRect/>
            </a:stretch>
          </p:blipFill>
          <p:spPr bwMode="auto">
            <a:xfrm>
              <a:off x="1541768" y="865238"/>
              <a:ext cx="9383769" cy="59190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673213" y="1966452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dirty="0"/>
                <a:t>01</a:t>
              </a:r>
            </a:p>
          </p:txBody>
        </p:sp>
      </p:grpSp>
      <p:sp>
        <p:nvSpPr>
          <p:cNvPr id="9" name="Rectangle 8"/>
          <p:cNvSpPr/>
          <p:nvPr/>
        </p:nvSpPr>
        <p:spPr>
          <a:xfrm>
            <a:off x="9983972" y="3109782"/>
            <a:ext cx="1896462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b="1" dirty="0">
                <a:latin typeface="Arial" pitchFamily="34" charset="0"/>
                <a:cs typeface="Arial" pitchFamily="34" charset="0"/>
              </a:rPr>
              <a:t>00: Fetch</a:t>
            </a:r>
          </a:p>
          <a:p>
            <a:pPr algn="just"/>
            <a:r>
              <a:rPr lang="en-US" sz="2200" b="1" dirty="0">
                <a:latin typeface="Arial" pitchFamily="34" charset="0"/>
                <a:cs typeface="Arial" pitchFamily="34" charset="0"/>
              </a:rPr>
              <a:t>01: Indirect</a:t>
            </a:r>
          </a:p>
          <a:p>
            <a:pPr algn="just"/>
            <a:r>
              <a:rPr lang="en-US" sz="2200" b="1" dirty="0">
                <a:latin typeface="Arial" pitchFamily="34" charset="0"/>
                <a:cs typeface="Arial" pitchFamily="34" charset="0"/>
              </a:rPr>
              <a:t>10: Execute</a:t>
            </a:r>
          </a:p>
          <a:p>
            <a:pPr algn="just"/>
            <a:r>
              <a:rPr lang="en-US" sz="2200" b="1" dirty="0">
                <a:latin typeface="Arial" pitchFamily="34" charset="0"/>
                <a:cs typeface="Arial" pitchFamily="34" charset="0"/>
              </a:rPr>
              <a:t>11: Interrupt</a:t>
            </a:r>
          </a:p>
        </p:txBody>
      </p:sp>
    </p:spTree>
    <p:extLst>
      <p:ext uri="{BB962C8B-B14F-4D97-AF65-F5344CB8AC3E}">
        <p14:creationId xmlns:p14="http://schemas.microsoft.com/office/powerpoint/2010/main" val="18680232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9382" y="175846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Write the Micro-operations for each instruction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75019" y="1250526"/>
            <a:ext cx="599078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MOV R1, 25H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MOV R1, R2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MOV R1, [2000H]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STC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MOV R1, [R2]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ADD R1, 25H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ADD R1, R2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ADD R1, [2000H]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ADD R1, [R2]</a:t>
            </a:r>
          </a:p>
        </p:txBody>
      </p:sp>
    </p:spTree>
    <p:extLst>
      <p:ext uri="{BB962C8B-B14F-4D97-AF65-F5344CB8AC3E}">
        <p14:creationId xmlns:p14="http://schemas.microsoft.com/office/powerpoint/2010/main" val="1151212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9382" y="175846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Micro-Operation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2205" y="889843"/>
            <a:ext cx="7321403" cy="3626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11241" y="4612346"/>
            <a:ext cx="1184466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Execution of a program consists of a sequence of instruction cycles.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Each instruction executed during an instruction cycle made up of shorter sub-cycles (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fetch, indirect, execute, interrupt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).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performance of each sub-cycle involves one or more shorter operations, that is, micro-operations.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102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9382" y="175846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Instruction Cycle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382" y="1207996"/>
            <a:ext cx="114087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Registers involved in each Instruction Cycle: 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Memory Address Register (MAR)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It holds the address of the location to be accessed from memory. 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Memory Buffer Register (MBR)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It contains data to be written into or to be read out from the addressed location. 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Program Counter (PC)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It contains the memory address of the next instruction to be fetched. 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2800" b="1" dirty="0">
                <a:latin typeface="Arial" pitchFamily="34" charset="0"/>
                <a:cs typeface="Arial" pitchFamily="34" charset="0"/>
              </a:rPr>
              <a:t>Instruction Register (IR)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: It holds the current instruction fetched.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7310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9382" y="175846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Instruction Cycle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5730" y="1013232"/>
            <a:ext cx="6037081" cy="5453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30680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9382" y="175846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Fetch Cycle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958" y="1037875"/>
            <a:ext cx="1184466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At the beginning of the fetch cycle, the address of the next instruction to be executed is in the Program Counter(PC).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Step 1: The address in the program counter is moved to the MAR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060" y="2037873"/>
            <a:ext cx="3063488" cy="1970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060" y="4675590"/>
            <a:ext cx="3251006" cy="2063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555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9382" y="175846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Fetch Cycle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958" y="1037875"/>
            <a:ext cx="1184466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Step 2: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The address in MAR is placed on the address bus, now the control unit issues a READ command on the control bus, and the result appears on the data bus and is then copied into the MBR. </a:t>
            </a:r>
          </a:p>
          <a:p>
            <a:pPr marL="457200" indent="-45720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PC is incremented by one, to get ready for the next instruction. </a:t>
            </a:r>
          </a:p>
          <a:p>
            <a:pPr algn="just"/>
            <a:r>
              <a:rPr lang="en-US" sz="28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(These two action can be performed simultaneously to save time)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12" y="4201794"/>
            <a:ext cx="3947819" cy="246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8950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9382" y="175846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Fetch Cycle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6958" y="1037875"/>
            <a:ext cx="1184466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Step 3: The content of the MBR is moved to the IR. </a:t>
            </a:r>
            <a:br>
              <a:rPr lang="en-US" sz="2800" dirty="0">
                <a:latin typeface="Arial" pitchFamily="34" charset="0"/>
                <a:cs typeface="Arial" pitchFamily="34" charset="0"/>
              </a:rPr>
            </a:b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6228" y="2119313"/>
            <a:ext cx="4752975" cy="292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1474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9382" y="112048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Fetch Cycle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9382" y="899818"/>
            <a:ext cx="114810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A simple Fetch Cycle consist of four micro-operations. Symbolically, we can write these sequence of events as follows:-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/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Here ‘I’ is the instruction length. The notations (t1, t2, t3) represents successive time units. 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First time unit: Move the contents of the PC to MAR. 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Second time unit: Move contents of memory location specified by MAR to MBR. Increment content of PC by I. </a:t>
            </a:r>
          </a:p>
          <a:p>
            <a:pPr marL="914400" lvl="1" indent="-457200" algn="just">
              <a:buFont typeface="Arial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Third time unit: Move contents of MBR to IR.</a:t>
            </a:r>
            <a:endParaRPr lang="en-US" sz="24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3534" y="1899062"/>
            <a:ext cx="3993855" cy="1987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669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99382" y="175846"/>
            <a:ext cx="11481052" cy="717453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IN" sz="3200" b="1" dirty="0"/>
              <a:t>Indirect Cycle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0244" y="1101672"/>
            <a:ext cx="1150104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Once an instruction is fetched, the </a:t>
            </a:r>
            <a:r>
              <a:rPr lang="en-US" sz="2800" b="1" dirty="0">
                <a:latin typeface="Arial" pitchFamily="34" charset="0"/>
                <a:cs typeface="Arial" pitchFamily="34" charset="0"/>
              </a:rPr>
              <a:t>next step is to fetch source operands </a:t>
            </a:r>
            <a:r>
              <a:rPr lang="en-US" sz="2800" dirty="0">
                <a:latin typeface="Arial" pitchFamily="34" charset="0"/>
                <a:cs typeface="Arial" pitchFamily="34" charset="0"/>
              </a:rPr>
              <a:t>(for indirect addressing).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8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Step 1: The address field of the instruction is transferred to the MAR. This is used to fetch the address of the operand.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Step 2: The data is fetched and stored in MBR.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Step 3: The address field of the IR is updated from the MBR.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899" y="2224908"/>
            <a:ext cx="6263734" cy="1651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5436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4812</TotalTime>
  <Words>765</Words>
  <Application>Microsoft Office PowerPoint</Application>
  <PresentationFormat>Widescreen</PresentationFormat>
  <Paragraphs>118</Paragraphs>
  <Slides>14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Wingdings</vt:lpstr>
      <vt:lpstr>Office Theme</vt:lpstr>
      <vt:lpstr>ECE-2002 Computer Organization and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Evolution</dc:title>
  <dc:creator>Windows User</dc:creator>
  <cp:lastModifiedBy>Kritika Bansal</cp:lastModifiedBy>
  <cp:revision>177</cp:revision>
  <dcterms:created xsi:type="dcterms:W3CDTF">2018-07-21T07:11:27Z</dcterms:created>
  <dcterms:modified xsi:type="dcterms:W3CDTF">2025-02-27T05:38:55Z</dcterms:modified>
</cp:coreProperties>
</file>