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9"/>
  </p:notesMasterIdLst>
  <p:sldIdLst>
    <p:sldId id="272" r:id="rId2"/>
    <p:sldId id="361" r:id="rId3"/>
    <p:sldId id="390" r:id="rId4"/>
    <p:sldId id="391" r:id="rId5"/>
    <p:sldId id="392" r:id="rId6"/>
    <p:sldId id="402" r:id="rId7"/>
    <p:sldId id="403" r:id="rId8"/>
    <p:sldId id="404" r:id="rId9"/>
    <p:sldId id="405" r:id="rId10"/>
    <p:sldId id="406" r:id="rId11"/>
    <p:sldId id="407" r:id="rId12"/>
    <p:sldId id="416" r:id="rId13"/>
    <p:sldId id="408" r:id="rId14"/>
    <p:sldId id="409" r:id="rId15"/>
    <p:sldId id="417" r:id="rId16"/>
    <p:sldId id="418" r:id="rId17"/>
    <p:sldId id="419" r:id="rId18"/>
    <p:sldId id="410" r:id="rId19"/>
    <p:sldId id="412" r:id="rId20"/>
    <p:sldId id="413" r:id="rId21"/>
    <p:sldId id="362" r:id="rId22"/>
    <p:sldId id="363" r:id="rId23"/>
    <p:sldId id="364" r:id="rId24"/>
    <p:sldId id="365" r:id="rId25"/>
    <p:sldId id="366" r:id="rId26"/>
    <p:sldId id="367" r:id="rId27"/>
    <p:sldId id="420" r:id="rId28"/>
    <p:sldId id="369" r:id="rId29"/>
    <p:sldId id="370" r:id="rId30"/>
    <p:sldId id="371" r:id="rId31"/>
    <p:sldId id="373" r:id="rId32"/>
    <p:sldId id="372" r:id="rId33"/>
    <p:sldId id="315" r:id="rId34"/>
    <p:sldId id="316" r:id="rId35"/>
    <p:sldId id="317" r:id="rId36"/>
    <p:sldId id="318" r:id="rId37"/>
    <p:sldId id="319" r:id="rId38"/>
    <p:sldId id="320" r:id="rId39"/>
    <p:sldId id="321" r:id="rId40"/>
    <p:sldId id="322" r:id="rId41"/>
    <p:sldId id="323" r:id="rId42"/>
    <p:sldId id="324" r:id="rId43"/>
    <p:sldId id="325" r:id="rId44"/>
    <p:sldId id="311" r:id="rId45"/>
    <p:sldId id="312" r:id="rId46"/>
    <p:sldId id="313" r:id="rId47"/>
    <p:sldId id="368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ma Maheswari S" initials="UMS" lastIdx="1" clrIdx="0"/>
  <p:cmAuthor id="2" name="Siddique" initials="S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>
        <p:guide orient="horz" pos="215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4383E-8854-4D6B-9D6A-3ED3370D46A0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142CE-04A8-41D4-AB3C-A3B57FA693B4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4906B-8E63-4D6F-B904-ACC0DA7E8624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/>
              <a:t>https://dextutor.com/conversion-of-e-r-diagram-into-relational-model/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6653-D10C-499F-8A49-AD8465B8A90C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89B93-32F9-4A66-9597-4727DAF47AC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6653-D10C-499F-8A49-AD8465B8A90C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89B93-32F9-4A66-9597-4727DAF47AC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6653-D10C-499F-8A49-AD8465B8A90C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89B93-32F9-4A66-9597-4727DAF47AC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6653-D10C-499F-8A49-AD8465B8A90C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89B93-32F9-4A66-9597-4727DAF47AC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6653-D10C-499F-8A49-AD8465B8A90C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89B93-32F9-4A66-9597-4727DAF47AC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6653-D10C-499F-8A49-AD8465B8A90C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89B93-32F9-4A66-9597-4727DAF47AC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6653-D10C-499F-8A49-AD8465B8A90C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89B93-32F9-4A66-9597-4727DAF47AC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6653-D10C-499F-8A49-AD8465B8A90C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89B93-32F9-4A66-9597-4727DAF47AC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6653-D10C-499F-8A49-AD8465B8A90C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89B93-32F9-4A66-9597-4727DAF47AC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6653-D10C-499F-8A49-AD8465B8A90C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89B93-32F9-4A66-9597-4727DAF47AC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6653-D10C-499F-8A49-AD8465B8A90C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89B93-32F9-4A66-9597-4727DAF47AC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A6653-D10C-499F-8A49-AD8465B8A90C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89B93-32F9-4A66-9597-4727DAF47ACE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 contrast="18000"/>
          </a:blip>
          <a:stretch>
            <a:fillRect/>
          </a:stretch>
        </p:blipFill>
        <p:spPr>
          <a:xfrm>
            <a:off x="831215" y="314960"/>
            <a:ext cx="10836275" cy="6141720"/>
          </a:xfrm>
          <a:prstGeom prst="rect">
            <a:avLst/>
          </a:prstGeom>
          <a:effectLst>
            <a:outerShdw blurRad="292100" dist="50800" dir="5400000" sx="38000" sy="38000" algn="ctr" rotWithShape="0">
              <a:srgbClr val="000000">
                <a:alpha val="10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696" y="332761"/>
            <a:ext cx="10750219" cy="1611610"/>
          </a:xfrm>
        </p:spPr>
        <p:txBody>
          <a:bodyPr>
            <a:normAutofit/>
          </a:bodyPr>
          <a:lstStyle/>
          <a:p>
            <a:r>
              <a:rPr lang="en-US" altLang="en-IN" sz="6000" b="1" dirty="0">
                <a:solidFill>
                  <a:srgbClr val="FF0000"/>
                </a:solidFill>
              </a:rPr>
              <a:t>ER Diagram into Relation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20000"/>
          </a:bodyPr>
          <a:lstStyle/>
          <a:p>
            <a:r>
              <a:rPr lang="en-IN" dirty="0">
                <a:solidFill>
                  <a:srgbClr val="00B050"/>
                </a:solidFill>
              </a:rPr>
              <a:t>By</a:t>
            </a:r>
          </a:p>
          <a:p>
            <a:r>
              <a:rPr lang="en-US" altLang="en-IN" b="1" dirty="0">
                <a:solidFill>
                  <a:srgbClr val="C00000"/>
                </a:solidFill>
              </a:rPr>
              <a:t>Dr.</a:t>
            </a:r>
            <a:r>
              <a:rPr lang="en-IN" b="1" dirty="0">
                <a:solidFill>
                  <a:srgbClr val="C00000"/>
                </a:solidFill>
              </a:rPr>
              <a:t>S.P. Siddique Ibrahim</a:t>
            </a:r>
          </a:p>
          <a:p>
            <a:r>
              <a:rPr lang="en-US" altLang="en-IN" b="1" dirty="0">
                <a:solidFill>
                  <a:srgbClr val="C00000"/>
                </a:solidFill>
              </a:rPr>
              <a:t>VIT-AP University</a:t>
            </a:r>
          </a:p>
          <a:p>
            <a:r>
              <a:rPr lang="en-US" altLang="en-IN" b="1" dirty="0">
                <a:solidFill>
                  <a:srgbClr val="C00000"/>
                </a:solidFill>
              </a:rPr>
              <a:t>Amaravati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Rule-04:</a:t>
            </a:r>
            <a:r>
              <a:rPr lang="en-US" altLang="en-US"/>
              <a:t> Translating Relationship Set into a Table-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relationship set will require one table in the relational model.</a:t>
            </a:r>
          </a:p>
          <a:p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Attributes of the table are-</a:t>
            </a:r>
          </a:p>
          <a:p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Primary key attributes of the participating entity sets</a:t>
            </a:r>
          </a:p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Its own descriptive attributes if any.</a:t>
            </a:r>
          </a:p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Set of non-descriptive attributes will be the primary key.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Example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9120" y="365125"/>
            <a:ext cx="8629015" cy="55505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If we consider the </a:t>
            </a:r>
            <a:r>
              <a:rPr lang="en-US" altLang="en-US">
                <a:solidFill>
                  <a:srgbClr val="FF0000"/>
                </a:solidFill>
              </a:rPr>
              <a:t>overall ER diagram</a:t>
            </a:r>
            <a:r>
              <a:rPr lang="en-US" altLang="en-US"/>
              <a:t>, three tables will be required in relational model-</a:t>
            </a:r>
          </a:p>
          <a:p>
            <a:endParaRPr lang="en-US" altLang="en-US"/>
          </a:p>
          <a:p>
            <a:r>
              <a:rPr lang="en-US" altLang="en-US"/>
              <a:t>One table for the entity set “Employee”</a:t>
            </a:r>
          </a:p>
          <a:p>
            <a:r>
              <a:rPr lang="en-US" altLang="en-US"/>
              <a:t>One table for the entity set “Department”</a:t>
            </a:r>
          </a:p>
          <a:p>
            <a:r>
              <a:rPr lang="en-US" altLang="en-US"/>
              <a:t>One table for the relationship set “Works in”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Rule-05:</a:t>
            </a:r>
            <a:r>
              <a:rPr lang="en-US" altLang="en-US"/>
              <a:t> For Binary Relationships With Cardinality Ratios-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four cases are possible-</a:t>
            </a:r>
          </a:p>
          <a:p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Case-01: Binary relationship with cardinality ratio m:n</a:t>
            </a:r>
          </a:p>
          <a:p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Case-02: Binary relationship with cardinality ratio 1:n</a:t>
            </a:r>
          </a:p>
          <a:p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Case-03: Binary relationship with cardinality ratio m:1</a:t>
            </a:r>
          </a:p>
          <a:p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Case-04: Binary relationship with cardinality ratio 1:1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M:M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4780" y="1517015"/>
            <a:ext cx="8230870" cy="48082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1:M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1165" y="1292860"/>
            <a:ext cx="8242935" cy="436054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M:1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3395" y="989330"/>
            <a:ext cx="8808085" cy="46164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1:1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2675" y="596415"/>
            <a:ext cx="7479665" cy="605282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Rule-06: For Binary Relationship With Both Cardinality Constraints and Participation Constraints-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6390" y="1934210"/>
            <a:ext cx="9364345" cy="465328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Rule-07:</a:t>
            </a:r>
            <a:r>
              <a:rPr lang="en-US" altLang="en-US"/>
              <a:t> For Binary Relationship With Weak Entity Set-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Weak entity set always appears in association with identifying relationship with total participation constraint.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Conversion of E-R Diagram into Relational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ER diagram is converted into the tables in relational model.</a:t>
            </a:r>
          </a:p>
          <a:p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This is because relational models can be easily implemented by RDBMS like MySQL , Oracle etc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Example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1975" y="1932305"/>
            <a:ext cx="9011285" cy="437261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1180" y="603885"/>
            <a:ext cx="7582535" cy="60261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Entity set with a composite attribute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7700" y="1323975"/>
            <a:ext cx="8265160" cy="529653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Entity set with multivalued attributes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32435" y="1783080"/>
            <a:ext cx="5565140" cy="278892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If we include the PhoneNo in the table with all other attributes, then for a single-valued tuple we may have multiple entries as shown in the table below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760" y="4931410"/>
            <a:ext cx="3124200" cy="1762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584835"/>
            <a:ext cx="9383395" cy="609663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Translation of a relationship into a 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Likewise, we map the entity set into the relation in a relational model, we can also map a relationship set into a relation. 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attribute of such a relation includes </a:t>
            </a:r>
            <a:r>
              <a:rPr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attributes of the participating relations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attributes are will become a </a:t>
            </a:r>
            <a:r>
              <a:rPr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foreign key.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7565" y="334645"/>
            <a:ext cx="10159365" cy="6337300"/>
          </a:xfrm>
          <a:prstGeom prst="rect">
            <a:avLst/>
          </a:prstGeom>
        </p:spPr>
      </p:pic>
      <p:sp>
        <p:nvSpPr>
          <p:cNvPr id="3" name="Rectangles 2"/>
          <p:cNvSpPr/>
          <p:nvPr/>
        </p:nvSpPr>
        <p:spPr>
          <a:xfrm>
            <a:off x="1010920" y="4542155"/>
            <a:ext cx="9378315" cy="1509395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7565" y="334645"/>
            <a:ext cx="10159365" cy="63373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1035" y="663575"/>
            <a:ext cx="7770495" cy="622744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2535" y="1791335"/>
            <a:ext cx="10312400" cy="38074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Conversion of E-R Diagram into Relational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 general conversion of E-R diagram into a relational model involves the following: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Mapping of an entity set into relation (tables) of the database.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attributes of a table include the attributes of an entity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key attribute of an entity becomes the primary key of the relation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025" y="365125"/>
            <a:ext cx="9385300" cy="618871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9705" y="436245"/>
            <a:ext cx="8049895" cy="617791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6345" y="173355"/>
            <a:ext cx="9394825" cy="648652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b="1" dirty="0"/>
              <a:t>Entity Sets to Database Tables</a:t>
            </a:r>
            <a:endParaRPr dirty="0"/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>
              <a:buNone/>
            </a:pPr>
            <a:r>
              <a:rPr dirty="0"/>
              <a:t>Each attribute of the entity set becomes an attribute of the table. </a:t>
            </a:r>
          </a:p>
          <a:p>
            <a:pPr>
              <a:buNone/>
            </a:pPr>
            <a:endParaRPr dirty="0"/>
          </a:p>
          <a:p>
            <a:pPr>
              <a:buNone/>
            </a:pPr>
            <a:r>
              <a:rPr dirty="0"/>
              <a:t>Note that we know both the domain of each attribute and the (primary) key of an entity set.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b="1" dirty="0"/>
              <a:t>Entity Sets to Database Tables</a:t>
            </a:r>
            <a:endParaRPr dirty="0"/>
          </a:p>
        </p:txBody>
      </p:sp>
      <p:pic>
        <p:nvPicPr>
          <p:cNvPr id="41987" name="Picture 2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453005" y="1571625"/>
            <a:ext cx="3704590" cy="1950085"/>
          </a:xfrm>
        </p:spPr>
      </p:pic>
      <p:pic>
        <p:nvPicPr>
          <p:cNvPr id="41988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688" y="4572000"/>
            <a:ext cx="4314825" cy="1724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989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5563" y="3571875"/>
            <a:ext cx="4714875" cy="1190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>
            <a:normAutofit fontScale="90000"/>
          </a:bodyPr>
          <a:lstStyle/>
          <a:p>
            <a:r>
              <a:rPr b="1" dirty="0"/>
              <a:t>Relationship Sets to Tables</a:t>
            </a:r>
            <a:br>
              <a:rPr dirty="0"/>
            </a:br>
            <a:endParaRPr dirty="0"/>
          </a:p>
        </p:txBody>
      </p:sp>
      <p:pic>
        <p:nvPicPr>
          <p:cNvPr id="43011" name="Picture 2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095625" y="857250"/>
            <a:ext cx="5500688" cy="3143250"/>
          </a:xfrm>
        </p:spPr>
      </p:pic>
      <p:pic>
        <p:nvPicPr>
          <p:cNvPr id="43012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813" y="4143375"/>
            <a:ext cx="7629525" cy="219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25487"/>
          </a:xfrm>
        </p:spPr>
        <p:txBody>
          <a:bodyPr vert="horz" wrap="square" lIns="91440" tIns="45720" rIns="91440" bIns="45720" anchor="ctr" anchorCtr="0">
            <a:normAutofit fontScale="90000"/>
          </a:bodyPr>
          <a:lstStyle/>
          <a:p>
            <a:r>
              <a:rPr b="1" dirty="0"/>
              <a:t>Relationship Sets to Tables</a:t>
            </a:r>
            <a:endParaRPr dirty="0"/>
          </a:p>
        </p:txBody>
      </p:sp>
      <p:pic>
        <p:nvPicPr>
          <p:cNvPr id="44035" name="Picture 2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767455" y="863600"/>
            <a:ext cx="4135120" cy="3603625"/>
          </a:xfrm>
        </p:spPr>
      </p:pic>
      <p:pic>
        <p:nvPicPr>
          <p:cNvPr id="44036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313" y="4572000"/>
            <a:ext cx="6953250" cy="1828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>
            <a:normAutofit fontScale="90000"/>
          </a:bodyPr>
          <a:lstStyle/>
          <a:p>
            <a:r>
              <a:rPr dirty="0"/>
              <a:t>GENERAL EXAMPLS</a:t>
            </a:r>
            <a:br>
              <a:rPr dirty="0"/>
            </a:br>
            <a:r>
              <a:rPr dirty="0"/>
              <a:t>(E-R to DATABASE)</a:t>
            </a:r>
          </a:p>
        </p:txBody>
      </p:sp>
      <p:pic>
        <p:nvPicPr>
          <p:cNvPr id="45059" name="Picture 5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167063" y="2786063"/>
            <a:ext cx="5668962" cy="1774825"/>
          </a:xfr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>
            <a:normAutofit fontScale="90000"/>
          </a:bodyPr>
          <a:lstStyle/>
          <a:p>
            <a:r>
              <a:rPr dirty="0"/>
              <a:t>E-R to DATABASE</a:t>
            </a:r>
            <a:br>
              <a:rPr dirty="0"/>
            </a:br>
            <a:r>
              <a:rPr dirty="0"/>
              <a:t>Solution</a:t>
            </a:r>
          </a:p>
        </p:txBody>
      </p:sp>
      <p:pic>
        <p:nvPicPr>
          <p:cNvPr id="46083" name="Picture 2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381375" y="1500188"/>
            <a:ext cx="5286375" cy="4786312"/>
          </a:xfr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>
            <a:normAutofit fontScale="90000"/>
          </a:bodyPr>
          <a:lstStyle/>
          <a:p>
            <a:r>
              <a:rPr dirty="0"/>
              <a:t>GENERAL EXAMPLS</a:t>
            </a:r>
            <a:br>
              <a:rPr dirty="0"/>
            </a:br>
            <a:r>
              <a:rPr dirty="0"/>
              <a:t>(E-R to DATABASE)</a:t>
            </a:r>
          </a:p>
        </p:txBody>
      </p:sp>
      <p:pic>
        <p:nvPicPr>
          <p:cNvPr id="47107" name="Picture 2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595563" y="1928813"/>
            <a:ext cx="7072312" cy="3786187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Rule-01: </a:t>
            </a:r>
            <a:r>
              <a:rPr lang="en-US" altLang="en-US"/>
              <a:t>For Strong Entity Set With Only Simple Attributes-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strong entity set with only simple attributes will require only </a:t>
            </a:r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table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in relational model.</a:t>
            </a:r>
          </a:p>
          <a:p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Attributes of the table will be the attributes of the entity set.</a:t>
            </a:r>
          </a:p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 key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of the table will be the key attribute of the entity set.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>
            <a:normAutofit fontScale="90000"/>
          </a:bodyPr>
          <a:lstStyle/>
          <a:p>
            <a:r>
              <a:rPr dirty="0"/>
              <a:t>E-R to DATABASE</a:t>
            </a:r>
            <a:br>
              <a:rPr dirty="0"/>
            </a:br>
            <a:r>
              <a:rPr dirty="0"/>
              <a:t>Solution</a:t>
            </a:r>
          </a:p>
        </p:txBody>
      </p:sp>
      <p:pic>
        <p:nvPicPr>
          <p:cNvPr id="48131" name="Picture 2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881313" y="1600200"/>
            <a:ext cx="5849937" cy="4972050"/>
          </a:xfr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>
            <a:normAutofit fontScale="90000"/>
          </a:bodyPr>
          <a:lstStyle/>
          <a:p>
            <a:r>
              <a:rPr dirty="0"/>
              <a:t>GENERAL EXAMPLS</a:t>
            </a:r>
            <a:br>
              <a:rPr dirty="0"/>
            </a:br>
            <a:r>
              <a:rPr dirty="0"/>
              <a:t>(E-R to DATABASE)</a:t>
            </a:r>
          </a:p>
        </p:txBody>
      </p:sp>
      <p:pic>
        <p:nvPicPr>
          <p:cNvPr id="49155" name="Picture 2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238375" y="1571625"/>
            <a:ext cx="7419975" cy="4286250"/>
          </a:xfr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>
            <a:normAutofit fontScale="90000"/>
          </a:bodyPr>
          <a:lstStyle/>
          <a:p>
            <a:r>
              <a:rPr dirty="0"/>
              <a:t>E-R to DATABASE</a:t>
            </a:r>
            <a:br>
              <a:rPr dirty="0"/>
            </a:br>
            <a:r>
              <a:rPr dirty="0"/>
              <a:t>Solution</a:t>
            </a:r>
          </a:p>
        </p:txBody>
      </p:sp>
      <p:pic>
        <p:nvPicPr>
          <p:cNvPr id="50179" name="Picture 2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881313" y="1600200"/>
            <a:ext cx="6143625" cy="5043488"/>
          </a:xfr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>
            <a:normAutofit fontScale="90000"/>
          </a:bodyPr>
          <a:lstStyle/>
          <a:p>
            <a:r>
              <a:rPr dirty="0"/>
              <a:t>GENERAL EXAMPLS</a:t>
            </a:r>
            <a:br>
              <a:rPr dirty="0"/>
            </a:br>
            <a:r>
              <a:rPr dirty="0"/>
              <a:t>(E-R to DATABASE)</a:t>
            </a:r>
          </a:p>
        </p:txBody>
      </p:sp>
      <p:pic>
        <p:nvPicPr>
          <p:cNvPr id="51203" name="Picture 2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095500" y="1500188"/>
            <a:ext cx="7962900" cy="4214812"/>
          </a:xfr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>
            <a:normAutofit fontScale="90000"/>
          </a:bodyPr>
          <a:lstStyle/>
          <a:p>
            <a:r>
              <a:rPr dirty="0"/>
              <a:t>E-R to DATABASE</a:t>
            </a:r>
            <a:br>
              <a:rPr dirty="0"/>
            </a:br>
            <a:r>
              <a:rPr dirty="0"/>
              <a:t>Solution</a:t>
            </a:r>
          </a:p>
        </p:txBody>
      </p:sp>
      <p:pic>
        <p:nvPicPr>
          <p:cNvPr id="50179" name="Picture 2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881313" y="1600200"/>
            <a:ext cx="6143625" cy="5043488"/>
          </a:xfr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>
            <a:normAutofit fontScale="90000"/>
          </a:bodyPr>
          <a:lstStyle/>
          <a:p>
            <a:r>
              <a:rPr dirty="0"/>
              <a:t>GENERAL EXAMPLS</a:t>
            </a:r>
            <a:br>
              <a:rPr dirty="0"/>
            </a:br>
            <a:r>
              <a:rPr dirty="0"/>
              <a:t>(E-R to DATABASE)</a:t>
            </a:r>
          </a:p>
        </p:txBody>
      </p:sp>
      <p:pic>
        <p:nvPicPr>
          <p:cNvPr id="51203" name="Picture 2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095500" y="1500188"/>
            <a:ext cx="7962900" cy="4214812"/>
          </a:xfr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1952625" y="0"/>
            <a:ext cx="8229600" cy="1143000"/>
          </a:xfrm>
        </p:spPr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sz="2800" dirty="0"/>
              <a:t>Initial Design of Entity Types:</a:t>
            </a:r>
            <a:br>
              <a:rPr sz="2800" dirty="0"/>
            </a:br>
            <a:r>
              <a:rPr sz="2800" dirty="0"/>
              <a:t>EMPLOYEE, DEPARTMENT, PROJECT, DEPENDENT</a:t>
            </a:r>
            <a:endParaRPr dirty="0"/>
          </a:p>
        </p:txBody>
      </p:sp>
      <p:pic>
        <p:nvPicPr>
          <p:cNvPr id="52227" name="Picture 4" descr="fig03_08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881313" y="1143000"/>
            <a:ext cx="6643687" cy="5429250"/>
          </a:xfr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r>
              <a:rPr lang="en-US"/>
              <a:t>Consider the following tables:</a:t>
            </a:r>
          </a:p>
          <a:p>
            <a:r>
              <a:rPr lang="en-US"/>
              <a:t>Course (Course_id,Course_name)</a:t>
            </a:r>
          </a:p>
          <a:p>
            <a:endParaRPr lang="en-US"/>
          </a:p>
          <a:p>
            <a:r>
              <a:rPr lang="en-US"/>
              <a:t>Teacher (Teacher_id,Teacher_name)</a:t>
            </a:r>
          </a:p>
          <a:p>
            <a:endParaRPr lang="en-US"/>
          </a:p>
          <a:p>
            <a:r>
              <a:rPr lang="en-US"/>
              <a:t>Assigned_to (Teacher_id, Course_id)</a:t>
            </a:r>
          </a:p>
          <a:p>
            <a:endParaRPr lang="en-US"/>
          </a:p>
          <a:p>
            <a:r>
              <a:rPr lang="en-US"/>
              <a:t>a) How many tables will be created using the above scenario?</a:t>
            </a:r>
          </a:p>
          <a:p>
            <a:endParaRPr lang="en-US"/>
          </a:p>
          <a:p>
            <a:r>
              <a:rPr lang="en-US"/>
              <a:t>b) What will be the foreign key?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4735" y="1362075"/>
            <a:ext cx="4562475" cy="48152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Rule-02:</a:t>
            </a:r>
            <a:r>
              <a:rPr lang="en-US" altLang="en-US"/>
              <a:t> For Strong Entity Set With Composite Attributes-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strong entity set with any number of composite attributes will require only </a:t>
            </a:r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table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in relational model.</a:t>
            </a:r>
          </a:p>
          <a:p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While conversion, </a:t>
            </a:r>
            <a:r>
              <a:rPr lang="en-US" altLang="en-US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attributes of the composite attributes are taken into account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and not the composite attribute itself.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Example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9855" y="185420"/>
            <a:ext cx="5991860" cy="59918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Rule-03: </a:t>
            </a:r>
            <a:r>
              <a:rPr lang="en-US" altLang="en-US"/>
              <a:t>For Strong Entity Set With Multi Valued Attributes-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strong entity set with any number of </a:t>
            </a:r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 valued attributes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will require </a:t>
            </a:r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tables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in relational model.</a:t>
            </a:r>
          </a:p>
          <a:p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One table will contain all the simple attributes with the primary key.</a:t>
            </a:r>
          </a:p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Other table will contain the primary key and all the multi valued attributes.-</a:t>
            </a:r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Foreign Key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Example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5160" y="154305"/>
            <a:ext cx="4936490" cy="65487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763</Words>
  <Application>Microsoft Office PowerPoint</Application>
  <PresentationFormat>Widescreen</PresentationFormat>
  <Paragraphs>104</Paragraphs>
  <Slides>47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Calibri Light</vt:lpstr>
      <vt:lpstr>Times New Roman</vt:lpstr>
      <vt:lpstr>Office Theme</vt:lpstr>
      <vt:lpstr>ER Diagram into Relation Model</vt:lpstr>
      <vt:lpstr>Conversion of E-R Diagram into Relational Model</vt:lpstr>
      <vt:lpstr>Conversion of E-R Diagram into Relational Model</vt:lpstr>
      <vt:lpstr>Rule-01: For Strong Entity Set With Only Simple Attributes-</vt:lpstr>
      <vt:lpstr>Example</vt:lpstr>
      <vt:lpstr>Rule-02: For Strong Entity Set With Composite Attributes-</vt:lpstr>
      <vt:lpstr>Example</vt:lpstr>
      <vt:lpstr>Rule-03: For Strong Entity Set With Multi Valued Attributes-</vt:lpstr>
      <vt:lpstr>Example</vt:lpstr>
      <vt:lpstr>Rule-04: Translating Relationship Set into a Table-</vt:lpstr>
      <vt:lpstr>Example</vt:lpstr>
      <vt:lpstr>PowerPoint Presentation</vt:lpstr>
      <vt:lpstr>Rule-05: For Binary Relationships With Cardinality Ratios-</vt:lpstr>
      <vt:lpstr>M:M</vt:lpstr>
      <vt:lpstr>1:M</vt:lpstr>
      <vt:lpstr>M:1</vt:lpstr>
      <vt:lpstr>1:1</vt:lpstr>
      <vt:lpstr>Rule-06: For Binary Relationship With Both Cardinality Constraints and Participation Constraints-</vt:lpstr>
      <vt:lpstr>Rule-07: For Binary Relationship With Weak Entity Set-</vt:lpstr>
      <vt:lpstr>Example</vt:lpstr>
      <vt:lpstr>PowerPoint Presentation</vt:lpstr>
      <vt:lpstr>Entity set with a composite attribute</vt:lpstr>
      <vt:lpstr>Entity set with multivalued attributes</vt:lpstr>
      <vt:lpstr>PowerPoint Presentation</vt:lpstr>
      <vt:lpstr>Translation of a relationship into a relation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Entity Sets to Database Tables</vt:lpstr>
      <vt:lpstr>Entity Sets to Database Tables</vt:lpstr>
      <vt:lpstr>Relationship Sets to Tables </vt:lpstr>
      <vt:lpstr>Relationship Sets to Tables</vt:lpstr>
      <vt:lpstr>GENERAL EXAMPLS (E-R to DATABASE)</vt:lpstr>
      <vt:lpstr>E-R to DATABASE Solution</vt:lpstr>
      <vt:lpstr>GENERAL EXAMPLS (E-R to DATABASE)</vt:lpstr>
      <vt:lpstr>E-R to DATABASE Solution</vt:lpstr>
      <vt:lpstr>GENERAL EXAMPLS (E-R to DATABASE)</vt:lpstr>
      <vt:lpstr>E-R to DATABASE Solution</vt:lpstr>
      <vt:lpstr>GENERAL EXAMPLS (E-R to DATABASE)</vt:lpstr>
      <vt:lpstr>E-R to DATABASE Solution</vt:lpstr>
      <vt:lpstr>GENERAL EXAMPLS (E-R to DATABASE)</vt:lpstr>
      <vt:lpstr>Initial Design of Entity Types: EMPLOYEE, DEPARTMENT, PROJECT, DEPENDENT</vt:lpstr>
      <vt:lpstr>Sample 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Databases</dc:title>
  <dc:creator>Hewlett-Packard Company</dc:creator>
  <cp:lastModifiedBy>SUBBARAOChDV</cp:lastModifiedBy>
  <cp:revision>33</cp:revision>
  <dcterms:created xsi:type="dcterms:W3CDTF">2019-07-23T05:32:00Z</dcterms:created>
  <dcterms:modified xsi:type="dcterms:W3CDTF">2025-01-29T16:37:29Z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F6A40A08374446C787CA069ECE78CC55</vt:lpwstr>
  </property>
  <property fmtid="{D5CDD505-2E9C-101B-9397-08002B2CF9AE}" pid="3" name="KSOProductBuildVer">
    <vt:lpwstr>1033-12.2.0.19805</vt:lpwstr>
  </property>
</Properties>
</file>