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Black"/>
      <p:bold r:id="rId41"/>
      <p:boldItalic r:id="rId42"/>
    </p:embeddedFont>
    <p:embeddedFont>
      <p:font typeface="Roboto"/>
      <p:regular r:id="rId43"/>
      <p:bold r:id="rId44"/>
      <p:italic r:id="rId45"/>
      <p:boldItalic r:id="rId46"/>
    </p:embeddedFont>
    <p:embeddedFont>
      <p:font typeface="Roboto Medium"/>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97">
          <p15:clr>
            <a:srgbClr val="FF00FF"/>
          </p15:clr>
        </p15:guide>
        <p15:guide id="2" orient="horz" pos="2665">
          <p15:clr>
            <a:srgbClr val="FF0000"/>
          </p15:clr>
        </p15:guide>
        <p15:guide id="3" pos="5272">
          <p15:clr>
            <a:srgbClr val="FF00FF"/>
          </p15:clr>
        </p15:guide>
        <p15:guide id="4" orient="horz" pos="964">
          <p15:clr>
            <a:srgbClr val="FF0000"/>
          </p15:clr>
        </p15:guide>
        <p15:guide id="5" orient="horz" pos="850">
          <p15:clr>
            <a:srgbClr val="00FF00"/>
          </p15:clr>
        </p15:guide>
        <p15:guide id="6" orient="horz" pos="397">
          <p15:clr>
            <a:srgbClr val="00FF00"/>
          </p15:clr>
        </p15:guide>
        <p15:guide id="7" pos="4529">
          <p15:clr>
            <a:srgbClr val="747775"/>
          </p15:clr>
        </p15:guide>
      </p15:sldGuideLst>
    </p:ext>
    <p:ext uri="GoogleSlidesCustomDataVersion2">
      <go:slidesCustomData xmlns:go="http://customooxmlschemas.google.com/" r:id="rId51" roundtripDataSignature="AMtx7mioEKPaCoG9kbQ5ZKj2XlUGN/xC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7"/>
        <p:guide pos="2665" orient="horz"/>
        <p:guide pos="5272"/>
        <p:guide pos="964" orient="horz"/>
        <p:guide pos="850" orient="horz"/>
        <p:guide pos="397" orient="horz"/>
        <p:guide pos="452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lack-boldItalic.fntdata"/><Relationship Id="rId41" Type="http://schemas.openxmlformats.org/officeDocument/2006/relationships/font" Target="fonts/RobotoBlack-bold.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bold.fntdata"/><Relationship Id="rId47" Type="http://schemas.openxmlformats.org/officeDocument/2006/relationships/font" Target="fonts/RobotoMedium-regular.fntdata"/><Relationship Id="rId49" Type="http://schemas.openxmlformats.org/officeDocument/2006/relationships/font" Target="fonts/Roboto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Roboto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D nq-p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e15abed17_3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2ee15abed17_3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A</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e15abed17_3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2ee15abed17_3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e15abed17_3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ee15abed17_3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e15abed17_3_3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ee15abed17_3_3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e15abed17_3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ee15abed17_3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BA</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e15abed17_3_3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ee15abed17_3_3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e15abed17_3_3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ee15abed17_3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e15abed17_3_3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ee15abed17_3_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e15abed17_3_3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ee15abed17_3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C</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e15abed17_3_3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ee15abed17_3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e15abed17_3_3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2ee15abed17_3_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A</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e15abed17_3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2ee15abed17_3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e15abed17_3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ee15abed17_3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latin typeface="Roboto"/>
                <a:ea typeface="Roboto"/>
                <a:cs typeface="Roboto"/>
                <a:sym typeface="Roboto"/>
              </a:rPr>
              <a:t>B</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e15abed17_3_4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ee15abed17_3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e15abed17_3_4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2ee15abed17_3_4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2647810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2647810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ee15abed17_3_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2ee15abed17_3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sz="14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15abed17_3_4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ee15abed17_3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ee15abed17_3_4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ee15abed17_3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e15abed17_3_4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ee15abed17_3_4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ee15abed17_3_4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ee15abed17_3_4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0e50de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0e50de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Clr>
                <a:schemeClr val="dk1"/>
              </a:buClr>
              <a:buSzPts val="1100"/>
              <a:buFont typeface="Arial"/>
              <a:buNone/>
            </a:pPr>
            <a:r>
              <a:rPr lang="en-GB">
                <a:latin typeface="Roboto"/>
                <a:ea typeface="Roboto"/>
                <a:cs typeface="Roboto"/>
                <a:sym typeface="Roboto"/>
              </a:rPr>
              <a:t>C</a:t>
            </a:r>
            <a:endParaRPr>
              <a:latin typeface="Roboto"/>
              <a:ea typeface="Roboto"/>
              <a:cs typeface="Roboto"/>
              <a:sym typeface="Roboto"/>
            </a:endParaRPr>
          </a:p>
          <a:p>
            <a:pPr indent="-457200" lvl="0" marL="457200" rtl="0" algn="l">
              <a:lnSpc>
                <a:spcPct val="100000"/>
              </a:lnSpc>
              <a:spcBef>
                <a:spcPts val="800"/>
              </a:spcBef>
              <a:spcAft>
                <a:spcPts val="0"/>
              </a:spcAft>
              <a:buClr>
                <a:schemeClr val="dk1"/>
              </a:buClr>
              <a:buSzPts val="1100"/>
              <a:buFont typeface="Arial"/>
              <a:buNone/>
            </a:pPr>
            <a:r>
              <a:rPr lang="en-GB">
                <a:latin typeface="Roboto"/>
                <a:ea typeface="Roboto"/>
                <a:cs typeface="Roboto"/>
                <a:sym typeface="Roboto"/>
              </a:rPr>
              <a:t>If</a:t>
            </a:r>
            <a:endParaRPr>
              <a:latin typeface="Roboto"/>
              <a:ea typeface="Roboto"/>
              <a:cs typeface="Roboto"/>
              <a:sym typeface="Roboto"/>
            </a:endParaRPr>
          </a:p>
          <a:p>
            <a:pPr indent="-457200" lvl="0" marL="457200" rtl="0" algn="l">
              <a:lnSpc>
                <a:spcPct val="100000"/>
              </a:lnSpc>
              <a:spcBef>
                <a:spcPts val="800"/>
              </a:spcBef>
              <a:spcAft>
                <a:spcPts val="0"/>
              </a:spcAft>
              <a:buClr>
                <a:schemeClr val="dk1"/>
              </a:buClr>
              <a:buSzPts val="1100"/>
              <a:buFont typeface="Arial"/>
              <a:buNone/>
            </a:pPr>
            <a:r>
              <a:rPr lang="en-GB">
                <a:latin typeface="Roboto"/>
                <a:ea typeface="Roboto"/>
                <a:cs typeface="Roboto"/>
                <a:sym typeface="Roboto"/>
              </a:rPr>
              <a:t>Then-p-q</a:t>
            </a:r>
            <a:endParaRPr>
              <a:latin typeface="Roboto"/>
              <a:ea typeface="Roboto"/>
              <a:cs typeface="Roboto"/>
              <a:sym typeface="Roboto"/>
            </a:endParaRPr>
          </a:p>
          <a:p>
            <a:pPr indent="-457200" lvl="0" marL="457200" rtl="0" algn="l">
              <a:lnSpc>
                <a:spcPct val="100000"/>
              </a:lnSpc>
              <a:spcBef>
                <a:spcPts val="800"/>
              </a:spcBef>
              <a:spcAft>
                <a:spcPts val="800"/>
              </a:spcAft>
              <a:buClr>
                <a:schemeClr val="dk1"/>
              </a:buClr>
              <a:buSzPts val="1100"/>
              <a:buFont typeface="Arial"/>
              <a:buNone/>
            </a:pPr>
            <a:r>
              <a:rPr lang="en-GB">
                <a:latin typeface="Roboto"/>
                <a:ea typeface="Roboto"/>
                <a:cs typeface="Roboto"/>
                <a:sym typeface="Roboto"/>
              </a:rPr>
              <a:t>nq-np</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rPr lang="en-GB">
                <a:latin typeface="Roboto"/>
                <a:ea typeface="Roboto"/>
                <a:cs typeface="Roboto"/>
                <a:sym typeface="Roboto"/>
              </a:rPr>
              <a:t>D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18" name="Google Shape;118;g2ee15abed17_3_306"/>
          <p:cNvSpPr txBox="1"/>
          <p:nvPr/>
        </p:nvSpPr>
        <p:spPr>
          <a:xfrm>
            <a:off x="630000" y="135000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Either of the actions "He plays Soccer" or "He solves puzzles" happens only when he is going to Academy. Hence, if it is true that he is not playing Soccer but solving puzzles, it can only mean that he is going to Academy. This statement is expressed by the given answer option.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p:txBody>
      </p:sp>
      <p:sp>
        <p:nvSpPr>
          <p:cNvPr id="119" name="Google Shape;119;g2ee15abed17_3_30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1000"/>
                                        <p:tgtEl>
                                          <p:spTgt spid="1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2" st="2"/>
                                            </p:txEl>
                                          </p:spTgt>
                                        </p:tgtEl>
                                        <p:attrNameLst>
                                          <p:attrName>style.visibility</p:attrName>
                                        </p:attrNameLst>
                                      </p:cBhvr>
                                      <p:to>
                                        <p:strVal val="visible"/>
                                      </p:to>
                                    </p:set>
                                    <p:animEffect filter="fade" transition="in">
                                      <p:cBhvr>
                                        <p:cTn dur="1000"/>
                                        <p:tgtEl>
                                          <p:spTgt spid="1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3" st="3"/>
                                            </p:txEl>
                                          </p:spTgt>
                                        </p:tgtEl>
                                        <p:attrNameLst>
                                          <p:attrName>style.visibility</p:attrName>
                                        </p:attrNameLst>
                                      </p:cBhvr>
                                      <p:to>
                                        <p:strVal val="visible"/>
                                      </p:to>
                                    </p:set>
                                    <p:animEffect filter="fade" transition="in">
                                      <p:cBhvr>
                                        <p:cTn dur="1000"/>
                                        <p:tgtEl>
                                          <p:spTgt spid="11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b9bf173ee_0_17"/>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
        <p:nvSpPr>
          <p:cNvPr id="125" name="Google Shape;125;g31b9bf173ee_0_17"/>
          <p:cNvSpPr txBox="1"/>
          <p:nvPr/>
        </p:nvSpPr>
        <p:spPr>
          <a:xfrm>
            <a:off x="630000" y="1263425"/>
            <a:ext cx="77394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Unless the architecture is good, the building will not be attractive.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114300" lvl="0" marL="8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architecture is good, which means the building is attractive.</a:t>
            </a:r>
            <a:endParaRPr sz="1800">
              <a:solidFill>
                <a:schemeClr val="dk1"/>
              </a:solidFill>
              <a:latin typeface="Roboto"/>
              <a:ea typeface="Roboto"/>
              <a:cs typeface="Roboto"/>
              <a:sym typeface="Roboto"/>
            </a:endParaRPr>
          </a:p>
          <a:p>
            <a:pPr indent="-114300" lvl="0" marL="8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building is not attractive, which means the architecture is not good.</a:t>
            </a:r>
            <a:endParaRPr sz="1800">
              <a:solidFill>
                <a:schemeClr val="dk1"/>
              </a:solidFill>
              <a:latin typeface="Roboto"/>
              <a:ea typeface="Roboto"/>
              <a:cs typeface="Roboto"/>
              <a:sym typeface="Roboto"/>
            </a:endParaRPr>
          </a:p>
          <a:p>
            <a:pPr indent="-114300" lvl="0" marL="8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architecture is good, which means the building is not attractive.</a:t>
            </a:r>
            <a:endParaRPr sz="1800">
              <a:solidFill>
                <a:schemeClr val="dk1"/>
              </a:solidFill>
              <a:latin typeface="Roboto"/>
              <a:ea typeface="Roboto"/>
              <a:cs typeface="Roboto"/>
              <a:sym typeface="Roboto"/>
            </a:endParaRPr>
          </a:p>
          <a:p>
            <a:pPr indent="-114300" lvl="0" marL="8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building is attractive, which means the architecture is good.</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g2ee15abed17_3_313"/>
          <p:cNvSpPr txBox="1"/>
          <p:nvPr/>
        </p:nvSpPr>
        <p:spPr>
          <a:xfrm>
            <a:off x="630000" y="1350000"/>
            <a:ext cx="7649400" cy="305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can be inferred that the building can be attractive only if the pre-requisite, the architecture is good. Hence, if it is known that the building is attractive, then it implies that the architecture is good. </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p:txBody>
      </p:sp>
      <p:sp>
        <p:nvSpPr>
          <p:cNvPr id="131" name="Google Shape;131;g2ee15abed17_3_31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37" name="Google Shape;137;g2ee15abed17_3_318"/>
          <p:cNvSpPr txBox="1"/>
          <p:nvPr/>
        </p:nvSpPr>
        <p:spPr>
          <a:xfrm>
            <a:off x="630000" y="135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Only if Karan does not come, then David will come to play.</a:t>
            </a:r>
            <a:endParaRPr sz="1800">
              <a:solidFill>
                <a:schemeClr val="dk1"/>
              </a:solidFill>
              <a:latin typeface="Roboto"/>
              <a:ea typeface="Roboto"/>
              <a:cs typeface="Roboto"/>
              <a:sym typeface="Roboto"/>
            </a:endParaRPr>
          </a:p>
          <a:p>
            <a:pPr indent="-89999" lvl="0" marL="269999"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204299" lvl="0" marL="26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Karan came hence David will also come to play</a:t>
            </a:r>
            <a:endParaRPr sz="1800">
              <a:solidFill>
                <a:schemeClr val="dk1"/>
              </a:solidFill>
              <a:latin typeface="Roboto"/>
              <a:ea typeface="Roboto"/>
              <a:cs typeface="Roboto"/>
              <a:sym typeface="Roboto"/>
            </a:endParaRPr>
          </a:p>
          <a:p>
            <a:pPr indent="-204299" lvl="0" marL="26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David will not come to play. Hence, Sheela will come.</a:t>
            </a:r>
            <a:endParaRPr sz="1800">
              <a:solidFill>
                <a:schemeClr val="dk1"/>
              </a:solidFill>
              <a:latin typeface="Roboto"/>
              <a:ea typeface="Roboto"/>
              <a:cs typeface="Roboto"/>
              <a:sym typeface="Roboto"/>
            </a:endParaRPr>
          </a:p>
          <a:p>
            <a:pPr indent="-204299" lvl="0" marL="26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David has come to play means Karan has not come.</a:t>
            </a:r>
            <a:endParaRPr sz="1800">
              <a:solidFill>
                <a:schemeClr val="dk1"/>
              </a:solidFill>
              <a:latin typeface="Roboto"/>
              <a:ea typeface="Roboto"/>
              <a:cs typeface="Roboto"/>
              <a:sym typeface="Roboto"/>
            </a:endParaRPr>
          </a:p>
          <a:p>
            <a:pPr indent="-204299" lvl="0" marL="269999"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Karan has not come hence David has come to play.</a:t>
            </a:r>
            <a:endParaRPr sz="18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138" name="Google Shape;138;g2ee15abed17_3_318"/>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animEffect filter="fade" transition="in">
                                      <p:cBhvr>
                                        <p:cTn dur="1000"/>
                                        <p:tgtEl>
                                          <p:spTgt spid="1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animEffect filter="fade" transition="in">
                                      <p:cBhvr>
                                        <p:cTn dur="1000"/>
                                        <p:tgtEl>
                                          <p:spTgt spid="1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animEffect filter="fade" transition="in">
                                      <p:cBhvr>
                                        <p:cTn dur="1000"/>
                                        <p:tgtEl>
                                          <p:spTgt spid="1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animEffect filter="fade" transition="in">
                                      <p:cBhvr>
                                        <p:cTn dur="1000"/>
                                        <p:tgtEl>
                                          <p:spTgt spid="1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animEffect filter="fade" transition="in">
                                      <p:cBhvr>
                                        <p:cTn dur="1000"/>
                                        <p:tgtEl>
                                          <p:spTgt spid="13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animEffect filter="fade" transition="in">
                                      <p:cBhvr>
                                        <p:cTn dur="1000"/>
                                        <p:tgtEl>
                                          <p:spTgt spid="13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animEffect filter="fade" transition="in">
                                      <p:cBhvr>
                                        <p:cTn dur="1000"/>
                                        <p:tgtEl>
                                          <p:spTgt spid="13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animEffect filter="fade" transition="in">
                                      <p:cBhvr>
                                        <p:cTn dur="1000"/>
                                        <p:tgtEl>
                                          <p:spTgt spid="13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animEffect filter="fade" transition="in">
                                      <p:cBhvr>
                                        <p:cTn dur="1000"/>
                                        <p:tgtEl>
                                          <p:spTgt spid="13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xEl>
                                              <p:pRg end="9" st="9"/>
                                            </p:txEl>
                                          </p:spTgt>
                                        </p:tgtEl>
                                        <p:attrNameLst>
                                          <p:attrName>style.visibility</p:attrName>
                                        </p:attrNameLst>
                                      </p:cBhvr>
                                      <p:to>
                                        <p:strVal val="visible"/>
                                      </p:to>
                                    </p:set>
                                    <p:animEffect filter="fade" transition="in">
                                      <p:cBhvr>
                                        <p:cTn dur="1000"/>
                                        <p:tgtEl>
                                          <p:spTgt spid="13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sp>
        <p:nvSpPr>
          <p:cNvPr id="143" name="Google Shape;143;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44" name="Google Shape;144;g2ee15abed17_3_325"/>
          <p:cNvSpPr txBox="1"/>
          <p:nvPr/>
        </p:nvSpPr>
        <p:spPr>
          <a:xfrm>
            <a:off x="630000" y="135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can be implied that if David has come to play then it implies that Karan has not come. </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333333"/>
              </a:solidFill>
              <a:highlight>
                <a:schemeClr val="lt1"/>
              </a:highlight>
              <a:latin typeface="Roboto"/>
              <a:ea typeface="Roboto"/>
              <a:cs typeface="Roboto"/>
              <a:sym typeface="Roboto"/>
            </a:endParaRPr>
          </a:p>
        </p:txBody>
      </p:sp>
      <p:sp>
        <p:nvSpPr>
          <p:cNvPr id="145" name="Google Shape;145;g2ee15abed17_3_325"/>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89999"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animEffect filter="fade" transition="in">
                                      <p:cBhvr>
                                        <p:cTn dur="1000"/>
                                        <p:tgtEl>
                                          <p:spTgt spid="14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ee15abed17_3_332"/>
          <p:cNvSpPr txBox="1"/>
          <p:nvPr/>
        </p:nvSpPr>
        <p:spPr>
          <a:xfrm>
            <a:off x="327600" y="386576"/>
            <a:ext cx="2827800" cy="447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151" name="Google Shape;151;g2ee15abed17_3_332"/>
          <p:cNvSpPr txBox="1"/>
          <p:nvPr/>
        </p:nvSpPr>
        <p:spPr>
          <a:xfrm>
            <a:off x="630000" y="135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Whenever it is cold, I wear a jacket.=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It is cold, which implies I am wearing a jacket.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It was cold but I did not wear a jacket.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It was not cold but I did not wear the jacket.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Both "It is cold implies I am wearing a jacket." and "It is cold but I did not wear the jacket."</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i="0" sz="1800" u="none" cap="none" strike="noStrike">
              <a:solidFill>
                <a:schemeClr val="dk1"/>
              </a:solidFill>
              <a:highlight>
                <a:srgbClr val="FFFFFF"/>
              </a:highlight>
              <a:latin typeface="Roboto"/>
              <a:ea typeface="Roboto"/>
              <a:cs typeface="Roboto"/>
              <a:sym typeface="Roboto"/>
            </a:endParaRPr>
          </a:p>
        </p:txBody>
      </p:sp>
      <p:sp>
        <p:nvSpPr>
          <p:cNvPr id="152" name="Google Shape;152;g2ee15abed17_3_332"/>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10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1000"/>
                                        <p:tgtEl>
                                          <p:spTgt spid="1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8" st="8"/>
                                            </p:txEl>
                                          </p:spTgt>
                                        </p:tgtEl>
                                        <p:attrNameLst>
                                          <p:attrName>style.visibility</p:attrName>
                                        </p:attrNameLst>
                                      </p:cBhvr>
                                      <p:to>
                                        <p:strVal val="visible"/>
                                      </p:to>
                                    </p:set>
                                    <p:animEffect filter="fade" transition="in">
                                      <p:cBhvr>
                                        <p:cTn dur="1000"/>
                                        <p:tgtEl>
                                          <p:spTgt spid="15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9" st="9"/>
                                            </p:txEl>
                                          </p:spTgt>
                                        </p:tgtEl>
                                        <p:attrNameLst>
                                          <p:attrName>style.visibility</p:attrName>
                                        </p:attrNameLst>
                                      </p:cBhvr>
                                      <p:to>
                                        <p:strVal val="visible"/>
                                      </p:to>
                                    </p:set>
                                    <p:animEffect filter="fade" transition="in">
                                      <p:cBhvr>
                                        <p:cTn dur="1000"/>
                                        <p:tgtEl>
                                          <p:spTgt spid="15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g2ee15abed17_3_339"/>
          <p:cNvSpPr txBox="1"/>
          <p:nvPr/>
        </p:nvSpPr>
        <p:spPr>
          <a:xfrm>
            <a:off x="630250" y="1350000"/>
            <a:ext cx="7028100" cy="305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can be concluded that if it is cold then it can be implied that the speaker is wearing a jacket.</a:t>
            </a:r>
            <a:endParaRPr sz="1800">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p:txBody>
      </p:sp>
      <p:sp>
        <p:nvSpPr>
          <p:cNvPr id="158" name="Google Shape;158;g2ee15abed17_3_33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ee15abed17_3_344"/>
          <p:cNvSpPr txBox="1"/>
          <p:nvPr/>
        </p:nvSpPr>
        <p:spPr>
          <a:xfrm>
            <a:off x="630250" y="1350000"/>
            <a:ext cx="7470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a:t>
            </a:r>
            <a:r>
              <a:rPr lang="en-GB" sz="1600">
                <a:solidFill>
                  <a:schemeClr val="dk1"/>
                </a:solidFill>
                <a:latin typeface="Roboto"/>
                <a:ea typeface="Roboto"/>
                <a:cs typeface="Roboto"/>
                <a:sym typeface="Roboto"/>
              </a:rPr>
              <a:t>n the following question, there is a main statement followed by four statements A, B, C and D. From the choices choose the pair in which the first statement implies the second statement and the two are logically consistent with the main statement.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Whenever the kids want ice-cream, they go on strike.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A. The kids do not want ice-cream.</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B. The kids want ice-cream.</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C. The kids went on strike.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D. The kids did not go on strike.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CA</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BD</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DA</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DB</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64" name="Google Shape;164;g2ee15abed17_3_344"/>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5" st="5"/>
                                            </p:txEl>
                                          </p:spTgt>
                                        </p:tgtEl>
                                        <p:attrNameLst>
                                          <p:attrName>style.visibility</p:attrName>
                                        </p:attrNameLst>
                                      </p:cBhvr>
                                      <p:to>
                                        <p:strVal val="visible"/>
                                      </p:to>
                                    </p:set>
                                    <p:animEffect filter="fade" transition="in">
                                      <p:cBhvr>
                                        <p:cTn dur="1000"/>
                                        <p:tgtEl>
                                          <p:spTgt spid="1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6" st="6"/>
                                            </p:txEl>
                                          </p:spTgt>
                                        </p:tgtEl>
                                        <p:attrNameLst>
                                          <p:attrName>style.visibility</p:attrName>
                                        </p:attrNameLst>
                                      </p:cBhvr>
                                      <p:to>
                                        <p:strVal val="visible"/>
                                      </p:to>
                                    </p:set>
                                    <p:animEffect filter="fade" transition="in">
                                      <p:cBhvr>
                                        <p:cTn dur="1000"/>
                                        <p:tgtEl>
                                          <p:spTgt spid="1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7" st="7"/>
                                            </p:txEl>
                                          </p:spTgt>
                                        </p:tgtEl>
                                        <p:attrNameLst>
                                          <p:attrName>style.visibility</p:attrName>
                                        </p:attrNameLst>
                                      </p:cBhvr>
                                      <p:to>
                                        <p:strVal val="visible"/>
                                      </p:to>
                                    </p:set>
                                    <p:animEffect filter="fade" transition="in">
                                      <p:cBhvr>
                                        <p:cTn dur="1000"/>
                                        <p:tgtEl>
                                          <p:spTgt spid="1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8" st="8"/>
                                            </p:txEl>
                                          </p:spTgt>
                                        </p:tgtEl>
                                        <p:attrNameLst>
                                          <p:attrName>style.visibility</p:attrName>
                                        </p:attrNameLst>
                                      </p:cBhvr>
                                      <p:to>
                                        <p:strVal val="visible"/>
                                      </p:to>
                                    </p:set>
                                    <p:animEffect filter="fade" transition="in">
                                      <p:cBhvr>
                                        <p:cTn dur="1000"/>
                                        <p:tgtEl>
                                          <p:spTgt spid="1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9" st="9"/>
                                            </p:txEl>
                                          </p:spTgt>
                                        </p:tgtEl>
                                        <p:attrNameLst>
                                          <p:attrName>style.visibility</p:attrName>
                                        </p:attrNameLst>
                                      </p:cBhvr>
                                      <p:to>
                                        <p:strVal val="visible"/>
                                      </p:to>
                                    </p:set>
                                    <p:animEffect filter="fade" transition="in">
                                      <p:cBhvr>
                                        <p:cTn dur="1000"/>
                                        <p:tgtEl>
                                          <p:spTgt spid="1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0" st="10"/>
                                            </p:txEl>
                                          </p:spTgt>
                                        </p:tgtEl>
                                        <p:attrNameLst>
                                          <p:attrName>style.visibility</p:attrName>
                                        </p:attrNameLst>
                                      </p:cBhvr>
                                      <p:to>
                                        <p:strVal val="visible"/>
                                      </p:to>
                                    </p:set>
                                    <p:animEffect filter="fade" transition="in">
                                      <p:cBhvr>
                                        <p:cTn dur="1000"/>
                                        <p:tgtEl>
                                          <p:spTgt spid="16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1" st="11"/>
                                            </p:txEl>
                                          </p:spTgt>
                                        </p:tgtEl>
                                        <p:attrNameLst>
                                          <p:attrName>style.visibility</p:attrName>
                                        </p:attrNameLst>
                                      </p:cBhvr>
                                      <p:to>
                                        <p:strVal val="visible"/>
                                      </p:to>
                                    </p:set>
                                    <p:animEffect filter="fade" transition="in">
                                      <p:cBhvr>
                                        <p:cTn dur="1000"/>
                                        <p:tgtEl>
                                          <p:spTgt spid="16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8" name="Shape 168"/>
        <p:cNvGrpSpPr/>
        <p:nvPr/>
      </p:nvGrpSpPr>
      <p:grpSpPr>
        <a:xfrm>
          <a:off x="0" y="0"/>
          <a:ext cx="0" cy="0"/>
          <a:chOff x="0" y="0"/>
          <a:chExt cx="0" cy="0"/>
        </a:xfrm>
      </p:grpSpPr>
      <p:sp>
        <p:nvSpPr>
          <p:cNvPr id="169" name="Google Shape;169;g2ee15abed17_3_350"/>
          <p:cNvSpPr txBox="1"/>
          <p:nvPr/>
        </p:nvSpPr>
        <p:spPr>
          <a:xfrm>
            <a:off x="630000" y="1350000"/>
            <a:ext cx="773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can be concluded that if the kids did not go on strike then it implies that the kids do not want an ice-cream. Hence, DA is the answer.</a:t>
            </a:r>
            <a:endParaRPr i="0" sz="1400" u="none" cap="none" strike="noStrike">
              <a:solidFill>
                <a:srgbClr val="000000"/>
              </a:solidFill>
              <a:latin typeface="Roboto"/>
              <a:ea typeface="Roboto"/>
              <a:cs typeface="Roboto"/>
              <a:sym typeface="Roboto"/>
            </a:endParaRPr>
          </a:p>
        </p:txBody>
      </p:sp>
      <p:sp>
        <p:nvSpPr>
          <p:cNvPr id="170" name="Google Shape;170;g2ee15abed17_3_350"/>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ee15abed17_3_356"/>
          <p:cNvSpPr txBox="1"/>
          <p:nvPr/>
        </p:nvSpPr>
        <p:spPr>
          <a:xfrm>
            <a:off x="327600" y="402400"/>
            <a:ext cx="2827800" cy="4320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04</a:t>
            </a:r>
            <a:endParaRPr b="0" i="0" sz="2000" u="none" cap="none" strike="noStrike">
              <a:solidFill>
                <a:schemeClr val="lt1"/>
              </a:solidFill>
              <a:latin typeface="Roboto"/>
              <a:ea typeface="Roboto"/>
              <a:cs typeface="Roboto"/>
              <a:sym typeface="Roboto"/>
            </a:endParaRPr>
          </a:p>
        </p:txBody>
      </p:sp>
      <p:sp>
        <p:nvSpPr>
          <p:cNvPr id="176" name="Google Shape;176;g2ee15abed17_3_356"/>
          <p:cNvSpPr txBox="1"/>
          <p:nvPr/>
        </p:nvSpPr>
        <p:spPr>
          <a:xfrm>
            <a:off x="630250" y="1350000"/>
            <a:ext cx="7739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Either they use the cruise or airplane.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A. They use the cruise.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B. They do not use airplanes.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C. They do not use the cruise.</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D. They use airplanes.</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AB</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BA</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DC</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AD</a:t>
            </a:r>
            <a:endParaRPr sz="16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i="0" sz="16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800"/>
              </a:spcAft>
              <a:buClr>
                <a:srgbClr val="000000"/>
              </a:buClr>
              <a:buSzPts val="1050"/>
              <a:buFont typeface="Arial"/>
              <a:buNone/>
            </a:pPr>
            <a:r>
              <a:t/>
            </a:r>
            <a:endParaRPr i="0" sz="1600" u="none" cap="none" strike="noStrike">
              <a:solidFill>
                <a:schemeClr val="dk1"/>
              </a:solidFill>
              <a:highlight>
                <a:srgbClr val="FFFFFF"/>
              </a:highlight>
              <a:latin typeface="Roboto"/>
              <a:ea typeface="Roboto"/>
              <a:cs typeface="Roboto"/>
              <a:sym typeface="Roboto"/>
            </a:endParaRPr>
          </a:p>
        </p:txBody>
      </p:sp>
      <p:sp>
        <p:nvSpPr>
          <p:cNvPr id="177" name="Google Shape;177;g2ee15abed17_3_35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animEffect filter="fade" transition="in">
                                      <p:cBhvr>
                                        <p:cTn dur="1000"/>
                                        <p:tgtEl>
                                          <p:spTgt spid="1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animEffect filter="fade" transition="in">
                                      <p:cBhvr>
                                        <p:cTn dur="1000"/>
                                        <p:tgtEl>
                                          <p:spTgt spid="1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animEffect filter="fade" transition="in">
                                      <p:cBhvr>
                                        <p:cTn dur="1000"/>
                                        <p:tgtEl>
                                          <p:spTgt spid="1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animEffect filter="fade" transition="in">
                                      <p:cBhvr>
                                        <p:cTn dur="1000"/>
                                        <p:tgtEl>
                                          <p:spTgt spid="1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animEffect filter="fade" transition="in">
                                      <p:cBhvr>
                                        <p:cTn dur="1000"/>
                                        <p:tgtEl>
                                          <p:spTgt spid="1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animEffect filter="fade" transition="in">
                                      <p:cBhvr>
                                        <p:cTn dur="1000"/>
                                        <p:tgtEl>
                                          <p:spTgt spid="1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0" st="10"/>
                                            </p:txEl>
                                          </p:spTgt>
                                        </p:tgtEl>
                                        <p:attrNameLst>
                                          <p:attrName>style.visibility</p:attrName>
                                        </p:attrNameLst>
                                      </p:cBhvr>
                                      <p:to>
                                        <p:strVal val="visible"/>
                                      </p:to>
                                    </p:set>
                                    <p:animEffect filter="fade" transition="in">
                                      <p:cBhvr>
                                        <p:cTn dur="1000"/>
                                        <p:tgtEl>
                                          <p:spTgt spid="17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1" st="11"/>
                                            </p:txEl>
                                          </p:spTgt>
                                        </p:tgtEl>
                                        <p:attrNameLst>
                                          <p:attrName>style.visibility</p:attrName>
                                        </p:attrNameLst>
                                      </p:cBhvr>
                                      <p:to>
                                        <p:strVal val="visible"/>
                                      </p:to>
                                    </p:set>
                                    <p:animEffect filter="fade" transition="in">
                                      <p:cBhvr>
                                        <p:cTn dur="1000"/>
                                        <p:tgtEl>
                                          <p:spTgt spid="17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2" st="12"/>
                                            </p:txEl>
                                          </p:spTgt>
                                        </p:tgtEl>
                                        <p:attrNameLst>
                                          <p:attrName>style.visibility</p:attrName>
                                        </p:attrNameLst>
                                      </p:cBhvr>
                                      <p:to>
                                        <p:strVal val="visible"/>
                                      </p:to>
                                    </p:set>
                                    <p:animEffect filter="fade" transition="in">
                                      <p:cBhvr>
                                        <p:cTn dur="1000"/>
                                        <p:tgtEl>
                                          <p:spTgt spid="17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3" st="13"/>
                                            </p:txEl>
                                          </p:spTgt>
                                        </p:tgtEl>
                                        <p:attrNameLst>
                                          <p:attrName>style.visibility</p:attrName>
                                        </p:attrNameLst>
                                      </p:cBhvr>
                                      <p:to>
                                        <p:strVal val="visible"/>
                                      </p:to>
                                    </p:set>
                                    <p:animEffect filter="fade" transition="in">
                                      <p:cBhvr>
                                        <p:cTn dur="1000"/>
                                        <p:tgtEl>
                                          <p:spTgt spid="176">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677100"/>
          </a:xfrm>
          <a:prstGeom prst="rect">
            <a:avLst/>
          </a:prstGeom>
          <a:noFill/>
          <a:ln>
            <a:noFill/>
          </a:ln>
        </p:spPr>
        <p:txBody>
          <a:bodyPr anchorCtr="0" anchor="t" bIns="91425" lIns="91425" spcFirstLastPara="1" rIns="91425" wrap="square" tIns="91425">
            <a:spAutoFit/>
          </a:bodyPr>
          <a:lstStyle/>
          <a:p>
            <a:pPr indent="0" lvl="0" marL="114300" rtl="0" algn="ctr">
              <a:lnSpc>
                <a:spcPct val="115000"/>
              </a:lnSpc>
              <a:spcBef>
                <a:spcPts val="0"/>
              </a:spcBef>
              <a:spcAft>
                <a:spcPts val="0"/>
              </a:spcAft>
              <a:buClr>
                <a:schemeClr val="dk1"/>
              </a:buClr>
              <a:buSzPts val="1800"/>
              <a:buFont typeface="Arial"/>
              <a:buNone/>
            </a:pPr>
            <a:r>
              <a:rPr b="1" lang="en-GB" sz="3200">
                <a:solidFill>
                  <a:schemeClr val="lt1"/>
                </a:solidFill>
                <a:latin typeface="Roboto"/>
                <a:ea typeface="Roboto"/>
                <a:cs typeface="Roboto"/>
                <a:sym typeface="Roboto"/>
              </a:rPr>
              <a:t>Logical Connectives</a:t>
            </a:r>
            <a:endParaRPr b="1" i="0" sz="6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g2ee15abed17_3_363"/>
          <p:cNvSpPr txBox="1"/>
          <p:nvPr/>
        </p:nvSpPr>
        <p:spPr>
          <a:xfrm>
            <a:off x="630000" y="1350000"/>
            <a:ext cx="7265400" cy="27900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The given sentence indicates that either of two statements are possible. Either they use the cruise or they use the airplane. From this it can be concluded that if they do not use the airplane, then they use the cruise. Hence, BA is the answer</a:t>
            </a:r>
            <a:endParaRPr i="0" sz="1800" u="none" cap="none" strike="noStrike">
              <a:solidFill>
                <a:schemeClr val="dk1"/>
              </a:solidFill>
              <a:latin typeface="Roboto"/>
              <a:ea typeface="Roboto"/>
              <a:cs typeface="Roboto"/>
              <a:sym typeface="Roboto"/>
            </a:endParaRPr>
          </a:p>
        </p:txBody>
      </p:sp>
      <p:sp>
        <p:nvSpPr>
          <p:cNvPr id="183" name="Google Shape;183;g2ee15abed17_3_36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ee15abed17_3_369"/>
          <p:cNvSpPr txBox="1"/>
          <p:nvPr/>
        </p:nvSpPr>
        <p:spPr>
          <a:xfrm>
            <a:off x="327600" y="396716"/>
            <a:ext cx="2827800" cy="437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05</a:t>
            </a:r>
            <a:endParaRPr b="0" i="0" sz="2000" u="none" cap="none" strike="noStrike">
              <a:solidFill>
                <a:schemeClr val="lt1"/>
              </a:solidFill>
              <a:latin typeface="Roboto"/>
              <a:ea typeface="Roboto"/>
              <a:cs typeface="Roboto"/>
              <a:sym typeface="Roboto"/>
            </a:endParaRPr>
          </a:p>
        </p:txBody>
      </p:sp>
      <p:sp>
        <p:nvSpPr>
          <p:cNvPr id="189" name="Google Shape;189;g2ee15abed17_3_369"/>
          <p:cNvSpPr txBox="1"/>
          <p:nvPr/>
        </p:nvSpPr>
        <p:spPr>
          <a:xfrm>
            <a:off x="640800" y="1350000"/>
            <a:ext cx="7862400" cy="357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Only if Sharan does not come, Lara will come to play.</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Sharan came. Hence, Lara will also come to play.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Lara will not come to play. Hence, Sharan will come.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Lara has come to play implies that Sharan is not coming.</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Sharan has not come. Hence, Lara has come to play.</a:t>
            </a:r>
            <a:endParaRPr sz="18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p:txBody>
      </p:sp>
      <p:sp>
        <p:nvSpPr>
          <p:cNvPr id="190" name="Google Shape;190;g2ee15abed17_3_36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1000"/>
                                        <p:tgtEl>
                                          <p:spTgt spid="18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g2ee15abed17_3_376"/>
          <p:cNvSpPr txBox="1"/>
          <p:nvPr/>
        </p:nvSpPr>
        <p:spPr>
          <a:xfrm>
            <a:off x="327600" y="7781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96" name="Google Shape;196;g2ee15abed17_3_376"/>
          <p:cNvSpPr txBox="1"/>
          <p:nvPr/>
        </p:nvSpPr>
        <p:spPr>
          <a:xfrm>
            <a:off x="1066875" y="1640550"/>
            <a:ext cx="7221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197" name="Google Shape;197;g2ee15abed17_3_376"/>
          <p:cNvSpPr txBox="1"/>
          <p:nvPr/>
        </p:nvSpPr>
        <p:spPr>
          <a:xfrm>
            <a:off x="560725" y="1244200"/>
            <a:ext cx="7474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It can be concluded from the given sentence that the event of "Lara coming to play" will only happen if Sharan does not come to play. The answer choice states this conclusion similarly as "Lara has come to play implies that Sharan is not coming.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endParaRPr>
          </a:p>
          <a:p>
            <a:pPr indent="0" lvl="0" marL="0" marR="0" rtl="0" algn="just">
              <a:lnSpc>
                <a:spcPct val="150000"/>
              </a:lnSpc>
              <a:spcBef>
                <a:spcPts val="0"/>
              </a:spcBef>
              <a:spcAft>
                <a:spcPts val="0"/>
              </a:spcAft>
              <a:buClr>
                <a:schemeClr val="dk1"/>
              </a:buClr>
              <a:buSzPts val="1400"/>
              <a:buFont typeface="Arial"/>
              <a:buNone/>
            </a:pPr>
            <a:r>
              <a:t/>
            </a:r>
            <a:endParaRPr sz="1700">
              <a:solidFill>
                <a:schemeClr val="dk1"/>
              </a:solidFill>
              <a:latin typeface="Roboto"/>
              <a:ea typeface="Roboto"/>
              <a:cs typeface="Roboto"/>
              <a:sym typeface="Roboto"/>
            </a:endParaRPr>
          </a:p>
        </p:txBody>
      </p:sp>
      <p:sp>
        <p:nvSpPr>
          <p:cNvPr id="198" name="Google Shape;198;g2ee15abed17_3_37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ee15abed17_3_383"/>
          <p:cNvSpPr txBox="1"/>
          <p:nvPr/>
        </p:nvSpPr>
        <p:spPr>
          <a:xfrm>
            <a:off x="630250" y="135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Each question given below has a statement followed by four different statements. Choose the one which is the correct negation of the given statement.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Paul is popular either as a batsman or as a bowler.</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Paul is popular as a batsman but not as a bowler.</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Paul is famous neither as a batsman nor as a bowler.</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Paul is not popular as bowler but popular as a batsman.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Paul is popular as both a batsman and a bowler.</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204" name="Google Shape;204;g2ee15abed17_3_3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10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animEffect filter="fade" transition="in">
                                      <p:cBhvr>
                                        <p:cTn dur="1000"/>
                                        <p:tgtEl>
                                          <p:spTgt spid="2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animEffect filter="fade" transition="in">
                                      <p:cBhvr>
                                        <p:cTn dur="1000"/>
                                        <p:tgtEl>
                                          <p:spTgt spid="2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animEffect filter="fade" transition="in">
                                      <p:cBhvr>
                                        <p:cTn dur="1000"/>
                                        <p:tgtEl>
                                          <p:spTgt spid="2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animEffect filter="fade" transition="in">
                                      <p:cBhvr>
                                        <p:cTn dur="1000"/>
                                        <p:tgtEl>
                                          <p:spTgt spid="2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5" st="5"/>
                                            </p:txEl>
                                          </p:spTgt>
                                        </p:tgtEl>
                                        <p:attrNameLst>
                                          <p:attrName>style.visibility</p:attrName>
                                        </p:attrNameLst>
                                      </p:cBhvr>
                                      <p:to>
                                        <p:strVal val="visible"/>
                                      </p:to>
                                    </p:set>
                                    <p:animEffect filter="fade" transition="in">
                                      <p:cBhvr>
                                        <p:cTn dur="1000"/>
                                        <p:tgtEl>
                                          <p:spTgt spid="2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6" st="6"/>
                                            </p:txEl>
                                          </p:spTgt>
                                        </p:tgtEl>
                                        <p:attrNameLst>
                                          <p:attrName>style.visibility</p:attrName>
                                        </p:attrNameLst>
                                      </p:cBhvr>
                                      <p:to>
                                        <p:strVal val="visible"/>
                                      </p:to>
                                    </p:set>
                                    <p:animEffect filter="fade" transition="in">
                                      <p:cBhvr>
                                        <p:cTn dur="1000"/>
                                        <p:tgtEl>
                                          <p:spTgt spid="2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7" st="7"/>
                                            </p:txEl>
                                          </p:spTgt>
                                        </p:tgtEl>
                                        <p:attrNameLst>
                                          <p:attrName>style.visibility</p:attrName>
                                        </p:attrNameLst>
                                      </p:cBhvr>
                                      <p:to>
                                        <p:strVal val="visible"/>
                                      </p:to>
                                    </p:set>
                                    <p:animEffect filter="fade" transition="in">
                                      <p:cBhvr>
                                        <p:cTn dur="1000"/>
                                        <p:tgtEl>
                                          <p:spTgt spid="2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8" st="8"/>
                                            </p:txEl>
                                          </p:spTgt>
                                        </p:tgtEl>
                                        <p:attrNameLst>
                                          <p:attrName>style.visibility</p:attrName>
                                        </p:attrNameLst>
                                      </p:cBhvr>
                                      <p:to>
                                        <p:strVal val="visible"/>
                                      </p:to>
                                    </p:set>
                                    <p:animEffect filter="fade" transition="in">
                                      <p:cBhvr>
                                        <p:cTn dur="1000"/>
                                        <p:tgtEl>
                                          <p:spTgt spid="2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pic>
        <p:nvPicPr>
          <p:cNvPr id="209" name="Google Shape;209;g2ee15abed17_3_389"/>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10" name="Google Shape;210;g2ee15abed17_3_389"/>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11" name="Google Shape;211;g2ee15abed17_3_389"/>
          <p:cNvSpPr txBox="1"/>
          <p:nvPr/>
        </p:nvSpPr>
        <p:spPr>
          <a:xfrm>
            <a:off x="327600" y="8427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12" name="Google Shape;212;g2ee15abed17_3_389"/>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
        <p:nvSpPr>
          <p:cNvPr id="213" name="Google Shape;213;g2ee15abed17_3_389"/>
          <p:cNvSpPr txBox="1"/>
          <p:nvPr/>
        </p:nvSpPr>
        <p:spPr>
          <a:xfrm>
            <a:off x="536875" y="1254925"/>
            <a:ext cx="77394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The given statement implies that Paul is popular in at least one image. Hence, if it is true that Paul is not popular as a bowler, then it implies that he is popular as a batsman.</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Note: We need to select based on negation</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ee15abed17_3_3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
        <p:nvSpPr>
          <p:cNvPr id="219" name="Google Shape;219;g2ee15abed17_3_397"/>
          <p:cNvSpPr txBox="1"/>
          <p:nvPr/>
        </p:nvSpPr>
        <p:spPr>
          <a:xfrm>
            <a:off x="543425" y="1263425"/>
            <a:ext cx="7338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If the game is interesting, then I’ll play it.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 played a game, which means it is interesting.</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game is interesting, hence do not play it.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 did not play a game, although it was interesting.</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I did not play a game which implies that the game was not interesting.</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pic>
        <p:nvPicPr>
          <p:cNvPr id="224" name="Google Shape;224;g2ee15abed17_3_403"/>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25" name="Google Shape;225;g2ee15abed17_3_403"/>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26" name="Google Shape;226;g2ee15abed17_3_403"/>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27" name="Google Shape;227;g2ee15abed17_3_403"/>
          <p:cNvSpPr txBox="1"/>
          <p:nvPr/>
        </p:nvSpPr>
        <p:spPr>
          <a:xfrm>
            <a:off x="630000" y="1246100"/>
            <a:ext cx="7739400" cy="17034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400"/>
              <a:buFont typeface="Arial"/>
              <a:buNone/>
            </a:pPr>
            <a:r>
              <a:rPr lang="en-GB" sz="1800">
                <a:solidFill>
                  <a:schemeClr val="dk1"/>
                </a:solidFill>
              </a:rPr>
              <a:t>The action of the speaker playing the game will happen if the game is interesting. This can be paraphrased as "I played a game that means it is interesting" and hence is the answer.</a:t>
            </a:r>
            <a:r>
              <a:rPr b="0" i="0" lang="en-GB" sz="1800" u="none" cap="none" strike="noStrike">
                <a:solidFill>
                  <a:schemeClr val="dk1"/>
                </a:solidFill>
                <a:latin typeface="Arial"/>
                <a:ea typeface="Arial"/>
                <a:cs typeface="Arial"/>
                <a:sym typeface="Arial"/>
              </a:rPr>
              <a:t>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100"/>
              <a:buFont typeface="Arial"/>
              <a:buNone/>
            </a:pPr>
            <a:r>
              <a:t/>
            </a:r>
            <a:endParaRPr b="0" i="0" sz="1100" u="none" cap="none" strike="noStrike">
              <a:solidFill>
                <a:schemeClr val="dk1"/>
              </a:solidFill>
              <a:latin typeface="Roboto"/>
              <a:ea typeface="Roboto"/>
              <a:cs typeface="Roboto"/>
              <a:sym typeface="Roboto"/>
            </a:endParaRPr>
          </a:p>
        </p:txBody>
      </p:sp>
      <p:sp>
        <p:nvSpPr>
          <p:cNvPr id="228" name="Google Shape;228;g2ee15abed17_3_40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ee15abed17_3_411"/>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08</a:t>
            </a:r>
            <a:endParaRPr b="0" i="0" sz="2000" u="none" cap="none" strike="noStrike">
              <a:solidFill>
                <a:schemeClr val="lt1"/>
              </a:solidFill>
              <a:latin typeface="Roboto"/>
              <a:ea typeface="Roboto"/>
              <a:cs typeface="Roboto"/>
              <a:sym typeface="Roboto"/>
            </a:endParaRPr>
          </a:p>
        </p:txBody>
      </p:sp>
      <p:sp>
        <p:nvSpPr>
          <p:cNvPr id="234" name="Google Shape;234;g2ee15abed17_3_411"/>
          <p:cNvSpPr txBox="1"/>
          <p:nvPr/>
        </p:nvSpPr>
        <p:spPr>
          <a:xfrm>
            <a:off x="630250" y="1350000"/>
            <a:ext cx="7650000" cy="3206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Either Walter cooks or Jesse brings the parcel.</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Walter cooks means Jesse will not bring the parcel.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Jesse did not bring the parcel, hence Walter cooked.</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Walter is cooking hence Jesse has brought the parcel.</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Jesse did not bring a parcel implies that Walter did not cook.</a:t>
            </a:r>
            <a:endParaRPr sz="1800">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235" name="Google Shape;235;g2ee15abed17_3_411"/>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0" st="0"/>
                                            </p:txEl>
                                          </p:spTgt>
                                        </p:tgtEl>
                                        <p:attrNameLst>
                                          <p:attrName>style.visibility</p:attrName>
                                        </p:attrNameLst>
                                      </p:cBhvr>
                                      <p:to>
                                        <p:strVal val="visible"/>
                                      </p:to>
                                    </p:set>
                                    <p:animEffect filter="fade" transition="in">
                                      <p:cBhvr>
                                        <p:cTn dur="1000"/>
                                        <p:tgtEl>
                                          <p:spTgt spid="2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1" st="1"/>
                                            </p:txEl>
                                          </p:spTgt>
                                        </p:tgtEl>
                                        <p:attrNameLst>
                                          <p:attrName>style.visibility</p:attrName>
                                        </p:attrNameLst>
                                      </p:cBhvr>
                                      <p:to>
                                        <p:strVal val="visible"/>
                                      </p:to>
                                    </p:set>
                                    <p:animEffect filter="fade" transition="in">
                                      <p:cBhvr>
                                        <p:cTn dur="1000"/>
                                        <p:tgtEl>
                                          <p:spTgt spid="2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2" st="2"/>
                                            </p:txEl>
                                          </p:spTgt>
                                        </p:tgtEl>
                                        <p:attrNameLst>
                                          <p:attrName>style.visibility</p:attrName>
                                        </p:attrNameLst>
                                      </p:cBhvr>
                                      <p:to>
                                        <p:strVal val="visible"/>
                                      </p:to>
                                    </p:set>
                                    <p:animEffect filter="fade" transition="in">
                                      <p:cBhvr>
                                        <p:cTn dur="1000"/>
                                        <p:tgtEl>
                                          <p:spTgt spid="2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3" st="3"/>
                                            </p:txEl>
                                          </p:spTgt>
                                        </p:tgtEl>
                                        <p:attrNameLst>
                                          <p:attrName>style.visibility</p:attrName>
                                        </p:attrNameLst>
                                      </p:cBhvr>
                                      <p:to>
                                        <p:strVal val="visible"/>
                                      </p:to>
                                    </p:set>
                                    <p:animEffect filter="fade" transition="in">
                                      <p:cBhvr>
                                        <p:cTn dur="1000"/>
                                        <p:tgtEl>
                                          <p:spTgt spid="2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4" st="4"/>
                                            </p:txEl>
                                          </p:spTgt>
                                        </p:tgtEl>
                                        <p:attrNameLst>
                                          <p:attrName>style.visibility</p:attrName>
                                        </p:attrNameLst>
                                      </p:cBhvr>
                                      <p:to>
                                        <p:strVal val="visible"/>
                                      </p:to>
                                    </p:set>
                                    <p:animEffect filter="fade" transition="in">
                                      <p:cBhvr>
                                        <p:cTn dur="1000"/>
                                        <p:tgtEl>
                                          <p:spTgt spid="2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5" st="5"/>
                                            </p:txEl>
                                          </p:spTgt>
                                        </p:tgtEl>
                                        <p:attrNameLst>
                                          <p:attrName>style.visibility</p:attrName>
                                        </p:attrNameLst>
                                      </p:cBhvr>
                                      <p:to>
                                        <p:strVal val="visible"/>
                                      </p:to>
                                    </p:set>
                                    <p:animEffect filter="fade" transition="in">
                                      <p:cBhvr>
                                        <p:cTn dur="1000"/>
                                        <p:tgtEl>
                                          <p:spTgt spid="2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6" st="6"/>
                                            </p:txEl>
                                          </p:spTgt>
                                        </p:tgtEl>
                                        <p:attrNameLst>
                                          <p:attrName>style.visibility</p:attrName>
                                        </p:attrNameLst>
                                      </p:cBhvr>
                                      <p:to>
                                        <p:strVal val="visible"/>
                                      </p:to>
                                    </p:set>
                                    <p:animEffect filter="fade" transition="in">
                                      <p:cBhvr>
                                        <p:cTn dur="1000"/>
                                        <p:tgtEl>
                                          <p:spTgt spid="2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7" st="7"/>
                                            </p:txEl>
                                          </p:spTgt>
                                        </p:tgtEl>
                                        <p:attrNameLst>
                                          <p:attrName>style.visibility</p:attrName>
                                        </p:attrNameLst>
                                      </p:cBhvr>
                                      <p:to>
                                        <p:strVal val="visible"/>
                                      </p:to>
                                    </p:set>
                                    <p:animEffect filter="fade" transition="in">
                                      <p:cBhvr>
                                        <p:cTn dur="1000"/>
                                        <p:tgtEl>
                                          <p:spTgt spid="2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xEl>
                                              <p:pRg end="8" st="8"/>
                                            </p:txEl>
                                          </p:spTgt>
                                        </p:tgtEl>
                                        <p:attrNameLst>
                                          <p:attrName>style.visibility</p:attrName>
                                        </p:attrNameLst>
                                      </p:cBhvr>
                                      <p:to>
                                        <p:strVal val="visible"/>
                                      </p:to>
                                    </p:set>
                                    <p:animEffect filter="fade" transition="in">
                                      <p:cBhvr>
                                        <p:cTn dur="1000"/>
                                        <p:tgtEl>
                                          <p:spTgt spid="23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pic>
        <p:nvPicPr>
          <p:cNvPr id="240" name="Google Shape;240;g2ee15abed17_3_418"/>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41" name="Google Shape;241;g2ee15abed17_3_418"/>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42" name="Google Shape;242;g2ee15abed17_3_418"/>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3" name="Google Shape;243;g2ee15abed17_3_418"/>
          <p:cNvSpPr txBox="1"/>
          <p:nvPr/>
        </p:nvSpPr>
        <p:spPr>
          <a:xfrm>
            <a:off x="630250" y="1221150"/>
            <a:ext cx="7303500" cy="27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can be implied that either one of the two events must happen. Either Walter will cook or Jesse brings the parcel. If it is true that Jesse did not bring the parcel, it implies that Walter cooked.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This is elaborated in the answer choice based on correct negation of the given statement.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3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800">
              <a:solidFill>
                <a:schemeClr val="dk1"/>
              </a:solidFill>
              <a:latin typeface="Roboto"/>
              <a:ea typeface="Roboto"/>
              <a:cs typeface="Roboto"/>
              <a:sym typeface="Roboto"/>
            </a:endParaRPr>
          </a:p>
        </p:txBody>
      </p:sp>
      <p:sp>
        <p:nvSpPr>
          <p:cNvPr id="244" name="Google Shape;244;g2ee15abed17_3_418"/>
          <p:cNvSpPr txBox="1"/>
          <p:nvPr/>
        </p:nvSpPr>
        <p:spPr>
          <a:xfrm>
            <a:off x="630000" y="630250"/>
            <a:ext cx="2960400" cy="492600"/>
          </a:xfrm>
          <a:prstGeom prst="rect">
            <a:avLst/>
          </a:prstGeom>
          <a:noFill/>
          <a:ln>
            <a:noFill/>
          </a:ln>
        </p:spPr>
        <p:txBody>
          <a:bodyPr anchorCtr="0" anchor="t" bIns="91425" lIns="90000"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ee15abed17_3_426"/>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50" name="Google Shape;250;g2ee15abed17_3_426"/>
          <p:cNvSpPr txBox="1"/>
          <p:nvPr/>
        </p:nvSpPr>
        <p:spPr>
          <a:xfrm>
            <a:off x="630000" y="135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Messi plays Soccer, only if he wears red or black.</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Messi plays Soccer implies he wears red and black</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Messi plays Soccer but he does not wear red hence he wears black.</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Messi wearing neither red nor black implies he may play Soccer.</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Messi plays Soccer wearing black, which implies he does not wear red.</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600" u="none" cap="none" strike="noStrike">
              <a:solidFill>
                <a:srgbClr val="666666"/>
              </a:solidFill>
              <a:highlight>
                <a:srgbClr val="F8F8F8"/>
              </a:highlight>
              <a:latin typeface="Roboto"/>
              <a:ea typeface="Roboto"/>
              <a:cs typeface="Roboto"/>
              <a:sym typeface="Roboto"/>
            </a:endParaRPr>
          </a:p>
        </p:txBody>
      </p:sp>
      <p:sp>
        <p:nvSpPr>
          <p:cNvPr id="251" name="Google Shape;251;g2ee15abed17_3_426"/>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1" st="1"/>
                                            </p:txEl>
                                          </p:spTgt>
                                        </p:tgtEl>
                                        <p:attrNameLst>
                                          <p:attrName>style.visibility</p:attrName>
                                        </p:attrNameLst>
                                      </p:cBhvr>
                                      <p:to>
                                        <p:strVal val="visible"/>
                                      </p:to>
                                    </p:set>
                                    <p:animEffect filter="fade" transition="in">
                                      <p:cBhvr>
                                        <p:cTn dur="1000"/>
                                        <p:tgtEl>
                                          <p:spTgt spid="2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2" st="2"/>
                                            </p:txEl>
                                          </p:spTgt>
                                        </p:tgtEl>
                                        <p:attrNameLst>
                                          <p:attrName>style.visibility</p:attrName>
                                        </p:attrNameLst>
                                      </p:cBhvr>
                                      <p:to>
                                        <p:strVal val="visible"/>
                                      </p:to>
                                    </p:set>
                                    <p:animEffect filter="fade" transition="in">
                                      <p:cBhvr>
                                        <p:cTn dur="1000"/>
                                        <p:tgtEl>
                                          <p:spTgt spid="2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3" st="3"/>
                                            </p:txEl>
                                          </p:spTgt>
                                        </p:tgtEl>
                                        <p:attrNameLst>
                                          <p:attrName>style.visibility</p:attrName>
                                        </p:attrNameLst>
                                      </p:cBhvr>
                                      <p:to>
                                        <p:strVal val="visible"/>
                                      </p:to>
                                    </p:set>
                                    <p:animEffect filter="fade" transition="in">
                                      <p:cBhvr>
                                        <p:cTn dur="1000"/>
                                        <p:tgtEl>
                                          <p:spTgt spid="2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4" st="4"/>
                                            </p:txEl>
                                          </p:spTgt>
                                        </p:tgtEl>
                                        <p:attrNameLst>
                                          <p:attrName>style.visibility</p:attrName>
                                        </p:attrNameLst>
                                      </p:cBhvr>
                                      <p:to>
                                        <p:strVal val="visible"/>
                                      </p:to>
                                    </p:set>
                                    <p:animEffect filter="fade" transition="in">
                                      <p:cBhvr>
                                        <p:cTn dur="1000"/>
                                        <p:tgtEl>
                                          <p:spTgt spid="2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5" st="5"/>
                                            </p:txEl>
                                          </p:spTgt>
                                        </p:tgtEl>
                                        <p:attrNameLst>
                                          <p:attrName>style.visibility</p:attrName>
                                        </p:attrNameLst>
                                      </p:cBhvr>
                                      <p:to>
                                        <p:strVal val="visible"/>
                                      </p:to>
                                    </p:set>
                                    <p:animEffect filter="fade" transition="in">
                                      <p:cBhvr>
                                        <p:cTn dur="1000"/>
                                        <p:tgtEl>
                                          <p:spTgt spid="2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6" st="6"/>
                                            </p:txEl>
                                          </p:spTgt>
                                        </p:tgtEl>
                                        <p:attrNameLst>
                                          <p:attrName>style.visibility</p:attrName>
                                        </p:attrNameLst>
                                      </p:cBhvr>
                                      <p:to>
                                        <p:strVal val="visible"/>
                                      </p:to>
                                    </p:set>
                                    <p:animEffect filter="fade" transition="in">
                                      <p:cBhvr>
                                        <p:cTn dur="1000"/>
                                        <p:tgtEl>
                                          <p:spTgt spid="2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7" st="7"/>
                                            </p:txEl>
                                          </p:spTgt>
                                        </p:tgtEl>
                                        <p:attrNameLst>
                                          <p:attrName>style.visibility</p:attrName>
                                        </p:attrNameLst>
                                      </p:cBhvr>
                                      <p:to>
                                        <p:strVal val="visible"/>
                                      </p:to>
                                    </p:set>
                                    <p:animEffect filter="fade" transition="in">
                                      <p:cBhvr>
                                        <p:cTn dur="1000"/>
                                        <p:tgtEl>
                                          <p:spTgt spid="2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8" st="8"/>
                                            </p:txEl>
                                          </p:spTgt>
                                        </p:tgtEl>
                                        <p:attrNameLst>
                                          <p:attrName>style.visibility</p:attrName>
                                        </p:attrNameLst>
                                      </p:cBhvr>
                                      <p:to>
                                        <p:strVal val="visible"/>
                                      </p:to>
                                    </p:set>
                                    <p:animEffect filter="fade" transition="in">
                                      <p:cBhvr>
                                        <p:cTn dur="1000"/>
                                        <p:tgtEl>
                                          <p:spTgt spid="2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2647810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2647810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PERMUTATION AND COMBINATIONS-2</a:t>
            </a:r>
            <a:endParaRPr b="1" i="0" sz="1500" u="none" cap="none" strike="noStrike">
              <a:solidFill>
                <a:srgbClr val="000000"/>
              </a:solidFill>
              <a:latin typeface="Roboto"/>
              <a:ea typeface="Roboto"/>
              <a:cs typeface="Roboto"/>
              <a:sym typeface="Roboto"/>
            </a:endParaRPr>
          </a:p>
        </p:txBody>
      </p:sp>
      <p:sp>
        <p:nvSpPr>
          <p:cNvPr id="71" name="Google Shape;71;g32482647810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482647810_0_48"/>
          <p:cNvPicPr preferRelativeResize="0"/>
          <p:nvPr/>
        </p:nvPicPr>
        <p:blipFill rotWithShape="1">
          <a:blip r:embed="rId3">
            <a:alphaModFix/>
          </a:blip>
          <a:srcRect b="0" l="0" r="0" t="0"/>
          <a:stretch/>
        </p:blipFill>
        <p:spPr>
          <a:xfrm>
            <a:off x="3495975" y="2303850"/>
            <a:ext cx="2719101" cy="22503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g2ee15abed17_3_433"/>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57" name="Google Shape;257;g2ee15abed17_3_433"/>
          <p:cNvSpPr txBox="1"/>
          <p:nvPr/>
        </p:nvSpPr>
        <p:spPr>
          <a:xfrm>
            <a:off x="630250" y="1350000"/>
            <a:ext cx="7739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rPr>
              <a:t>If Messi plays Soccer, it implies that he wears at least one of the colours red or black. Hence, if Messi plays Soccer but he does not wear red, then it implies that he wears black. This is incorporated by the answer choice. </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GB" sz="1800">
                <a:solidFill>
                  <a:schemeClr val="dk1"/>
                </a:solidFill>
              </a:rPr>
              <a:t>Note: Conclusion should be based on correct negation of the given statement.</a:t>
            </a:r>
            <a:endParaRPr sz="18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rgbClr val="000000"/>
              </a:solidFill>
              <a:latin typeface="Roboto"/>
              <a:ea typeface="Roboto"/>
              <a:cs typeface="Roboto"/>
              <a:sym typeface="Roboto"/>
            </a:endParaRPr>
          </a:p>
        </p:txBody>
      </p:sp>
      <p:sp>
        <p:nvSpPr>
          <p:cNvPr id="258" name="Google Shape;258;g2ee15abed17_3_43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000"/>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000"/>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000"/>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000"/>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000"/>
                                        <p:tgtEl>
                                          <p:spTgt spid="2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5" st="5"/>
                                            </p:txEl>
                                          </p:spTgt>
                                        </p:tgtEl>
                                        <p:attrNameLst>
                                          <p:attrName>style.visibility</p:attrName>
                                        </p:attrNameLst>
                                      </p:cBhvr>
                                      <p:to>
                                        <p:strVal val="visible"/>
                                      </p:to>
                                    </p:set>
                                    <p:animEffect filter="fade" transition="in">
                                      <p:cBhvr>
                                        <p:cTn dur="1000"/>
                                        <p:tgtEl>
                                          <p:spTgt spid="2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e15abed17_3_440"/>
          <p:cNvSpPr txBox="1"/>
          <p:nvPr/>
        </p:nvSpPr>
        <p:spPr>
          <a:xfrm>
            <a:off x="350100" y="420585"/>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10</a:t>
            </a:r>
            <a:endParaRPr b="0" i="0" sz="2000" u="none" cap="none" strike="noStrike">
              <a:solidFill>
                <a:schemeClr val="lt1"/>
              </a:solidFill>
              <a:latin typeface="Roboto"/>
              <a:ea typeface="Roboto"/>
              <a:cs typeface="Roboto"/>
              <a:sym typeface="Roboto"/>
            </a:endParaRPr>
          </a:p>
        </p:txBody>
      </p:sp>
      <p:sp>
        <p:nvSpPr>
          <p:cNvPr id="264" name="Google Shape;264;g2ee15abed17_3_440"/>
          <p:cNvSpPr txBox="1"/>
          <p:nvPr/>
        </p:nvSpPr>
        <p:spPr>
          <a:xfrm>
            <a:off x="630000" y="1347650"/>
            <a:ext cx="7739400" cy="3539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500">
                <a:solidFill>
                  <a:schemeClr val="dk1"/>
                </a:solidFill>
                <a:latin typeface="Roboto"/>
                <a:ea typeface="Roboto"/>
                <a:cs typeface="Roboto"/>
                <a:sym typeface="Roboto"/>
              </a:rPr>
              <a:t>If it is very hot on Mars, then I will carry a thermal jacket with me and I will return home by lunar eclipse.</a:t>
            </a:r>
            <a:endParaRPr sz="15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lphaUcPeriod"/>
            </a:pPr>
            <a:r>
              <a:rPr lang="en-GB" sz="1500">
                <a:solidFill>
                  <a:schemeClr val="dk1"/>
                </a:solidFill>
                <a:latin typeface="Roboto"/>
                <a:ea typeface="Roboto"/>
                <a:cs typeface="Roboto"/>
                <a:sym typeface="Roboto"/>
              </a:rPr>
              <a:t>I will not carry a thermal jacket with me or I will not return home by the lunar eclipse, means that it is not very hot on Mars.</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lphaUcPeriod"/>
            </a:pPr>
            <a:r>
              <a:rPr lang="en-GB" sz="1500">
                <a:solidFill>
                  <a:schemeClr val="dk1"/>
                </a:solidFill>
                <a:latin typeface="Roboto"/>
                <a:ea typeface="Roboto"/>
                <a:cs typeface="Roboto"/>
                <a:sym typeface="Roboto"/>
              </a:rPr>
              <a:t>It is not very hot on Mars, means that I will not carry a thermal jacket with me and I will not return home by lunar eclipse.</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lphaUcPeriod"/>
            </a:pPr>
            <a:r>
              <a:rPr lang="en-GB" sz="1500">
                <a:solidFill>
                  <a:schemeClr val="dk1"/>
                </a:solidFill>
                <a:latin typeface="Roboto"/>
                <a:ea typeface="Roboto"/>
                <a:cs typeface="Roboto"/>
                <a:sym typeface="Roboto"/>
              </a:rPr>
              <a:t>I will not carry a thermal jacket with me and I will return home by the lunar eclipse means that it is not very hot on Mars. </a:t>
            </a:r>
            <a:endParaRPr sz="1500">
              <a:solidFill>
                <a:schemeClr val="dk1"/>
              </a:solidFill>
              <a:latin typeface="Roboto"/>
              <a:ea typeface="Roboto"/>
              <a:cs typeface="Roboto"/>
              <a:sym typeface="Roboto"/>
            </a:endParaRPr>
          </a:p>
          <a:p>
            <a:pPr indent="-323850" lvl="0" marL="457200" rtl="0" algn="l">
              <a:spcBef>
                <a:spcPts val="0"/>
              </a:spcBef>
              <a:spcAft>
                <a:spcPts val="0"/>
              </a:spcAft>
              <a:buClr>
                <a:schemeClr val="dk1"/>
              </a:buClr>
              <a:buSzPts val="1500"/>
              <a:buFont typeface="Roboto"/>
              <a:buAutoNum type="alphaUcPeriod"/>
            </a:pPr>
            <a:r>
              <a:rPr lang="en-GB" sz="1500">
                <a:solidFill>
                  <a:schemeClr val="dk1"/>
                </a:solidFill>
                <a:latin typeface="Roboto"/>
                <a:ea typeface="Roboto"/>
                <a:cs typeface="Roboto"/>
                <a:sym typeface="Roboto"/>
              </a:rPr>
              <a:t>I will carry a thermal jacket with me and I will return home by the lunar eclipse means that it is very hot on Mars.</a:t>
            </a:r>
            <a:endParaRPr sz="1500">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t/>
            </a:r>
            <a:endParaRPr b="0" i="0" sz="150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200"/>
              <a:buFont typeface="Arial"/>
              <a:buNone/>
            </a:pPr>
            <a:r>
              <a:t/>
            </a:r>
            <a:endParaRPr b="0" i="0" sz="1500" u="none" cap="none" strike="noStrike">
              <a:solidFill>
                <a:srgbClr val="666666"/>
              </a:solidFill>
              <a:highlight>
                <a:srgbClr val="F8F8F8"/>
              </a:highlight>
              <a:latin typeface="Roboto"/>
              <a:ea typeface="Roboto"/>
              <a:cs typeface="Roboto"/>
              <a:sym typeface="Roboto"/>
            </a:endParaRPr>
          </a:p>
        </p:txBody>
      </p:sp>
      <p:sp>
        <p:nvSpPr>
          <p:cNvPr id="265" name="Google Shape;265;g2ee15abed17_3_440"/>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0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0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0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0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0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0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1000"/>
                                        <p:tgtEl>
                                          <p:spTgt spid="26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8" st="8"/>
                                            </p:txEl>
                                          </p:spTgt>
                                        </p:tgtEl>
                                        <p:attrNameLst>
                                          <p:attrName>style.visibility</p:attrName>
                                        </p:attrNameLst>
                                      </p:cBhvr>
                                      <p:to>
                                        <p:strVal val="visible"/>
                                      </p:to>
                                    </p:set>
                                    <p:animEffect filter="fade" transition="in">
                                      <p:cBhvr>
                                        <p:cTn dur="1000"/>
                                        <p:tgtEl>
                                          <p:spTgt spid="26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9" st="9"/>
                                            </p:txEl>
                                          </p:spTgt>
                                        </p:tgtEl>
                                        <p:attrNameLst>
                                          <p:attrName>style.visibility</p:attrName>
                                        </p:attrNameLst>
                                      </p:cBhvr>
                                      <p:to>
                                        <p:strVal val="visible"/>
                                      </p:to>
                                    </p:set>
                                    <p:animEffect filter="fade" transition="in">
                                      <p:cBhvr>
                                        <p:cTn dur="1000"/>
                                        <p:tgtEl>
                                          <p:spTgt spid="26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pic>
        <p:nvPicPr>
          <p:cNvPr id="270" name="Google Shape;270;g2ee15abed17_3_447"/>
          <p:cNvPicPr preferRelativeResize="0"/>
          <p:nvPr/>
        </p:nvPicPr>
        <p:blipFill rotWithShape="1">
          <a:blip r:embed="rId3">
            <a:alphaModFix/>
          </a:blip>
          <a:srcRect b="0" l="0" r="57233" t="0"/>
          <a:stretch/>
        </p:blipFill>
        <p:spPr>
          <a:xfrm>
            <a:off x="8189675" y="233550"/>
            <a:ext cx="724575" cy="766798"/>
          </a:xfrm>
          <a:prstGeom prst="rect">
            <a:avLst/>
          </a:prstGeom>
          <a:noFill/>
          <a:ln>
            <a:noFill/>
          </a:ln>
        </p:spPr>
      </p:pic>
      <p:sp>
        <p:nvSpPr>
          <p:cNvPr id="271" name="Google Shape;271;g2ee15abed17_3_447"/>
          <p:cNvSpPr txBox="1"/>
          <p:nvPr/>
        </p:nvSpPr>
        <p:spPr>
          <a:xfrm>
            <a:off x="327600" y="34264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a:t>
            </a:r>
            <a:endParaRPr b="0" i="0" sz="2000" u="none" cap="none" strike="noStrike">
              <a:solidFill>
                <a:schemeClr val="lt1"/>
              </a:solidFill>
              <a:latin typeface="Roboto"/>
              <a:ea typeface="Roboto"/>
              <a:cs typeface="Roboto"/>
              <a:sym typeface="Roboto"/>
            </a:endParaRPr>
          </a:p>
        </p:txBody>
      </p:sp>
      <p:sp>
        <p:nvSpPr>
          <p:cNvPr id="272" name="Google Shape;272;g2ee15abed17_3_447"/>
          <p:cNvSpPr txBox="1"/>
          <p:nvPr/>
        </p:nvSpPr>
        <p:spPr>
          <a:xfrm>
            <a:off x="327600" y="918900"/>
            <a:ext cx="7384200" cy="315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3" name="Google Shape;273;g2ee15abed17_3_447"/>
          <p:cNvSpPr txBox="1"/>
          <p:nvPr/>
        </p:nvSpPr>
        <p:spPr>
          <a:xfrm>
            <a:off x="630250" y="1246100"/>
            <a:ext cx="77391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it is clear that if either one of the events "I will carry a thermal jacket with me" or "I will return home by lunar eclipse" does not happen, then it implies that it is not very hot on Mars. This is indicated by the option "I will not carry a thermal jacket with me or I will not return home by lunar eclipse, means that it is not very hot on Mars." and hence is the answer.</a:t>
            </a:r>
            <a:endParaRPr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274" name="Google Shape;274;g2ee15abed17_3_44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ee15abed17_3_455"/>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11</a:t>
            </a:r>
            <a:endParaRPr b="0" i="0" sz="2000" u="none" cap="none" strike="noStrike">
              <a:solidFill>
                <a:schemeClr val="lt1"/>
              </a:solidFill>
              <a:latin typeface="Roboto"/>
              <a:ea typeface="Roboto"/>
              <a:cs typeface="Roboto"/>
              <a:sym typeface="Roboto"/>
            </a:endParaRPr>
          </a:p>
        </p:txBody>
      </p:sp>
      <p:sp>
        <p:nvSpPr>
          <p:cNvPr id="280" name="Google Shape;280;g2ee15abed17_3_455"/>
          <p:cNvSpPr txBox="1"/>
          <p:nvPr/>
        </p:nvSpPr>
        <p:spPr>
          <a:xfrm>
            <a:off x="630000" y="1350000"/>
            <a:ext cx="773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If the milk is hot, then kid cannot drink it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A. Kid can drink milk.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B. The milk is not hot.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C. Kid cannot drink milk. </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D. The milk is hot.</a:t>
            </a:r>
            <a:endParaRPr sz="16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CB</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AB</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AB and BC</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AB and DC</a:t>
            </a:r>
            <a:endParaRPr sz="16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800"/>
              <a:buFont typeface="Arial"/>
              <a:buNone/>
            </a:pPr>
            <a:r>
              <a:t/>
            </a:r>
            <a:endParaRPr sz="1600">
              <a:solidFill>
                <a:schemeClr val="dk1"/>
              </a:solidFill>
              <a:latin typeface="Roboto"/>
              <a:ea typeface="Roboto"/>
              <a:cs typeface="Roboto"/>
              <a:sym typeface="Roboto"/>
            </a:endParaRPr>
          </a:p>
        </p:txBody>
      </p:sp>
      <p:sp>
        <p:nvSpPr>
          <p:cNvPr id="281" name="Google Shape;281;g2ee15abed17_3_455"/>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1000"/>
                                        <p:tgtEl>
                                          <p:spTgt spid="2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Effect filter="fade" transition="in">
                                      <p:cBhvr>
                                        <p:cTn dur="1000"/>
                                        <p:tgtEl>
                                          <p:spTgt spid="2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animEffect filter="fade" transition="in">
                                      <p:cBhvr>
                                        <p:cTn dur="1000"/>
                                        <p:tgtEl>
                                          <p:spTgt spid="2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animEffect filter="fade" transition="in">
                                      <p:cBhvr>
                                        <p:cTn dur="1000"/>
                                        <p:tgtEl>
                                          <p:spTgt spid="2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animEffect filter="fade" transition="in">
                                      <p:cBhvr>
                                        <p:cTn dur="1000"/>
                                        <p:tgtEl>
                                          <p:spTgt spid="2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0" st="10"/>
                                            </p:txEl>
                                          </p:spTgt>
                                        </p:tgtEl>
                                        <p:attrNameLst>
                                          <p:attrName>style.visibility</p:attrName>
                                        </p:attrNameLst>
                                      </p:cBhvr>
                                      <p:to>
                                        <p:strVal val="visible"/>
                                      </p:to>
                                    </p:set>
                                    <p:animEffect filter="fade" transition="in">
                                      <p:cBhvr>
                                        <p:cTn dur="1000"/>
                                        <p:tgtEl>
                                          <p:spTgt spid="2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1" st="11"/>
                                            </p:txEl>
                                          </p:spTgt>
                                        </p:tgtEl>
                                        <p:attrNameLst>
                                          <p:attrName>style.visibility</p:attrName>
                                        </p:attrNameLst>
                                      </p:cBhvr>
                                      <p:to>
                                        <p:strVal val="visible"/>
                                      </p:to>
                                    </p:set>
                                    <p:animEffect filter="fade" transition="in">
                                      <p:cBhvr>
                                        <p:cTn dur="1000"/>
                                        <p:tgtEl>
                                          <p:spTgt spid="2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2" st="12"/>
                                            </p:txEl>
                                          </p:spTgt>
                                        </p:tgtEl>
                                        <p:attrNameLst>
                                          <p:attrName>style.visibility</p:attrName>
                                        </p:attrNameLst>
                                      </p:cBhvr>
                                      <p:to>
                                        <p:strVal val="visible"/>
                                      </p:to>
                                    </p:set>
                                    <p:animEffect filter="fade" transition="in">
                                      <p:cBhvr>
                                        <p:cTn dur="1000"/>
                                        <p:tgtEl>
                                          <p:spTgt spid="2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g2ee15abed17_3_462"/>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87" name="Google Shape;287;g2ee15abed17_3_462"/>
          <p:cNvSpPr txBox="1"/>
          <p:nvPr/>
        </p:nvSpPr>
        <p:spPr>
          <a:xfrm>
            <a:off x="630250" y="1350000"/>
            <a:ext cx="7739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There can be two implications made from the given sentence. kid can drink the milk implies that it is not hot. The milk is hot implies that kid cannot drink it. This is given by choice AB and DC.</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400"/>
              <a:buFont typeface="Arial"/>
              <a:buNone/>
            </a:pPr>
            <a:r>
              <a:t/>
            </a:r>
            <a:endParaRPr sz="1800">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288" name="Google Shape;288;g2ee15abed17_3_46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89" name="Google Shape;289;g2ee15abed17_3_462"/>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1000"/>
                                        <p:tgtEl>
                                          <p:spTgt spid="2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Effect filter="fade" transition="in">
                                      <p:cBhvr>
                                        <p:cTn dur="1000"/>
                                        <p:tgtEl>
                                          <p:spTgt spid="2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1000"/>
                                        <p:tgtEl>
                                          <p:spTgt spid="28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95" name="Google Shape;295;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96" name="Google Shape;296;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97" name="Google Shape;297;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98" name="Google Shape;298;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99" name="Google Shape;299;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00" name="Google Shape;300;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01" name="Google Shape;301;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02" name="Google Shape;302;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03" name="Google Shape;303;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320e50de17e_0_0"/>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Logical</a:t>
            </a:r>
            <a:r>
              <a:rPr b="1" lang="en-GB" sz="2000">
                <a:solidFill>
                  <a:srgbClr val="8182EF"/>
                </a:solidFill>
                <a:latin typeface="Roboto"/>
                <a:ea typeface="Roboto"/>
                <a:cs typeface="Roboto"/>
                <a:sym typeface="Roboto"/>
              </a:rPr>
              <a:t> Connectives</a:t>
            </a:r>
            <a:endParaRPr b="1" i="0" sz="2000" u="none" cap="none" strike="noStrike">
              <a:solidFill>
                <a:srgbClr val="8182EF"/>
              </a:solidFill>
              <a:latin typeface="Roboto"/>
              <a:ea typeface="Roboto"/>
              <a:cs typeface="Roboto"/>
              <a:sym typeface="Roboto"/>
            </a:endParaRPr>
          </a:p>
        </p:txBody>
      </p:sp>
      <p:sp>
        <p:nvSpPr>
          <p:cNvPr id="78" name="Google Shape;78;g320e50de17e_0_0"/>
          <p:cNvSpPr txBox="1"/>
          <p:nvPr/>
        </p:nvSpPr>
        <p:spPr>
          <a:xfrm>
            <a:off x="630000" y="1263400"/>
            <a:ext cx="7739100" cy="109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800">
                <a:solidFill>
                  <a:schemeClr val="dk1"/>
                </a:solidFill>
                <a:latin typeface="Roboto"/>
                <a:ea typeface="Roboto"/>
                <a:cs typeface="Roboto"/>
                <a:sym typeface="Roboto"/>
              </a:rPr>
              <a:t>Logical connectives are basically words or symbols which are used to form a complex sentence from two simple sentences by connecting them. Some Logical Connectives are – If, Only if, When, Whenever, Unless etc.</a:t>
            </a: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ee15abed17_3_283"/>
          <p:cNvSpPr txBox="1"/>
          <p:nvPr/>
        </p:nvSpPr>
        <p:spPr>
          <a:xfrm>
            <a:off x="630000" y="1350000"/>
            <a:ext cx="7650000" cy="27042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If Ronaldo is taller than Messi, then Ronaldo is shorter than Alex. It is known that no two of them are of equal heights.</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a:ea typeface="Roboto"/>
              <a:cs typeface="Roboto"/>
              <a:sym typeface="Roboto"/>
            </a:endParaRPr>
          </a:p>
          <a:p>
            <a:pPr indent="-114300" lvl="0" marL="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Ronaldo is shorter than Messi, which means he is taller than Alex.</a:t>
            </a:r>
            <a:endParaRPr sz="1800">
              <a:solidFill>
                <a:schemeClr val="dk1"/>
              </a:solidFill>
              <a:latin typeface="Roboto"/>
              <a:ea typeface="Roboto"/>
              <a:cs typeface="Roboto"/>
              <a:sym typeface="Roboto"/>
            </a:endParaRPr>
          </a:p>
          <a:p>
            <a:pPr indent="-114300" lvl="0" marL="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Alex is taller than Ronaldo, which means Messi is shorter than Ronaldo.</a:t>
            </a:r>
            <a:endParaRPr sz="1800">
              <a:solidFill>
                <a:schemeClr val="dk1"/>
              </a:solidFill>
              <a:latin typeface="Roboto"/>
              <a:ea typeface="Roboto"/>
              <a:cs typeface="Roboto"/>
              <a:sym typeface="Roboto"/>
            </a:endParaRPr>
          </a:p>
          <a:p>
            <a:pPr indent="-114300" lvl="0" marL="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Alex is shorter than Ronaldo, which means Ronaldo is shorter than Messi.</a:t>
            </a:r>
            <a:endParaRPr sz="1800">
              <a:solidFill>
                <a:schemeClr val="dk1"/>
              </a:solidFill>
              <a:latin typeface="Roboto"/>
              <a:ea typeface="Roboto"/>
              <a:cs typeface="Roboto"/>
              <a:sym typeface="Roboto"/>
            </a:endParaRPr>
          </a:p>
          <a:p>
            <a:pPr indent="-114300" lvl="0" marL="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Ronaldo is shorter than Messi means Alex is shorter than Messi.</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p:txBody>
      </p:sp>
      <p:sp>
        <p:nvSpPr>
          <p:cNvPr id="84" name="Google Shape;84;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5" name="Google Shape;85;g2ee15abed17_3_283"/>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Effect filter="fade" transition="in">
                                      <p:cBhvr>
                                        <p:cTn dur="1000"/>
                                        <p:tgtEl>
                                          <p:spTgt spid="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Effect filter="fade" transition="in">
                                      <p:cBhvr>
                                        <p:cTn dur="1000"/>
                                        <p:tgtEl>
                                          <p:spTgt spid="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Effect filter="fade" transition="in">
                                      <p:cBhvr>
                                        <p:cTn dur="1000"/>
                                        <p:tgtEl>
                                          <p:spTgt spid="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Effect filter="fade" transition="in">
                                      <p:cBhvr>
                                        <p:cTn dur="1000"/>
                                        <p:tgtEl>
                                          <p:spTgt spid="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Effect filter="fade" transition="in">
                                      <p:cBhvr>
                                        <p:cTn dur="1000"/>
                                        <p:tgtEl>
                                          <p:spTgt spid="8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Effect filter="fade" transition="in">
                                      <p:cBhvr>
                                        <p:cTn dur="1000"/>
                                        <p:tgtEl>
                                          <p:spTgt spid="8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Effect filter="fade" transition="in">
                                      <p:cBhvr>
                                        <p:cTn dur="1000"/>
                                        <p:tgtEl>
                                          <p:spTgt spid="8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Effect filter="fade" transition="in">
                                      <p:cBhvr>
                                        <p:cTn dur="1000"/>
                                        <p:tgtEl>
                                          <p:spTgt spid="8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Effect filter="fade" transition="in">
                                      <p:cBhvr>
                                        <p:cTn dur="1000"/>
                                        <p:tgtEl>
                                          <p:spTgt spid="8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91" name="Google Shape;91;g2ee15abed17_3_288"/>
          <p:cNvSpPr txBox="1"/>
          <p:nvPr/>
        </p:nvSpPr>
        <p:spPr>
          <a:xfrm>
            <a:off x="630250" y="1333950"/>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C</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From the given sentence, two implications can be made.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Firstly, if it is true that Ronaldo is taller than Messi, then it implies that Ronaldo is shorter than Alex.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Also, if it is true that Ronaldo is not shorter than Alex, then Ronaldo is not taller than Messi.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other words, Alex is shorter than Ronaldo means that Ronaldo is shorter than Messi, which is one of the given options.</a:t>
            </a:r>
            <a:endParaRPr sz="18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800">
              <a:solidFill>
                <a:schemeClr val="dk1"/>
              </a:solidFill>
            </a:endParaRPr>
          </a:p>
          <a:p>
            <a:pPr indent="0" lvl="0" marL="0" marR="0" rtl="0" algn="just">
              <a:lnSpc>
                <a:spcPct val="150000"/>
              </a:lnSpc>
              <a:spcBef>
                <a:spcPts val="0"/>
              </a:spcBef>
              <a:spcAft>
                <a:spcPts val="0"/>
              </a:spcAft>
              <a:buClr>
                <a:schemeClr val="dk1"/>
              </a:buClr>
              <a:buSzPts val="1400"/>
              <a:buFont typeface="Arial"/>
              <a:buNone/>
            </a:pPr>
            <a:r>
              <a:t/>
            </a:r>
            <a:endParaRPr sz="1800">
              <a:solidFill>
                <a:schemeClr val="dk1"/>
              </a:solidFill>
              <a:latin typeface="Roboto"/>
              <a:ea typeface="Roboto"/>
              <a:cs typeface="Roboto"/>
              <a:sym typeface="Roboto"/>
            </a:endParaRPr>
          </a:p>
        </p:txBody>
      </p:sp>
      <p:sp>
        <p:nvSpPr>
          <p:cNvPr id="92" name="Google Shape;92;g2ee15abed17_3_288"/>
          <p:cNvSpPr txBox="1"/>
          <p:nvPr/>
        </p:nvSpPr>
        <p:spPr>
          <a:xfrm>
            <a:off x="649425"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4" st="4"/>
                                            </p:txEl>
                                          </p:spTgt>
                                        </p:tgtEl>
                                        <p:attrNameLst>
                                          <p:attrName>style.visibility</p:attrName>
                                        </p:attrNameLst>
                                      </p:cBhvr>
                                      <p:to>
                                        <p:strVal val="visible"/>
                                      </p:to>
                                    </p:set>
                                    <p:animEffect filter="fade" transition="in">
                                      <p:cBhvr>
                                        <p:cTn dur="1000"/>
                                        <p:tgtEl>
                                          <p:spTgt spid="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5" st="5"/>
                                            </p:txEl>
                                          </p:spTgt>
                                        </p:tgtEl>
                                        <p:attrNameLst>
                                          <p:attrName>style.visibility</p:attrName>
                                        </p:attrNameLst>
                                      </p:cBhvr>
                                      <p:to>
                                        <p:strVal val="visible"/>
                                      </p:to>
                                    </p:set>
                                    <p:animEffect filter="fade" transition="in">
                                      <p:cBhvr>
                                        <p:cTn dur="1000"/>
                                        <p:tgtEl>
                                          <p:spTgt spid="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6" st="6"/>
                                            </p:txEl>
                                          </p:spTgt>
                                        </p:tgtEl>
                                        <p:attrNameLst>
                                          <p:attrName>style.visibility</p:attrName>
                                        </p:attrNameLst>
                                      </p:cBhvr>
                                      <p:to>
                                        <p:strVal val="visible"/>
                                      </p:to>
                                    </p:set>
                                    <p:animEffect filter="fade" transition="in">
                                      <p:cBhvr>
                                        <p:cTn dur="1000"/>
                                        <p:tgtEl>
                                          <p:spTgt spid="9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7" st="7"/>
                                            </p:txEl>
                                          </p:spTgt>
                                        </p:tgtEl>
                                        <p:attrNameLst>
                                          <p:attrName>style.visibility</p:attrName>
                                        </p:attrNameLst>
                                      </p:cBhvr>
                                      <p:to>
                                        <p:strVal val="visible"/>
                                      </p:to>
                                    </p:set>
                                    <p:animEffect filter="fade" transition="in">
                                      <p:cBhvr>
                                        <p:cTn dur="1000"/>
                                        <p:tgtEl>
                                          <p:spTgt spid="9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8" st="8"/>
                                            </p:txEl>
                                          </p:spTgt>
                                        </p:tgtEl>
                                        <p:attrNameLst>
                                          <p:attrName>style.visibility</p:attrName>
                                        </p:attrNameLst>
                                      </p:cBhvr>
                                      <p:to>
                                        <p:strVal val="visible"/>
                                      </p:to>
                                    </p:set>
                                    <p:animEffect filter="fade" transition="in">
                                      <p:cBhvr>
                                        <p:cTn dur="1000"/>
                                        <p:tgtEl>
                                          <p:spTgt spid="9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ee15abed17_3_293"/>
          <p:cNvSpPr txBox="1"/>
          <p:nvPr/>
        </p:nvSpPr>
        <p:spPr>
          <a:xfrm>
            <a:off x="630000" y="1350000"/>
            <a:ext cx="773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sz="1600">
                <a:solidFill>
                  <a:schemeClr val="dk1"/>
                </a:solidFill>
              </a:rPr>
              <a:t>I</a:t>
            </a:r>
            <a:r>
              <a:rPr lang="en-GB" sz="1800">
                <a:solidFill>
                  <a:schemeClr val="dk1"/>
                </a:solidFill>
                <a:latin typeface="Roboto"/>
                <a:ea typeface="Roboto"/>
                <a:cs typeface="Roboto"/>
                <a:sym typeface="Roboto"/>
              </a:rPr>
              <a:t>n the following question, there is a main statement followed by four statements A, B, C and D. From the choices choose the pair in which the first statement implies the second statement and the two are logically consistent with the main statement.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GB" sz="1800">
                <a:solidFill>
                  <a:schemeClr val="dk1"/>
                </a:solidFill>
                <a:latin typeface="Roboto"/>
                <a:ea typeface="Roboto"/>
                <a:cs typeface="Roboto"/>
                <a:sym typeface="Roboto"/>
              </a:rPr>
              <a:t>If Adnan eats Biryani, then it is either RNR or Itminaan.</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Adnan eats Biryani but it is not Itminaan, which means it is RNR.</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Adnan eats Biryani but it is not RNR, which means it is Itminaan.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The Biryani is neither Itminaan nor RNR, which means Adnan does not eat the Biryani.</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All of the above.</a:t>
            </a:r>
            <a:endParaRPr sz="1800">
              <a:solidFill>
                <a:schemeClr val="dk1"/>
              </a:solidFill>
              <a:latin typeface="Roboto"/>
              <a:ea typeface="Roboto"/>
              <a:cs typeface="Roboto"/>
              <a:sym typeface="Roboto"/>
            </a:endParaRPr>
          </a:p>
          <a:p>
            <a:pPr indent="0" lvl="0" marL="457200" marR="0" rtl="0" algn="just">
              <a:lnSpc>
                <a:spcPct val="150000"/>
              </a:lnSpc>
              <a:spcBef>
                <a:spcPts val="0"/>
              </a:spcBef>
              <a:spcAft>
                <a:spcPts val="0"/>
              </a:spcAft>
              <a:buNone/>
            </a:pPr>
            <a:r>
              <a:t/>
            </a:r>
            <a:endParaRPr sz="1800">
              <a:solidFill>
                <a:schemeClr val="dk1"/>
              </a:solidFill>
            </a:endParaRPr>
          </a:p>
        </p:txBody>
      </p:sp>
      <p:sp>
        <p:nvSpPr>
          <p:cNvPr id="98" name="Google Shape;98;g2ee15abed17_3_293"/>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animEffect filter="fade" transition="in">
                                      <p:cBhvr>
                                        <p:cTn dur="1000"/>
                                        <p:tgtEl>
                                          <p:spTgt spid="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ee15abed17_3_297"/>
          <p:cNvSpPr txBox="1"/>
          <p:nvPr/>
        </p:nvSpPr>
        <p:spPr>
          <a:xfrm>
            <a:off x="630000" y="630250"/>
            <a:ext cx="29604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
        <p:nvSpPr>
          <p:cNvPr id="104" name="Google Shape;104;g2ee15abed17_3_297"/>
          <p:cNvSpPr txBox="1"/>
          <p:nvPr/>
        </p:nvSpPr>
        <p:spPr>
          <a:xfrm>
            <a:off x="630000" y="1350000"/>
            <a:ext cx="7667100" cy="406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It can be concluded from given conditions that Adnan eats Biryani only if the Biryani is RNR or Itminaan.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Thus, Adnan eats Biryani but it is not Itminaan, means it is RNR, or, Adnan eats Biryani but it is not RNR, means it is Itminaan.</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Also, the Biryani is neither Itminaan nor RNR, means Adnan does not eat the Biryani.Therefore, all follow</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endParaRPr>
          </a:p>
          <a:p>
            <a:pPr indent="0" lvl="0" marL="0" marR="0" rtl="0" algn="just">
              <a:lnSpc>
                <a:spcPct val="115000"/>
              </a:lnSpc>
              <a:spcBef>
                <a:spcPts val="0"/>
              </a:spcBef>
              <a:spcAft>
                <a:spcPts val="0"/>
              </a:spcAft>
              <a:buClr>
                <a:srgbClr val="000000"/>
              </a:buClr>
              <a:buSzPts val="18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10" name="Google Shape;110;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11" name="Google Shape;111;g2ee15abed17_3_301"/>
          <p:cNvSpPr txBox="1"/>
          <p:nvPr/>
        </p:nvSpPr>
        <p:spPr>
          <a:xfrm>
            <a:off x="630000" y="1197600"/>
            <a:ext cx="773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In the following question, there is a main statement followed by four statements A, B, C and D. From the choices choose the pair in which the first statement implies the second statement and the two are logically consistent with the main statement.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Only if he is going to the Academy then he plays Soccer or solves puzzles.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He is going to the Academy, which means he plays Soccer or he solves puzzles.</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He is not playing Soccer but solving puzzles means he is going to Academy.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He is not playing Soccer and not solving puzzles means he is not going to Academy.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lphaUcPeriod"/>
            </a:pPr>
            <a:r>
              <a:rPr lang="en-GB" sz="1800">
                <a:solidFill>
                  <a:schemeClr val="dk1"/>
                </a:solidFill>
                <a:latin typeface="Roboto"/>
                <a:ea typeface="Roboto"/>
                <a:cs typeface="Roboto"/>
                <a:sym typeface="Roboto"/>
              </a:rPr>
              <a:t>He is not going to Academy and he is not playing Soccer meaning he is solving puzzles.</a:t>
            </a:r>
            <a:endParaRPr sz="1800">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800"/>
              <a:buFont typeface="Arial"/>
              <a:buNone/>
            </a:pPr>
            <a:r>
              <a:t/>
            </a:r>
            <a:endParaRPr sz="1800">
              <a:solidFill>
                <a:schemeClr val="dk1"/>
              </a:solidFill>
              <a:latin typeface="Roboto"/>
              <a:ea typeface="Roboto"/>
              <a:cs typeface="Roboto"/>
              <a:sym typeface="Roboto"/>
            </a:endParaRPr>
          </a:p>
        </p:txBody>
      </p:sp>
      <p:sp>
        <p:nvSpPr>
          <p:cNvPr id="112" name="Google Shape;112;g2ee15abed17_3_301"/>
          <p:cNvSpPr txBox="1"/>
          <p:nvPr/>
        </p:nvSpPr>
        <p:spPr>
          <a:xfrm>
            <a:off x="630000" y="630250"/>
            <a:ext cx="309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