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Black"/>
      <p:bold r:id="rId37"/>
      <p:boldItalic r:id="rId38"/>
    </p:embeddedFont>
    <p:embeddedFont>
      <p:font typeface="Roboto"/>
      <p:regular r:id="rId39"/>
      <p:bold r:id="rId40"/>
      <p:italic r:id="rId41"/>
      <p:boldItalic r:id="rId42"/>
    </p:embeddedFont>
    <p:embeddedFont>
      <p:font typeface="Roboto Medium"/>
      <p:regular r:id="rId43"/>
      <p:bold r:id="rId44"/>
      <p:italic r:id="rId45"/>
      <p:boldItalic r:id="rId46"/>
    </p:embeddedFont>
    <p:embeddedFont>
      <p:font typeface="Rubik"/>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3005">
          <p15:clr>
            <a:srgbClr val="FF0000"/>
          </p15:clr>
        </p15:guide>
        <p15:guide id="3" pos="5256">
          <p15:clr>
            <a:srgbClr val="FF00FF"/>
          </p15:clr>
        </p15:guide>
        <p15:guide id="4" orient="horz" pos="1286">
          <p15:clr>
            <a:srgbClr val="FF0000"/>
          </p15:clr>
        </p15:guide>
        <p15:guide id="5" orient="horz" pos="788">
          <p15:clr>
            <a:srgbClr val="00FF00"/>
          </p15:clr>
        </p15:guide>
        <p15:guide id="6" orient="horz" pos="397">
          <p15:clr>
            <a:srgbClr val="00FF00"/>
          </p15:clr>
        </p15:guide>
        <p15:guide id="7" pos="4529">
          <p15:clr>
            <a:srgbClr val="747775"/>
          </p15:clr>
        </p15:guide>
        <p15:guide id="8" orient="horz" pos="1620">
          <p15:clr>
            <a:srgbClr val="747775"/>
          </p15:clr>
        </p15:guide>
        <p15:guide id="9" pos="454">
          <p15:clr>
            <a:srgbClr val="747775"/>
          </p15:clr>
        </p15:guide>
        <p15:guide id="10" pos="4309">
          <p15:clr>
            <a:srgbClr val="747775"/>
          </p15:clr>
        </p15:guide>
      </p15:sldGuideLst>
    </p:ext>
    <p:ext uri="GoogleSlidesCustomDataVersion2">
      <go:slidesCustomData xmlns:go="http://customooxmlschemas.google.com/" r:id="rId51" roundtripDataSignature="AMtx7mjuSlSmm7RnPZYhoa77sU0CHQsn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3005" orient="horz"/>
        <p:guide pos="5256"/>
        <p:guide pos="1286" orient="horz"/>
        <p:guide pos="788" orient="horz"/>
        <p:guide pos="397" orient="horz"/>
        <p:guide pos="4529"/>
        <p:guide pos="1620" orient="horz"/>
        <p:guide pos="454"/>
        <p:guide pos="430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RobotoMedium-bold.fntdata"/><Relationship Id="rId43" Type="http://schemas.openxmlformats.org/officeDocument/2006/relationships/font" Target="fonts/RobotoMedium-regular.fntdata"/><Relationship Id="rId46" Type="http://schemas.openxmlformats.org/officeDocument/2006/relationships/font" Target="fonts/RobotoMedium-boldItalic.fntdata"/><Relationship Id="rId45" Type="http://schemas.openxmlformats.org/officeDocument/2006/relationships/font" Target="fonts/Roboto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ubik-bold.fntdata"/><Relationship Id="rId47" Type="http://schemas.openxmlformats.org/officeDocument/2006/relationships/font" Target="fonts/Rubik-regular.fntdata"/><Relationship Id="rId49" Type="http://schemas.openxmlformats.org/officeDocument/2006/relationships/font" Target="fonts/Rubik-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Black-bold.fntdata"/><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font" Target="fonts/RobotoBlack-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Rubik-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e15abed17_3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ee15abed17_3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ee15abed17_3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ee15abed17_3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e15abed17_3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2ee15abed17_3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b9bf173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1b9bf173e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e15abed17_3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ee15abed17_3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e15abed17_3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ee15abed17_3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e15abed17_3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ee15abed17_3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ee15abed17_3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ee15abed17_3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e15abed17_3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2ee15abed17_3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e15abed17_3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2ee15abed17_3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e15abed17_3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ee15abed17_3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e15abed17_3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ee15abed17_3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e15abed17_3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ee15abed17_3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e15abed17_3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ee15abed17_3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e15abed17_3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ee15abed17_3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e15abed17_3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ee15abed17_3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ee15abed17_3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ee15abed17_3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ee15abed17_3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2ee15abed17_3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e15abed17_3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2ee15abed17_3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e15abed17_3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ee15abed17_3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a9fd6d987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a9fd6d987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e15abed17_3_4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2ee15abed17_3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d1ab0dd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d1ab0dd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d1ab0dd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d1ab0dd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d1ab0dd4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d1ab0dd4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e15abed17_3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ee15abed17_3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e15abed17_3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ee15abed17_3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6.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54.png"/><Relationship Id="rId5" Type="http://schemas.openxmlformats.org/officeDocument/2006/relationships/image" Target="../media/image25.png"/><Relationship Id="rId6" Type="http://schemas.openxmlformats.org/officeDocument/2006/relationships/image" Target="../media/image11.png"/><Relationship Id="rId7"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55.png"/><Relationship Id="rId5" Type="http://schemas.openxmlformats.org/officeDocument/2006/relationships/image" Target="../media/image46.png"/><Relationship Id="rId6"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6.png"/><Relationship Id="rId5" Type="http://schemas.openxmlformats.org/officeDocument/2006/relationships/image" Target="../media/image33.png"/><Relationship Id="rId6"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57.png"/><Relationship Id="rId6"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2.jp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2.jp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2.jp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7.jpg"/><Relationship Id="rId4" Type="http://schemas.openxmlformats.org/officeDocument/2006/relationships/image" Target="../media/image48.png"/><Relationship Id="rId5" Type="http://schemas.openxmlformats.org/officeDocument/2006/relationships/image" Target="../media/image50.png"/><Relationship Id="rId6" Type="http://schemas.openxmlformats.org/officeDocument/2006/relationships/image" Target="../media/image5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2.png"/><Relationship Id="rId4" Type="http://schemas.openxmlformats.org/officeDocument/2006/relationships/image" Target="../media/image20.png"/><Relationship Id="rId5" Type="http://schemas.openxmlformats.org/officeDocument/2006/relationships/image" Target="../media/image30.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8.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g2ee15abed17_3_297"/>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02</a:t>
            </a:r>
            <a:endParaRPr b="1" i="0" sz="2000" u="none" cap="none" strike="noStrike">
              <a:solidFill>
                <a:srgbClr val="8182EF"/>
              </a:solidFill>
              <a:latin typeface="Roboto"/>
              <a:ea typeface="Roboto"/>
              <a:cs typeface="Roboto"/>
              <a:sym typeface="Roboto"/>
            </a:endParaRPr>
          </a:p>
        </p:txBody>
      </p:sp>
      <p:sp>
        <p:nvSpPr>
          <p:cNvPr id="135" name="Google Shape;135;g2ee15abed17_3_297"/>
          <p:cNvSpPr txBox="1"/>
          <p:nvPr/>
        </p:nvSpPr>
        <p:spPr>
          <a:xfrm>
            <a:off x="630000" y="1309175"/>
            <a:ext cx="7667100" cy="14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600"/>
              <a:buFont typeface="Arial"/>
              <a:buNone/>
            </a:pPr>
            <a:r>
              <a:rPr lang="en-GB" sz="1600">
                <a:solidFill>
                  <a:schemeClr val="dk1"/>
                </a:solidFill>
                <a:latin typeface="Roboto"/>
                <a:ea typeface="Roboto"/>
                <a:cs typeface="Roboto"/>
                <a:sym typeface="Roboto"/>
              </a:rPr>
              <a:t>According to question , we know that </a:t>
            </a:r>
            <a:br>
              <a:rPr lang="en-GB" sz="1600">
                <a:solidFill>
                  <a:schemeClr val="dk1"/>
                </a:solidFill>
                <a:latin typeface="Roboto"/>
                <a:ea typeface="Roboto"/>
                <a:cs typeface="Roboto"/>
                <a:sym typeface="Roboto"/>
              </a:rPr>
            </a:br>
            <a:r>
              <a:rPr b="1" lang="en-GB" sz="1600">
                <a:solidFill>
                  <a:schemeClr val="dk1"/>
                </a:solidFill>
                <a:latin typeface="Roboto"/>
                <a:ea typeface="Roboto"/>
                <a:cs typeface="Roboto"/>
                <a:sym typeface="Roboto"/>
              </a:rPr>
              <a:t>Doctors, Engineers</a:t>
            </a:r>
            <a:r>
              <a:rPr lang="en-GB" sz="1600">
                <a:solidFill>
                  <a:schemeClr val="dk1"/>
                </a:solidFill>
                <a:latin typeface="Roboto"/>
                <a:ea typeface="Roboto"/>
                <a:cs typeface="Roboto"/>
                <a:sym typeface="Roboto"/>
              </a:rPr>
              <a:t> and </a:t>
            </a:r>
            <a:r>
              <a:rPr b="1" lang="en-GB" sz="1600">
                <a:solidFill>
                  <a:schemeClr val="dk1"/>
                </a:solidFill>
                <a:latin typeface="Roboto"/>
                <a:ea typeface="Roboto"/>
                <a:cs typeface="Roboto"/>
                <a:sym typeface="Roboto"/>
              </a:rPr>
              <a:t>Lawyers</a:t>
            </a:r>
            <a:r>
              <a:rPr lang="en-GB" sz="1600">
                <a:solidFill>
                  <a:schemeClr val="dk1"/>
                </a:solidFill>
                <a:latin typeface="Roboto"/>
                <a:ea typeface="Roboto"/>
                <a:cs typeface="Roboto"/>
                <a:sym typeface="Roboto"/>
              </a:rPr>
              <a:t> are different in professions .These belong to different classes .</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So , option ( D ) is required answer .</a:t>
            </a:r>
            <a:endParaRPr>
              <a:solidFill>
                <a:schemeClr val="dk1"/>
              </a:solidFill>
              <a:latin typeface="Roboto"/>
              <a:ea typeface="Roboto"/>
              <a:cs typeface="Roboto"/>
              <a:sym typeface="Roboto"/>
            </a:endParaRPr>
          </a:p>
          <a:p>
            <a:pPr indent="0" lvl="0" marL="0" marR="0" rtl="0" algn="just">
              <a:lnSpc>
                <a:spcPct val="115000"/>
              </a:lnSpc>
              <a:spcBef>
                <a:spcPts val="0"/>
              </a:spcBef>
              <a:spcAft>
                <a:spcPts val="0"/>
              </a:spcAft>
              <a:buClr>
                <a:schemeClr val="dk1"/>
              </a:buClr>
              <a:buSzPts val="1800"/>
              <a:buFont typeface="Arial"/>
              <a:buNone/>
            </a:pPr>
            <a:r>
              <a:t/>
            </a:r>
            <a:endParaRPr sz="1800">
              <a:solidFill>
                <a:schemeClr val="dk1"/>
              </a:solidFill>
              <a:latin typeface="Roboto"/>
              <a:ea typeface="Roboto"/>
              <a:cs typeface="Roboto"/>
              <a:sym typeface="Roboto"/>
            </a:endParaRPr>
          </a:p>
        </p:txBody>
      </p:sp>
      <p:pic>
        <p:nvPicPr>
          <p:cNvPr id="136" name="Google Shape;136;g2ee15abed17_3_297"/>
          <p:cNvPicPr preferRelativeResize="0"/>
          <p:nvPr/>
        </p:nvPicPr>
        <p:blipFill rotWithShape="1">
          <a:blip r:embed="rId3">
            <a:alphaModFix/>
          </a:blip>
          <a:srcRect b="0" l="0" r="0" t="0"/>
          <a:stretch/>
        </p:blipFill>
        <p:spPr>
          <a:xfrm>
            <a:off x="4100513" y="2015402"/>
            <a:ext cx="3692525" cy="28945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2ee15abed17_3_30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42" name="Google Shape;142;g2ee15abed17_3_301"/>
          <p:cNvSpPr txBox="1"/>
          <p:nvPr/>
        </p:nvSpPr>
        <p:spPr>
          <a:xfrm>
            <a:off x="720000" y="1439875"/>
            <a:ext cx="76494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t/>
            </a:r>
            <a:endParaRPr b="0" i="0" sz="3500" u="none" cap="none" strike="noStrike">
              <a:solidFill>
                <a:srgbClr val="8182EF"/>
              </a:solidFill>
              <a:latin typeface="Roboto Black"/>
              <a:ea typeface="Roboto Black"/>
              <a:cs typeface="Roboto Black"/>
              <a:sym typeface="Roboto Black"/>
            </a:endParaRPr>
          </a:p>
        </p:txBody>
      </p:sp>
      <p:sp>
        <p:nvSpPr>
          <p:cNvPr id="143" name="Google Shape;143;g2ee15abed17_3_301"/>
          <p:cNvSpPr txBox="1"/>
          <p:nvPr/>
        </p:nvSpPr>
        <p:spPr>
          <a:xfrm>
            <a:off x="7200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rgbClr val="000000"/>
              </a:buClr>
              <a:buSzPts val="1600"/>
              <a:buFont typeface="Arial"/>
              <a:buNone/>
            </a:pPr>
            <a:r>
              <a:rPr lang="en-GB" sz="1700">
                <a:latin typeface="Roboto"/>
                <a:ea typeface="Roboto"/>
                <a:cs typeface="Roboto"/>
                <a:sym typeface="Roboto"/>
              </a:rPr>
              <a:t>Select the Venn diagram that correctly shows the relationship. </a:t>
            </a:r>
            <a:r>
              <a:rPr b="1" lang="en-GB" sz="1700">
                <a:latin typeface="Roboto"/>
                <a:ea typeface="Roboto"/>
                <a:cs typeface="Roboto"/>
                <a:sym typeface="Roboto"/>
              </a:rPr>
              <a:t>Continent</a:t>
            </a:r>
            <a:r>
              <a:rPr lang="en-GB" sz="1700">
                <a:latin typeface="Roboto"/>
                <a:ea typeface="Roboto"/>
                <a:cs typeface="Roboto"/>
                <a:sym typeface="Roboto"/>
              </a:rPr>
              <a:t> , </a:t>
            </a:r>
            <a:r>
              <a:rPr b="1" lang="en-GB" sz="1700">
                <a:latin typeface="Roboto"/>
                <a:ea typeface="Roboto"/>
                <a:cs typeface="Roboto"/>
                <a:sym typeface="Roboto"/>
              </a:rPr>
              <a:t>City and</a:t>
            </a:r>
            <a:r>
              <a:rPr lang="en-GB" sz="1700">
                <a:latin typeface="Roboto"/>
                <a:ea typeface="Roboto"/>
                <a:cs typeface="Roboto"/>
                <a:sym typeface="Roboto"/>
              </a:rPr>
              <a:t> </a:t>
            </a:r>
            <a:r>
              <a:rPr b="1" lang="en-GB" sz="1700">
                <a:latin typeface="Roboto"/>
                <a:ea typeface="Roboto"/>
                <a:cs typeface="Roboto"/>
                <a:sym typeface="Roboto"/>
              </a:rPr>
              <a:t>Country</a:t>
            </a:r>
            <a:endParaRPr sz="1700">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sz="17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i="0" sz="1700" u="none" cap="none" strike="noStrike">
              <a:solidFill>
                <a:schemeClr val="dk1"/>
              </a:solidFill>
              <a:highlight>
                <a:schemeClr val="lt1"/>
              </a:highlight>
              <a:latin typeface="Roboto"/>
              <a:ea typeface="Roboto"/>
              <a:cs typeface="Roboto"/>
              <a:sym typeface="Roboto"/>
            </a:endParaRPr>
          </a:p>
        </p:txBody>
      </p:sp>
      <p:sp>
        <p:nvSpPr>
          <p:cNvPr id="144" name="Google Shape;144;g2ee15abed17_3_301"/>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03</a:t>
            </a:r>
            <a:endParaRPr b="1" i="0" sz="2000" u="none" cap="none" strike="noStrike">
              <a:solidFill>
                <a:srgbClr val="8182EF"/>
              </a:solidFill>
              <a:latin typeface="Roboto"/>
              <a:ea typeface="Roboto"/>
              <a:cs typeface="Roboto"/>
              <a:sym typeface="Roboto"/>
            </a:endParaRPr>
          </a:p>
        </p:txBody>
      </p:sp>
      <p:sp>
        <p:nvSpPr>
          <p:cNvPr id="145" name="Google Shape;145;g2ee15abed17_3_301"/>
          <p:cNvSpPr txBox="1"/>
          <p:nvPr/>
        </p:nvSpPr>
        <p:spPr>
          <a:xfrm>
            <a:off x="128125" y="2041024"/>
            <a:ext cx="8520600" cy="3182700"/>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rgbClr val="000000"/>
              </a:buClr>
              <a:buSzPts val="1600"/>
              <a:buFont typeface="Arial"/>
              <a:buNone/>
            </a:pPr>
            <a:r>
              <a:rPr b="0" i="0" lang="en-GB" sz="1600" u="none" cap="none" strike="noStrike">
                <a:solidFill>
                  <a:srgbClr val="000000"/>
                </a:solidFill>
                <a:latin typeface="Roboto"/>
                <a:ea typeface="Roboto"/>
                <a:cs typeface="Roboto"/>
                <a:sym typeface="Roboto"/>
              </a:rPr>
              <a:t>	</a:t>
            </a:r>
            <a:endParaRPr b="0" i="0" sz="1800" u="none" cap="none" strike="noStrike">
              <a:solidFill>
                <a:srgbClr val="595959"/>
              </a:solidFill>
              <a:latin typeface="Arial"/>
              <a:ea typeface="Arial"/>
              <a:cs typeface="Arial"/>
              <a:sym typeface="Arial"/>
            </a:endParaRPr>
          </a:p>
        </p:txBody>
      </p:sp>
      <p:pic>
        <p:nvPicPr>
          <p:cNvPr id="146" name="Google Shape;146;g2ee15abed17_3_301"/>
          <p:cNvPicPr preferRelativeResize="0"/>
          <p:nvPr/>
        </p:nvPicPr>
        <p:blipFill rotWithShape="1">
          <a:blip r:embed="rId4">
            <a:alphaModFix/>
          </a:blip>
          <a:srcRect b="0" l="0" r="0" t="0"/>
          <a:stretch/>
        </p:blipFill>
        <p:spPr>
          <a:xfrm>
            <a:off x="2381250" y="1739055"/>
            <a:ext cx="1071563" cy="1125527"/>
          </a:xfrm>
          <a:prstGeom prst="rect">
            <a:avLst/>
          </a:prstGeom>
          <a:noFill/>
          <a:ln cap="flat" cmpd="sng" w="9525">
            <a:solidFill>
              <a:schemeClr val="dk1"/>
            </a:solidFill>
            <a:prstDash val="solid"/>
            <a:round/>
            <a:headEnd len="sm" w="sm" type="none"/>
            <a:tailEnd len="sm" w="sm" type="none"/>
          </a:ln>
        </p:spPr>
      </p:pic>
      <p:pic>
        <p:nvPicPr>
          <p:cNvPr id="147" name="Google Shape;147;g2ee15abed17_3_301"/>
          <p:cNvPicPr preferRelativeResize="0"/>
          <p:nvPr/>
        </p:nvPicPr>
        <p:blipFill rotWithShape="1">
          <a:blip r:embed="rId5">
            <a:alphaModFix/>
          </a:blip>
          <a:srcRect b="0" l="0" r="0" t="0"/>
          <a:stretch/>
        </p:blipFill>
        <p:spPr>
          <a:xfrm flipH="1">
            <a:off x="5339949" y="1785756"/>
            <a:ext cx="1092790" cy="1133264"/>
          </a:xfrm>
          <a:prstGeom prst="rect">
            <a:avLst/>
          </a:prstGeom>
          <a:noFill/>
          <a:ln cap="flat" cmpd="sng" w="9525">
            <a:solidFill>
              <a:schemeClr val="dk1"/>
            </a:solidFill>
            <a:prstDash val="solid"/>
            <a:round/>
            <a:headEnd len="sm" w="sm" type="none"/>
            <a:tailEnd len="sm" w="sm" type="none"/>
          </a:ln>
        </p:spPr>
      </p:pic>
      <p:pic>
        <p:nvPicPr>
          <p:cNvPr id="148" name="Google Shape;148;g2ee15abed17_3_301"/>
          <p:cNvPicPr preferRelativeResize="0"/>
          <p:nvPr/>
        </p:nvPicPr>
        <p:blipFill rotWithShape="1">
          <a:blip r:embed="rId6">
            <a:alphaModFix/>
          </a:blip>
          <a:srcRect b="0" l="0" r="0" t="0"/>
          <a:stretch/>
        </p:blipFill>
        <p:spPr>
          <a:xfrm>
            <a:off x="2381250" y="3306510"/>
            <a:ext cx="1071563" cy="1118153"/>
          </a:xfrm>
          <a:prstGeom prst="rect">
            <a:avLst/>
          </a:prstGeom>
          <a:noFill/>
          <a:ln cap="flat" cmpd="sng" w="9525">
            <a:solidFill>
              <a:schemeClr val="dk1"/>
            </a:solidFill>
            <a:prstDash val="solid"/>
            <a:round/>
            <a:headEnd len="sm" w="sm" type="none"/>
            <a:tailEnd len="sm" w="sm" type="none"/>
          </a:ln>
        </p:spPr>
      </p:pic>
      <p:pic>
        <p:nvPicPr>
          <p:cNvPr id="149" name="Google Shape;149;g2ee15abed17_3_301"/>
          <p:cNvPicPr preferRelativeResize="0"/>
          <p:nvPr/>
        </p:nvPicPr>
        <p:blipFill rotWithShape="1">
          <a:blip r:embed="rId7">
            <a:alphaModFix/>
          </a:blip>
          <a:srcRect b="0" l="0" r="0" t="0"/>
          <a:stretch/>
        </p:blipFill>
        <p:spPr>
          <a:xfrm>
            <a:off x="5340435" y="3306489"/>
            <a:ext cx="1220154" cy="1220154"/>
          </a:xfrm>
          <a:prstGeom prst="rect">
            <a:avLst/>
          </a:prstGeom>
          <a:noFill/>
          <a:ln cap="flat" cmpd="sng" w="9525">
            <a:solidFill>
              <a:schemeClr val="dk1"/>
            </a:solidFill>
            <a:prstDash val="solid"/>
            <a:round/>
            <a:headEnd len="sm" w="sm" type="none"/>
            <a:tailEnd len="sm" w="sm" type="none"/>
          </a:ln>
        </p:spPr>
      </p:pic>
      <p:sp>
        <p:nvSpPr>
          <p:cNvPr id="150" name="Google Shape;150;g2ee15abed17_3_301"/>
          <p:cNvSpPr txBox="1"/>
          <p:nvPr/>
        </p:nvSpPr>
        <p:spPr>
          <a:xfrm>
            <a:off x="2028825" y="2286000"/>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a:t>
            </a:r>
            <a:endParaRPr b="0" i="0" sz="1600" u="none" cap="none" strike="noStrike">
              <a:solidFill>
                <a:srgbClr val="000000"/>
              </a:solidFill>
              <a:latin typeface="Arial"/>
              <a:ea typeface="Arial"/>
              <a:cs typeface="Arial"/>
              <a:sym typeface="Arial"/>
            </a:endParaRPr>
          </a:p>
        </p:txBody>
      </p:sp>
      <p:sp>
        <p:nvSpPr>
          <p:cNvPr id="151" name="Google Shape;151;g2ee15abed17_3_301"/>
          <p:cNvSpPr txBox="1"/>
          <p:nvPr/>
        </p:nvSpPr>
        <p:spPr>
          <a:xfrm>
            <a:off x="5057768" y="2305818"/>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a:t>
            </a:r>
            <a:endParaRPr b="0" i="0" sz="1600" u="none" cap="none" strike="noStrike">
              <a:solidFill>
                <a:srgbClr val="000000"/>
              </a:solidFill>
              <a:latin typeface="Arial"/>
              <a:ea typeface="Arial"/>
              <a:cs typeface="Arial"/>
              <a:sym typeface="Arial"/>
            </a:endParaRPr>
          </a:p>
        </p:txBody>
      </p:sp>
      <p:sp>
        <p:nvSpPr>
          <p:cNvPr id="152" name="Google Shape;152;g2ee15abed17_3_301"/>
          <p:cNvSpPr txBox="1"/>
          <p:nvPr/>
        </p:nvSpPr>
        <p:spPr>
          <a:xfrm>
            <a:off x="2000249" y="3762371"/>
            <a:ext cx="390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a:t>
            </a:r>
            <a:endParaRPr b="0" i="0" sz="1600" u="none" cap="none" strike="noStrike">
              <a:solidFill>
                <a:srgbClr val="000000"/>
              </a:solidFill>
              <a:latin typeface="Arial"/>
              <a:ea typeface="Arial"/>
              <a:cs typeface="Arial"/>
              <a:sym typeface="Arial"/>
            </a:endParaRPr>
          </a:p>
        </p:txBody>
      </p:sp>
      <p:sp>
        <p:nvSpPr>
          <p:cNvPr id="153" name="Google Shape;153;g2ee15abed17_3_301"/>
          <p:cNvSpPr txBox="1"/>
          <p:nvPr/>
        </p:nvSpPr>
        <p:spPr>
          <a:xfrm>
            <a:off x="5057768" y="3748082"/>
            <a:ext cx="36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sp>
        <p:nvSpPr>
          <p:cNvPr id="158" name="Google Shape;158;g2ee15abed17_3_306"/>
          <p:cNvSpPr txBox="1"/>
          <p:nvPr/>
        </p:nvSpPr>
        <p:spPr>
          <a:xfrm>
            <a:off x="327600" y="338142"/>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59" name="Google Shape;159;g2ee15abed17_3_306"/>
          <p:cNvSpPr txBox="1"/>
          <p:nvPr/>
        </p:nvSpPr>
        <p:spPr>
          <a:xfrm>
            <a:off x="720000" y="1440000"/>
            <a:ext cx="7384200" cy="3261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According to question , we can say that</a:t>
            </a:r>
            <a:br>
              <a:rPr lang="en-GB" sz="1800">
                <a:solidFill>
                  <a:schemeClr val="dk1"/>
                </a:solidFill>
                <a:latin typeface="Roboto"/>
                <a:ea typeface="Roboto"/>
                <a:cs typeface="Roboto"/>
                <a:sym typeface="Roboto"/>
              </a:rPr>
            </a:br>
            <a:r>
              <a:rPr b="1" lang="en-GB" sz="1800">
                <a:solidFill>
                  <a:schemeClr val="dk1"/>
                </a:solidFill>
                <a:latin typeface="Roboto"/>
                <a:ea typeface="Roboto"/>
                <a:cs typeface="Roboto"/>
                <a:sym typeface="Roboto"/>
              </a:rPr>
              <a:t>City</a:t>
            </a:r>
            <a:r>
              <a:rPr lang="en-GB" sz="1800">
                <a:solidFill>
                  <a:schemeClr val="dk1"/>
                </a:solidFill>
                <a:latin typeface="Roboto"/>
                <a:ea typeface="Roboto"/>
                <a:cs typeface="Roboto"/>
                <a:sym typeface="Roboto"/>
              </a:rPr>
              <a:t> and </a:t>
            </a:r>
            <a:r>
              <a:rPr b="1" lang="en-GB" sz="1800">
                <a:solidFill>
                  <a:schemeClr val="dk1"/>
                </a:solidFill>
                <a:latin typeface="Roboto"/>
                <a:ea typeface="Roboto"/>
                <a:cs typeface="Roboto"/>
                <a:sym typeface="Roboto"/>
              </a:rPr>
              <a:t>Country</a:t>
            </a:r>
            <a:r>
              <a:rPr lang="en-GB" sz="1800">
                <a:solidFill>
                  <a:schemeClr val="dk1"/>
                </a:solidFill>
                <a:latin typeface="Roboto"/>
                <a:ea typeface="Roboto"/>
                <a:cs typeface="Roboto"/>
                <a:sym typeface="Roboto"/>
              </a:rPr>
              <a:t> belong to </a:t>
            </a:r>
            <a:r>
              <a:rPr b="1" lang="en-GB" sz="1800">
                <a:solidFill>
                  <a:schemeClr val="dk1"/>
                </a:solidFill>
                <a:latin typeface="Roboto"/>
                <a:ea typeface="Roboto"/>
                <a:cs typeface="Roboto"/>
                <a:sym typeface="Roboto"/>
              </a:rPr>
              <a:t>Continent</a:t>
            </a:r>
            <a:r>
              <a:rPr lang="en-GB" sz="1800">
                <a:solidFill>
                  <a:schemeClr val="dk1"/>
                </a:solidFill>
                <a:latin typeface="Roboto"/>
                <a:ea typeface="Roboto"/>
                <a:cs typeface="Roboto"/>
                <a:sym typeface="Roboto"/>
              </a:rPr>
              <a:t> .</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From above it is clear that option D is required answer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600"/>
              <a:buFont typeface="Arial"/>
              <a:buNone/>
            </a:pPr>
            <a:br>
              <a:rPr lang="en-GB" sz="1800">
                <a:solidFill>
                  <a:schemeClr val="dk1"/>
                </a:solidFill>
                <a:latin typeface="Roboto"/>
                <a:ea typeface="Roboto"/>
                <a:cs typeface="Roboto"/>
                <a:sym typeface="Roboto"/>
              </a:rPr>
            </a:br>
            <a:endParaRPr sz="1800">
              <a:solidFill>
                <a:schemeClr val="dk1"/>
              </a:solidFill>
              <a:latin typeface="Roboto"/>
              <a:ea typeface="Roboto"/>
              <a:cs typeface="Roboto"/>
              <a:sym typeface="Roboto"/>
            </a:endParaRPr>
          </a:p>
          <a:p>
            <a:pPr indent="0" lvl="0" marL="0" marR="0" rtl="0" algn="just">
              <a:lnSpc>
                <a:spcPct val="115000"/>
              </a:lnSpc>
              <a:spcBef>
                <a:spcPts val="0"/>
              </a:spcBef>
              <a:spcAft>
                <a:spcPts val="0"/>
              </a:spcAft>
              <a:buClr>
                <a:schemeClr val="dk1"/>
              </a:buClr>
              <a:buSzPts val="1800"/>
              <a:buFont typeface="Arial"/>
              <a:buNone/>
            </a:pPr>
            <a:r>
              <a:t/>
            </a:r>
            <a:endParaRPr sz="1800">
              <a:solidFill>
                <a:schemeClr val="dk1"/>
              </a:solidFill>
              <a:latin typeface="Roboto"/>
              <a:ea typeface="Roboto"/>
              <a:cs typeface="Roboto"/>
              <a:sym typeface="Roboto"/>
            </a:endParaRPr>
          </a:p>
          <a:p>
            <a:pPr indent="0" lvl="0" marL="0" marR="0" rtl="0" algn="just">
              <a:lnSpc>
                <a:spcPct val="115000"/>
              </a:lnSpc>
              <a:spcBef>
                <a:spcPts val="1200"/>
              </a:spcBef>
              <a:spcAft>
                <a:spcPts val="0"/>
              </a:spcAft>
              <a:buClr>
                <a:schemeClr val="dk1"/>
              </a:buClr>
              <a:buSzPts val="1400"/>
              <a:buFont typeface="Arial"/>
              <a:buNone/>
            </a:pPr>
            <a:r>
              <a:t/>
            </a:r>
            <a:endParaRPr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400"/>
              <a:buFont typeface="Arial"/>
              <a:buNone/>
            </a:pPr>
            <a:r>
              <a:t/>
            </a:r>
            <a:endParaRPr i="0" sz="1800" u="none" cap="none" strike="noStrike">
              <a:solidFill>
                <a:schemeClr val="dk1"/>
              </a:solidFill>
              <a:highlight>
                <a:srgbClr val="FFFFFF"/>
              </a:highlight>
              <a:latin typeface="Roboto"/>
              <a:ea typeface="Roboto"/>
              <a:cs typeface="Roboto"/>
              <a:sym typeface="Roboto"/>
            </a:endParaRPr>
          </a:p>
        </p:txBody>
      </p:sp>
      <p:sp>
        <p:nvSpPr>
          <p:cNvPr id="160" name="Google Shape;160;g2ee15abed17_3_30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03</a:t>
            </a:r>
            <a:endParaRPr b="1" i="0" sz="2000" u="none" cap="none" strike="noStrike">
              <a:solidFill>
                <a:srgbClr val="8182EF"/>
              </a:solidFill>
              <a:latin typeface="Roboto"/>
              <a:ea typeface="Roboto"/>
              <a:cs typeface="Roboto"/>
              <a:sym typeface="Roboto"/>
            </a:endParaRPr>
          </a:p>
        </p:txBody>
      </p:sp>
      <p:pic>
        <p:nvPicPr>
          <p:cNvPr descr="A close up of a logo&#10;&#10;Description automatically generated" id="161" name="Google Shape;161;g2ee15abed17_3_306"/>
          <p:cNvPicPr preferRelativeResize="0"/>
          <p:nvPr/>
        </p:nvPicPr>
        <p:blipFill rotWithShape="1">
          <a:blip r:embed="rId3">
            <a:alphaModFix/>
          </a:blip>
          <a:srcRect b="0" l="0" r="0" t="0"/>
          <a:stretch/>
        </p:blipFill>
        <p:spPr>
          <a:xfrm>
            <a:off x="3000375" y="2238444"/>
            <a:ext cx="5114925" cy="25335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animEffect filter="fade" transition="in">
                                      <p:cBhvr>
                                        <p:cTn dur="1000"/>
                                        <p:tgtEl>
                                          <p:spTgt spid="1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1b9bf173ee_0_17"/>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04</a:t>
            </a:r>
            <a:endParaRPr b="1" i="0" sz="2000" u="none" cap="none" strike="noStrike">
              <a:solidFill>
                <a:srgbClr val="8182EF"/>
              </a:solidFill>
              <a:latin typeface="Roboto"/>
              <a:ea typeface="Roboto"/>
              <a:cs typeface="Roboto"/>
              <a:sym typeface="Roboto"/>
            </a:endParaRPr>
          </a:p>
        </p:txBody>
      </p:sp>
      <p:sp>
        <p:nvSpPr>
          <p:cNvPr id="167" name="Google Shape;167;g31b9bf173ee_0_17"/>
          <p:cNvSpPr txBox="1"/>
          <p:nvPr/>
        </p:nvSpPr>
        <p:spPr>
          <a:xfrm>
            <a:off x="630000" y="1354400"/>
            <a:ext cx="7739400" cy="162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600"/>
              <a:buFont typeface="Arial"/>
              <a:buNone/>
            </a:pPr>
            <a:r>
              <a:rPr lang="en-GB" sz="1700">
                <a:solidFill>
                  <a:schemeClr val="dk1"/>
                </a:solidFill>
                <a:latin typeface="Roboto"/>
                <a:ea typeface="Roboto"/>
                <a:cs typeface="Roboto"/>
                <a:sym typeface="Roboto"/>
              </a:rPr>
              <a:t>Which figure will best represent the relationship amongst the three classes? </a:t>
            </a:r>
            <a:br>
              <a:rPr lang="en-GB" sz="1700">
                <a:solidFill>
                  <a:schemeClr val="dk1"/>
                </a:solidFill>
                <a:latin typeface="Roboto"/>
                <a:ea typeface="Roboto"/>
                <a:cs typeface="Roboto"/>
                <a:sym typeface="Roboto"/>
              </a:rPr>
            </a:br>
            <a:r>
              <a:rPr b="1" lang="en-GB" sz="1700">
                <a:solidFill>
                  <a:schemeClr val="dk1"/>
                </a:solidFill>
                <a:latin typeface="Roboto"/>
                <a:ea typeface="Roboto"/>
                <a:cs typeface="Roboto"/>
                <a:sym typeface="Roboto"/>
              </a:rPr>
              <a:t>Boy</a:t>
            </a:r>
            <a:r>
              <a:rPr lang="en-GB" sz="1700">
                <a:solidFill>
                  <a:schemeClr val="dk1"/>
                </a:solidFill>
                <a:latin typeface="Roboto"/>
                <a:ea typeface="Roboto"/>
                <a:cs typeface="Roboto"/>
                <a:sym typeface="Roboto"/>
              </a:rPr>
              <a:t>, </a:t>
            </a:r>
            <a:r>
              <a:rPr b="1" lang="en-GB" sz="1700">
                <a:solidFill>
                  <a:schemeClr val="dk1"/>
                </a:solidFill>
                <a:latin typeface="Roboto"/>
                <a:ea typeface="Roboto"/>
                <a:cs typeface="Roboto"/>
                <a:sym typeface="Roboto"/>
              </a:rPr>
              <a:t>Sportsman</a:t>
            </a:r>
            <a:r>
              <a:rPr lang="en-GB" sz="1700">
                <a:solidFill>
                  <a:schemeClr val="dk1"/>
                </a:solidFill>
                <a:latin typeface="Roboto"/>
                <a:ea typeface="Roboto"/>
                <a:cs typeface="Roboto"/>
                <a:sym typeface="Roboto"/>
              </a:rPr>
              <a:t>, </a:t>
            </a:r>
            <a:r>
              <a:rPr b="1" lang="en-GB" sz="1700">
                <a:solidFill>
                  <a:schemeClr val="dk1"/>
                </a:solidFill>
                <a:latin typeface="Roboto"/>
                <a:ea typeface="Roboto"/>
                <a:cs typeface="Roboto"/>
                <a:sym typeface="Roboto"/>
              </a:rPr>
              <a:t>Student</a:t>
            </a:r>
            <a:endParaRPr sz="17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168" name="Google Shape;168;g31b9bf173ee_0_17"/>
          <p:cNvSpPr txBox="1"/>
          <p:nvPr/>
        </p:nvSpPr>
        <p:spPr>
          <a:xfrm>
            <a:off x="93500" y="2155449"/>
            <a:ext cx="8520600" cy="3182700"/>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rgbClr val="000000"/>
              </a:buClr>
              <a:buSzPts val="1600"/>
              <a:buFont typeface="Arial"/>
              <a:buNone/>
            </a:pPr>
            <a:r>
              <a:rPr b="0" i="0" lang="en-GB" sz="1600" u="none" cap="none" strike="noStrike">
                <a:solidFill>
                  <a:srgbClr val="000000"/>
                </a:solidFill>
                <a:latin typeface="Roboto"/>
                <a:ea typeface="Roboto"/>
                <a:cs typeface="Roboto"/>
                <a:sym typeface="Roboto"/>
              </a:rPr>
              <a:t>	</a:t>
            </a:r>
            <a:endParaRPr b="0" i="0" sz="1800" u="none" cap="none" strike="noStrike">
              <a:solidFill>
                <a:srgbClr val="595959"/>
              </a:solidFill>
              <a:latin typeface="Arial"/>
              <a:ea typeface="Arial"/>
              <a:cs typeface="Arial"/>
              <a:sym typeface="Arial"/>
            </a:endParaRPr>
          </a:p>
        </p:txBody>
      </p:sp>
      <p:sp>
        <p:nvSpPr>
          <p:cNvPr id="169" name="Google Shape;169;g31b9bf173ee_0_17"/>
          <p:cNvSpPr txBox="1"/>
          <p:nvPr/>
        </p:nvSpPr>
        <p:spPr>
          <a:xfrm>
            <a:off x="2028825" y="2286000"/>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a:t>
            </a:r>
            <a:endParaRPr b="0" i="0" sz="1600" u="none" cap="none" strike="noStrike">
              <a:solidFill>
                <a:srgbClr val="000000"/>
              </a:solidFill>
              <a:latin typeface="Arial"/>
              <a:ea typeface="Arial"/>
              <a:cs typeface="Arial"/>
              <a:sym typeface="Arial"/>
            </a:endParaRPr>
          </a:p>
        </p:txBody>
      </p:sp>
      <p:sp>
        <p:nvSpPr>
          <p:cNvPr id="170" name="Google Shape;170;g31b9bf173ee_0_17"/>
          <p:cNvSpPr txBox="1"/>
          <p:nvPr/>
        </p:nvSpPr>
        <p:spPr>
          <a:xfrm>
            <a:off x="5057768" y="2305818"/>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a:t>
            </a:r>
            <a:endParaRPr b="0" i="0" sz="1600" u="none" cap="none" strike="noStrike">
              <a:solidFill>
                <a:srgbClr val="000000"/>
              </a:solidFill>
              <a:latin typeface="Arial"/>
              <a:ea typeface="Arial"/>
              <a:cs typeface="Arial"/>
              <a:sym typeface="Arial"/>
            </a:endParaRPr>
          </a:p>
        </p:txBody>
      </p:sp>
      <p:sp>
        <p:nvSpPr>
          <p:cNvPr id="171" name="Google Shape;171;g31b9bf173ee_0_17"/>
          <p:cNvSpPr txBox="1"/>
          <p:nvPr/>
        </p:nvSpPr>
        <p:spPr>
          <a:xfrm>
            <a:off x="2000249" y="3762371"/>
            <a:ext cx="390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a:t>
            </a:r>
            <a:endParaRPr b="0" i="0" sz="1600" u="none" cap="none" strike="noStrike">
              <a:solidFill>
                <a:srgbClr val="000000"/>
              </a:solidFill>
              <a:latin typeface="Arial"/>
              <a:ea typeface="Arial"/>
              <a:cs typeface="Arial"/>
              <a:sym typeface="Arial"/>
            </a:endParaRPr>
          </a:p>
        </p:txBody>
      </p:sp>
      <p:sp>
        <p:nvSpPr>
          <p:cNvPr id="172" name="Google Shape;172;g31b9bf173ee_0_17"/>
          <p:cNvSpPr txBox="1"/>
          <p:nvPr/>
        </p:nvSpPr>
        <p:spPr>
          <a:xfrm>
            <a:off x="5057768" y="3748082"/>
            <a:ext cx="36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pic>
        <p:nvPicPr>
          <p:cNvPr id="173" name="Google Shape;173;g31b9bf173ee_0_17"/>
          <p:cNvPicPr preferRelativeResize="0"/>
          <p:nvPr/>
        </p:nvPicPr>
        <p:blipFill rotWithShape="1">
          <a:blip r:embed="rId3">
            <a:alphaModFix/>
          </a:blip>
          <a:srcRect b="0" l="0" r="0" t="0"/>
          <a:stretch/>
        </p:blipFill>
        <p:spPr>
          <a:xfrm>
            <a:off x="2293086" y="2155439"/>
            <a:ext cx="1638300" cy="600075"/>
          </a:xfrm>
          <a:prstGeom prst="rect">
            <a:avLst/>
          </a:prstGeom>
          <a:noFill/>
          <a:ln>
            <a:noFill/>
          </a:ln>
        </p:spPr>
      </p:pic>
      <p:pic>
        <p:nvPicPr>
          <p:cNvPr id="174" name="Google Shape;174;g31b9bf173ee_0_17"/>
          <p:cNvPicPr preferRelativeResize="0"/>
          <p:nvPr/>
        </p:nvPicPr>
        <p:blipFill rotWithShape="1">
          <a:blip r:embed="rId4">
            <a:alphaModFix/>
          </a:blip>
          <a:srcRect b="0" l="0" r="0" t="0"/>
          <a:stretch/>
        </p:blipFill>
        <p:spPr>
          <a:xfrm>
            <a:off x="5436398" y="1864727"/>
            <a:ext cx="1219200" cy="1181100"/>
          </a:xfrm>
          <a:prstGeom prst="rect">
            <a:avLst/>
          </a:prstGeom>
          <a:noFill/>
          <a:ln>
            <a:noFill/>
          </a:ln>
        </p:spPr>
      </p:pic>
      <p:pic>
        <p:nvPicPr>
          <p:cNvPr id="175" name="Google Shape;175;g31b9bf173ee_0_17"/>
          <p:cNvPicPr preferRelativeResize="0"/>
          <p:nvPr/>
        </p:nvPicPr>
        <p:blipFill rotWithShape="1">
          <a:blip r:embed="rId5">
            <a:alphaModFix/>
          </a:blip>
          <a:srcRect b="0" l="0" r="0" t="0"/>
          <a:stretch/>
        </p:blipFill>
        <p:spPr>
          <a:xfrm>
            <a:off x="2293086" y="3411527"/>
            <a:ext cx="1405800" cy="1135759"/>
          </a:xfrm>
          <a:prstGeom prst="rect">
            <a:avLst/>
          </a:prstGeom>
          <a:noFill/>
          <a:ln>
            <a:noFill/>
          </a:ln>
        </p:spPr>
      </p:pic>
      <p:pic>
        <p:nvPicPr>
          <p:cNvPr id="176" name="Google Shape;176;g31b9bf173ee_0_17"/>
          <p:cNvPicPr preferRelativeResize="0"/>
          <p:nvPr/>
        </p:nvPicPr>
        <p:blipFill rotWithShape="1">
          <a:blip r:embed="rId6">
            <a:alphaModFix/>
          </a:blip>
          <a:srcRect b="0" l="0" r="0" t="0"/>
          <a:stretch/>
        </p:blipFill>
        <p:spPr>
          <a:xfrm>
            <a:off x="5346525" y="3330573"/>
            <a:ext cx="1743075" cy="105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g2ee15abed17_3_313"/>
          <p:cNvSpPr txBox="1"/>
          <p:nvPr/>
        </p:nvSpPr>
        <p:spPr>
          <a:xfrm>
            <a:off x="720725" y="1648825"/>
            <a:ext cx="7648800" cy="2847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According to question ,we can say that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Some boys are sportsmen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Some boys are students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Some sportsmen are students.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From above it is clear that option C represents the best relationship between Boy, Sportsman, Student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800"/>
              <a:buFont typeface="Arial"/>
              <a:buNone/>
            </a:pPr>
            <a:r>
              <a:t/>
            </a:r>
            <a:endParaRPr sz="1300">
              <a:solidFill>
                <a:schemeClr val="dk1"/>
              </a:solidFill>
            </a:endParaRPr>
          </a:p>
        </p:txBody>
      </p:sp>
      <p:sp>
        <p:nvSpPr>
          <p:cNvPr id="182" name="Google Shape;182;g2ee15abed17_3_313"/>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ee15abed17_3_318"/>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16</a:t>
            </a:r>
            <a:endParaRPr b="0" i="0" sz="2000" u="none" cap="none" strike="noStrike">
              <a:solidFill>
                <a:schemeClr val="lt1"/>
              </a:solidFill>
              <a:latin typeface="Roboto"/>
              <a:ea typeface="Roboto"/>
              <a:cs typeface="Roboto"/>
              <a:sym typeface="Roboto"/>
            </a:endParaRPr>
          </a:p>
        </p:txBody>
      </p:sp>
      <p:sp>
        <p:nvSpPr>
          <p:cNvPr id="188" name="Google Shape;188;g2ee15abed17_3_318"/>
          <p:cNvSpPr txBox="1"/>
          <p:nvPr/>
        </p:nvSpPr>
        <p:spPr>
          <a:xfrm>
            <a:off x="720725" y="1257425"/>
            <a:ext cx="7676100" cy="2833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In the accounts department of a company, there are some who are only </a:t>
            </a:r>
            <a:r>
              <a:rPr b="1" lang="en-GB" sz="1600">
                <a:solidFill>
                  <a:schemeClr val="dk1"/>
                </a:solidFill>
                <a:latin typeface="Roboto"/>
                <a:ea typeface="Roboto"/>
                <a:cs typeface="Roboto"/>
                <a:sym typeface="Roboto"/>
              </a:rPr>
              <a:t>chartered accountants</a:t>
            </a:r>
            <a:r>
              <a:rPr lang="en-GB" sz="1600">
                <a:solidFill>
                  <a:schemeClr val="dk1"/>
                </a:solidFill>
                <a:latin typeface="Roboto"/>
                <a:ea typeface="Roboto"/>
                <a:cs typeface="Roboto"/>
                <a:sym typeface="Roboto"/>
              </a:rPr>
              <a:t> and some who are only </a:t>
            </a:r>
            <a:r>
              <a:rPr b="1" lang="en-GB" sz="1600">
                <a:solidFill>
                  <a:schemeClr val="dk1"/>
                </a:solidFill>
                <a:latin typeface="Roboto"/>
                <a:ea typeface="Roboto"/>
                <a:cs typeface="Roboto"/>
                <a:sym typeface="Roboto"/>
              </a:rPr>
              <a:t>cost accountants</a:t>
            </a:r>
            <a:r>
              <a:rPr lang="en-GB" sz="1600">
                <a:solidFill>
                  <a:schemeClr val="dk1"/>
                </a:solidFill>
                <a:latin typeface="Roboto"/>
                <a:ea typeface="Roboto"/>
                <a:cs typeface="Roboto"/>
                <a:sym typeface="Roboto"/>
              </a:rPr>
              <a:t>. A few hold both </a:t>
            </a:r>
            <a:r>
              <a:rPr b="1" lang="en-GB" sz="1600">
                <a:solidFill>
                  <a:schemeClr val="dk1"/>
                </a:solidFill>
                <a:latin typeface="Roboto"/>
                <a:ea typeface="Roboto"/>
                <a:cs typeface="Roboto"/>
                <a:sym typeface="Roboto"/>
              </a:rPr>
              <a:t>chartered</a:t>
            </a:r>
            <a:r>
              <a:rPr lang="en-GB" sz="1600">
                <a:solidFill>
                  <a:schemeClr val="dk1"/>
                </a:solidFill>
                <a:latin typeface="Roboto"/>
                <a:ea typeface="Roboto"/>
                <a:cs typeface="Roboto"/>
                <a:sym typeface="Roboto"/>
              </a:rPr>
              <a:t> and </a:t>
            </a:r>
            <a:r>
              <a:rPr b="1" lang="en-GB" sz="1600">
                <a:solidFill>
                  <a:schemeClr val="dk1"/>
                </a:solidFill>
                <a:latin typeface="Roboto"/>
                <a:ea typeface="Roboto"/>
                <a:cs typeface="Roboto"/>
                <a:sym typeface="Roboto"/>
              </a:rPr>
              <a:t>cost accountancy</a:t>
            </a:r>
            <a:r>
              <a:rPr lang="en-GB" sz="1600">
                <a:solidFill>
                  <a:schemeClr val="dk1"/>
                </a:solidFill>
                <a:latin typeface="Roboto"/>
                <a:ea typeface="Roboto"/>
                <a:cs typeface="Roboto"/>
                <a:sym typeface="Roboto"/>
              </a:rPr>
              <a:t> qualifications. Besides these there are others who hold </a:t>
            </a:r>
            <a:r>
              <a:rPr b="1" lang="en-GB" sz="1600">
                <a:solidFill>
                  <a:schemeClr val="dk1"/>
                </a:solidFill>
                <a:latin typeface="Roboto"/>
                <a:ea typeface="Roboto"/>
                <a:cs typeface="Roboto"/>
                <a:sym typeface="Roboto"/>
              </a:rPr>
              <a:t>Management accountancy</a:t>
            </a:r>
            <a:r>
              <a:rPr lang="en-GB" sz="1600">
                <a:solidFill>
                  <a:schemeClr val="dk1"/>
                </a:solidFill>
                <a:latin typeface="Roboto"/>
                <a:ea typeface="Roboto"/>
                <a:cs typeface="Roboto"/>
                <a:sym typeface="Roboto"/>
              </a:rPr>
              <a:t> qualifications. Some of these </a:t>
            </a:r>
            <a:r>
              <a:rPr b="1" lang="en-GB" sz="1600">
                <a:solidFill>
                  <a:schemeClr val="dk1"/>
                </a:solidFill>
                <a:latin typeface="Roboto"/>
                <a:ea typeface="Roboto"/>
                <a:cs typeface="Roboto"/>
                <a:sym typeface="Roboto"/>
              </a:rPr>
              <a:t>management accountants</a:t>
            </a:r>
            <a:r>
              <a:rPr lang="en-GB" sz="1600">
                <a:solidFill>
                  <a:schemeClr val="dk1"/>
                </a:solidFill>
                <a:latin typeface="Roboto"/>
                <a:ea typeface="Roboto"/>
                <a:cs typeface="Roboto"/>
                <a:sym typeface="Roboto"/>
              </a:rPr>
              <a:t> have also done either </a:t>
            </a:r>
            <a:r>
              <a:rPr b="1" lang="en-GB" sz="1600">
                <a:solidFill>
                  <a:schemeClr val="dk1"/>
                </a:solidFill>
                <a:latin typeface="Roboto"/>
                <a:ea typeface="Roboto"/>
                <a:cs typeface="Roboto"/>
                <a:sym typeface="Roboto"/>
              </a:rPr>
              <a:t>chartered</a:t>
            </a:r>
            <a:r>
              <a:rPr lang="en-GB" sz="1600">
                <a:solidFill>
                  <a:schemeClr val="dk1"/>
                </a:solidFill>
                <a:latin typeface="Roboto"/>
                <a:ea typeface="Roboto"/>
                <a:cs typeface="Roboto"/>
                <a:sym typeface="Roboto"/>
              </a:rPr>
              <a:t> or </a:t>
            </a:r>
            <a:r>
              <a:rPr b="1" lang="en-GB" sz="1600">
                <a:solidFill>
                  <a:schemeClr val="dk1"/>
                </a:solidFill>
                <a:latin typeface="Roboto"/>
                <a:ea typeface="Roboto"/>
                <a:cs typeface="Roboto"/>
                <a:sym typeface="Roboto"/>
              </a:rPr>
              <a:t>cost accountancy</a:t>
            </a:r>
            <a:r>
              <a:rPr lang="en-GB" sz="1600">
                <a:solidFill>
                  <a:schemeClr val="dk1"/>
                </a:solidFill>
                <a:latin typeface="Roboto"/>
                <a:ea typeface="Roboto"/>
                <a:cs typeface="Roboto"/>
                <a:sym typeface="Roboto"/>
              </a:rPr>
              <a:t> or </a:t>
            </a:r>
            <a:r>
              <a:rPr b="1" lang="en-GB" sz="1600">
                <a:solidFill>
                  <a:schemeClr val="dk1"/>
                </a:solidFill>
                <a:latin typeface="Roboto"/>
                <a:ea typeface="Roboto"/>
                <a:cs typeface="Roboto"/>
                <a:sym typeface="Roboto"/>
              </a:rPr>
              <a:t>both</a:t>
            </a:r>
            <a:r>
              <a:rPr lang="en-GB" sz="1600">
                <a:solidFill>
                  <a:schemeClr val="dk1"/>
                </a:solidFill>
                <a:latin typeface="Roboto"/>
                <a:ea typeface="Roboto"/>
                <a:cs typeface="Roboto"/>
                <a:sym typeface="Roboto"/>
              </a:rPr>
              <a:t>. Which of the following figures represents these facts?</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Roboto"/>
              <a:ea typeface="Roboto"/>
              <a:cs typeface="Roboto"/>
              <a:sym typeface="Roboto"/>
            </a:endParaRPr>
          </a:p>
        </p:txBody>
      </p:sp>
      <p:sp>
        <p:nvSpPr>
          <p:cNvPr id="189" name="Google Shape;189;g2ee15abed17_3_318"/>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05</a:t>
            </a:r>
            <a:endParaRPr b="1" i="0" sz="2000" u="none" cap="none" strike="noStrike">
              <a:solidFill>
                <a:srgbClr val="8182EF"/>
              </a:solidFill>
              <a:latin typeface="Roboto"/>
              <a:ea typeface="Roboto"/>
              <a:cs typeface="Roboto"/>
              <a:sym typeface="Roboto"/>
            </a:endParaRPr>
          </a:p>
        </p:txBody>
      </p:sp>
      <p:sp>
        <p:nvSpPr>
          <p:cNvPr id="190" name="Google Shape;190;g2ee15abed17_3_318"/>
          <p:cNvSpPr txBox="1"/>
          <p:nvPr/>
        </p:nvSpPr>
        <p:spPr>
          <a:xfrm>
            <a:off x="327600" y="2041025"/>
            <a:ext cx="8504700" cy="2264400"/>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rgbClr val="000000"/>
              </a:buClr>
              <a:buSzPts val="1600"/>
              <a:buFont typeface="Arial"/>
              <a:buNone/>
            </a:pPr>
            <a:r>
              <a:rPr b="0" i="0" lang="en-GB" sz="1600" u="none" cap="none" strike="noStrike">
                <a:solidFill>
                  <a:srgbClr val="000000"/>
                </a:solidFill>
                <a:latin typeface="Roboto"/>
                <a:ea typeface="Roboto"/>
                <a:cs typeface="Roboto"/>
                <a:sym typeface="Roboto"/>
              </a:rPr>
              <a:t>	</a:t>
            </a:r>
            <a:endParaRPr b="0" i="0" sz="1800" u="none" cap="none" strike="noStrike">
              <a:solidFill>
                <a:srgbClr val="595959"/>
              </a:solidFill>
              <a:latin typeface="Arial"/>
              <a:ea typeface="Arial"/>
              <a:cs typeface="Arial"/>
              <a:sym typeface="Arial"/>
            </a:endParaRPr>
          </a:p>
        </p:txBody>
      </p:sp>
      <p:sp>
        <p:nvSpPr>
          <p:cNvPr id="191" name="Google Shape;191;g2ee15abed17_3_318"/>
          <p:cNvSpPr txBox="1"/>
          <p:nvPr/>
        </p:nvSpPr>
        <p:spPr>
          <a:xfrm>
            <a:off x="5172068" y="2928138"/>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a:t>
            </a:r>
            <a:endParaRPr b="0" i="0" sz="1600" u="none" cap="none" strike="noStrike">
              <a:solidFill>
                <a:srgbClr val="000000"/>
              </a:solidFill>
              <a:latin typeface="Arial"/>
              <a:ea typeface="Arial"/>
              <a:cs typeface="Arial"/>
              <a:sym typeface="Arial"/>
            </a:endParaRPr>
          </a:p>
        </p:txBody>
      </p:sp>
      <p:sp>
        <p:nvSpPr>
          <p:cNvPr id="192" name="Google Shape;192;g2ee15abed17_3_318"/>
          <p:cNvSpPr txBox="1"/>
          <p:nvPr/>
        </p:nvSpPr>
        <p:spPr>
          <a:xfrm>
            <a:off x="5172068" y="4156082"/>
            <a:ext cx="36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pic>
        <p:nvPicPr>
          <p:cNvPr id="193" name="Google Shape;193;g2ee15abed17_3_318"/>
          <p:cNvPicPr preferRelativeResize="0"/>
          <p:nvPr/>
        </p:nvPicPr>
        <p:blipFill rotWithShape="1">
          <a:blip r:embed="rId3">
            <a:alphaModFix/>
          </a:blip>
          <a:srcRect b="0" l="0" r="0" t="0"/>
          <a:stretch/>
        </p:blipFill>
        <p:spPr>
          <a:xfrm>
            <a:off x="2521754" y="2678391"/>
            <a:ext cx="1097745" cy="826297"/>
          </a:xfrm>
          <a:prstGeom prst="rect">
            <a:avLst/>
          </a:prstGeom>
          <a:noFill/>
          <a:ln>
            <a:noFill/>
          </a:ln>
        </p:spPr>
      </p:pic>
      <p:pic>
        <p:nvPicPr>
          <p:cNvPr id="194" name="Google Shape;194;g2ee15abed17_3_318"/>
          <p:cNvPicPr preferRelativeResize="0"/>
          <p:nvPr/>
        </p:nvPicPr>
        <p:blipFill rotWithShape="1">
          <a:blip r:embed="rId4">
            <a:alphaModFix/>
          </a:blip>
          <a:srcRect b="0" l="0" r="0" t="0"/>
          <a:stretch/>
        </p:blipFill>
        <p:spPr>
          <a:xfrm>
            <a:off x="5748098" y="2820613"/>
            <a:ext cx="1238490" cy="685801"/>
          </a:xfrm>
          <a:prstGeom prst="rect">
            <a:avLst/>
          </a:prstGeom>
          <a:noFill/>
          <a:ln>
            <a:noFill/>
          </a:ln>
        </p:spPr>
      </p:pic>
      <p:pic>
        <p:nvPicPr>
          <p:cNvPr id="195" name="Google Shape;195;g2ee15abed17_3_318"/>
          <p:cNvPicPr preferRelativeResize="0"/>
          <p:nvPr/>
        </p:nvPicPr>
        <p:blipFill rotWithShape="1">
          <a:blip r:embed="rId5">
            <a:alphaModFix/>
          </a:blip>
          <a:srcRect b="0" l="0" r="0" t="0"/>
          <a:stretch/>
        </p:blipFill>
        <p:spPr>
          <a:xfrm>
            <a:off x="2504399" y="4093686"/>
            <a:ext cx="807000" cy="590550"/>
          </a:xfrm>
          <a:prstGeom prst="rect">
            <a:avLst/>
          </a:prstGeom>
          <a:noFill/>
          <a:ln>
            <a:noFill/>
          </a:ln>
        </p:spPr>
      </p:pic>
      <p:pic>
        <p:nvPicPr>
          <p:cNvPr id="196" name="Google Shape;196;g2ee15abed17_3_318"/>
          <p:cNvPicPr preferRelativeResize="0"/>
          <p:nvPr/>
        </p:nvPicPr>
        <p:blipFill rotWithShape="1">
          <a:blip r:embed="rId6">
            <a:alphaModFix/>
          </a:blip>
          <a:srcRect b="0" l="0" r="0" t="0"/>
          <a:stretch/>
        </p:blipFill>
        <p:spPr>
          <a:xfrm>
            <a:off x="5908872" y="4130220"/>
            <a:ext cx="918285" cy="640230"/>
          </a:xfrm>
          <a:prstGeom prst="rect">
            <a:avLst/>
          </a:prstGeom>
          <a:noFill/>
          <a:ln>
            <a:noFill/>
          </a:ln>
        </p:spPr>
      </p:pic>
      <p:sp>
        <p:nvSpPr>
          <p:cNvPr id="197" name="Google Shape;197;g2ee15abed17_3_318"/>
          <p:cNvSpPr txBox="1"/>
          <p:nvPr/>
        </p:nvSpPr>
        <p:spPr>
          <a:xfrm>
            <a:off x="2028825" y="2928150"/>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a:t>
            </a:r>
            <a:endParaRPr b="0" i="0" sz="1600" u="none" cap="none" strike="noStrike">
              <a:solidFill>
                <a:srgbClr val="000000"/>
              </a:solidFill>
              <a:latin typeface="Arial"/>
              <a:ea typeface="Arial"/>
              <a:cs typeface="Arial"/>
              <a:sym typeface="Arial"/>
            </a:endParaRPr>
          </a:p>
        </p:txBody>
      </p:sp>
      <p:sp>
        <p:nvSpPr>
          <p:cNvPr id="198" name="Google Shape;198;g2ee15abed17_3_318"/>
          <p:cNvSpPr txBox="1"/>
          <p:nvPr/>
        </p:nvSpPr>
        <p:spPr>
          <a:xfrm>
            <a:off x="2023124" y="4239596"/>
            <a:ext cx="390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a:t>
            </a:r>
            <a:endParaRPr b="0" i="0" sz="16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g2ee15abed17_3_32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04" name="Google Shape;204;g2ee15abed17_3_325"/>
          <p:cNvSpPr txBox="1"/>
          <p:nvPr/>
        </p:nvSpPr>
        <p:spPr>
          <a:xfrm>
            <a:off x="720725" y="1441000"/>
            <a:ext cx="7359000" cy="34854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As per the given above question ,we know that</a:t>
            </a:r>
            <a:br>
              <a:rPr lang="en-GB" sz="1800">
                <a:solidFill>
                  <a:schemeClr val="dk1"/>
                </a:solidFill>
                <a:latin typeface="Roboto"/>
                <a:ea typeface="Roboto"/>
                <a:cs typeface="Roboto"/>
                <a:sym typeface="Roboto"/>
              </a:rPr>
            </a:br>
            <a:r>
              <a:rPr b="1" lang="en-GB" sz="1800">
                <a:solidFill>
                  <a:schemeClr val="dk1"/>
                </a:solidFill>
                <a:latin typeface="Roboto"/>
                <a:ea typeface="Roboto"/>
                <a:cs typeface="Roboto"/>
                <a:sym typeface="Roboto"/>
              </a:rPr>
              <a:t>Some chartered accountants</a:t>
            </a:r>
            <a:r>
              <a:rPr lang="en-GB" sz="1800">
                <a:solidFill>
                  <a:schemeClr val="dk1"/>
                </a:solidFill>
                <a:latin typeface="Roboto"/>
                <a:ea typeface="Roboto"/>
                <a:cs typeface="Roboto"/>
                <a:sym typeface="Roboto"/>
              </a:rPr>
              <a:t> may be </a:t>
            </a:r>
            <a:r>
              <a:rPr b="1" lang="en-GB" sz="1800">
                <a:solidFill>
                  <a:schemeClr val="dk1"/>
                </a:solidFill>
                <a:latin typeface="Roboto"/>
                <a:ea typeface="Roboto"/>
                <a:cs typeface="Roboto"/>
                <a:sym typeface="Roboto"/>
              </a:rPr>
              <a:t>Management accountancy</a:t>
            </a:r>
            <a:r>
              <a:rPr lang="en-GB" sz="1800">
                <a:solidFill>
                  <a:schemeClr val="dk1"/>
                </a:solidFill>
                <a:latin typeface="Roboto"/>
                <a:ea typeface="Roboto"/>
                <a:cs typeface="Roboto"/>
                <a:sym typeface="Roboto"/>
              </a:rPr>
              <a:t> and vice-versa. </a:t>
            </a:r>
            <a:r>
              <a:rPr b="1" lang="en-GB" sz="1800">
                <a:solidFill>
                  <a:schemeClr val="dk1"/>
                </a:solidFill>
                <a:latin typeface="Roboto"/>
                <a:ea typeface="Roboto"/>
                <a:cs typeface="Roboto"/>
                <a:sym typeface="Roboto"/>
              </a:rPr>
              <a:t>Some cost accountants</a:t>
            </a:r>
            <a:r>
              <a:rPr lang="en-GB" sz="1800">
                <a:solidFill>
                  <a:schemeClr val="dk1"/>
                </a:solidFill>
                <a:latin typeface="Roboto"/>
                <a:ea typeface="Roboto"/>
                <a:cs typeface="Roboto"/>
                <a:sym typeface="Roboto"/>
              </a:rPr>
              <a:t> may be </a:t>
            </a:r>
            <a:r>
              <a:rPr b="1" lang="en-GB" sz="1800">
                <a:solidFill>
                  <a:schemeClr val="dk1"/>
                </a:solidFill>
                <a:latin typeface="Roboto"/>
                <a:ea typeface="Roboto"/>
                <a:cs typeface="Roboto"/>
                <a:sym typeface="Roboto"/>
              </a:rPr>
              <a:t>Management accountancy</a:t>
            </a:r>
            <a:r>
              <a:rPr lang="en-GB" sz="1800">
                <a:solidFill>
                  <a:schemeClr val="dk1"/>
                </a:solidFill>
                <a:latin typeface="Roboto"/>
                <a:ea typeface="Roboto"/>
                <a:cs typeface="Roboto"/>
                <a:sym typeface="Roboto"/>
              </a:rPr>
              <a:t> and vice-versa. But </a:t>
            </a:r>
            <a:r>
              <a:rPr b="1" lang="en-GB" sz="1800">
                <a:solidFill>
                  <a:schemeClr val="dk1"/>
                </a:solidFill>
                <a:latin typeface="Roboto"/>
                <a:ea typeface="Roboto"/>
                <a:cs typeface="Roboto"/>
                <a:sym typeface="Roboto"/>
              </a:rPr>
              <a:t>chartered accountants</a:t>
            </a:r>
            <a:r>
              <a:rPr lang="en-GB" sz="1800">
                <a:solidFill>
                  <a:schemeClr val="dk1"/>
                </a:solidFill>
                <a:latin typeface="Roboto"/>
                <a:ea typeface="Roboto"/>
                <a:cs typeface="Roboto"/>
                <a:sym typeface="Roboto"/>
              </a:rPr>
              <a:t> are entirely different from the </a:t>
            </a:r>
            <a:r>
              <a:rPr b="1" lang="en-GB" sz="1800">
                <a:solidFill>
                  <a:schemeClr val="dk1"/>
                </a:solidFill>
                <a:latin typeface="Roboto"/>
                <a:ea typeface="Roboto"/>
                <a:cs typeface="Roboto"/>
                <a:sym typeface="Roboto"/>
              </a:rPr>
              <a:t>cost accountants</a:t>
            </a:r>
            <a:r>
              <a:rPr lang="en-GB" sz="1800">
                <a:solidFill>
                  <a:schemeClr val="dk1"/>
                </a:solidFill>
                <a:latin typeface="Roboto"/>
                <a:ea typeface="Roboto"/>
                <a:cs typeface="Roboto"/>
                <a:sym typeface="Roboto"/>
              </a:rPr>
              <a:t>.</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From above it is clear that option ( A ) represents the best relationship between </a:t>
            </a:r>
            <a:r>
              <a:rPr b="1" lang="en-GB" sz="1800">
                <a:solidFill>
                  <a:schemeClr val="dk1"/>
                </a:solidFill>
                <a:latin typeface="Roboto"/>
                <a:ea typeface="Roboto"/>
                <a:cs typeface="Roboto"/>
                <a:sym typeface="Roboto"/>
              </a:rPr>
              <a:t>chartered accountants, Management accountancy</a:t>
            </a:r>
            <a:r>
              <a:rPr lang="en-GB" sz="1800">
                <a:solidFill>
                  <a:schemeClr val="dk1"/>
                </a:solidFill>
                <a:latin typeface="Roboto"/>
                <a:ea typeface="Roboto"/>
                <a:cs typeface="Roboto"/>
                <a:sym typeface="Roboto"/>
              </a:rPr>
              <a:t> and </a:t>
            </a:r>
            <a:r>
              <a:rPr b="1" lang="en-GB" sz="1800">
                <a:solidFill>
                  <a:schemeClr val="dk1"/>
                </a:solidFill>
                <a:latin typeface="Roboto"/>
                <a:ea typeface="Roboto"/>
                <a:cs typeface="Roboto"/>
                <a:sym typeface="Roboto"/>
              </a:rPr>
              <a:t>cost accountants</a:t>
            </a:r>
            <a:r>
              <a:rPr lang="en-GB" sz="1800">
                <a:solidFill>
                  <a:schemeClr val="dk1"/>
                </a:solidFill>
                <a:latin typeface="Roboto"/>
                <a:ea typeface="Roboto"/>
                <a:cs typeface="Roboto"/>
                <a:sym typeface="Roboto"/>
              </a:rPr>
              <a:t> .</a:t>
            </a:r>
            <a:endParaRPr i="0" sz="1700" u="none" cap="none" strike="noStrike">
              <a:solidFill>
                <a:srgbClr val="333333"/>
              </a:solidFill>
              <a:highlight>
                <a:schemeClr val="lt1"/>
              </a:highlight>
              <a:latin typeface="Roboto"/>
              <a:ea typeface="Roboto"/>
              <a:cs typeface="Roboto"/>
              <a:sym typeface="Roboto"/>
            </a:endParaRPr>
          </a:p>
        </p:txBody>
      </p:sp>
      <p:sp>
        <p:nvSpPr>
          <p:cNvPr id="205" name="Google Shape;205;g2ee15abed17_3_3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06" name="Google Shape;206;g2ee15abed17_3_325"/>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05</a:t>
            </a:r>
            <a:endParaRPr b="1" i="0" sz="2000" u="none" cap="none" strike="noStrike">
              <a:solidFill>
                <a:srgbClr val="8182EF"/>
              </a:solidFill>
              <a:latin typeface="Roboto"/>
              <a:ea typeface="Roboto"/>
              <a:cs typeface="Roboto"/>
              <a:sym typeface="Roboto"/>
            </a:endParaRPr>
          </a:p>
        </p:txBody>
      </p:sp>
      <p:pic>
        <p:nvPicPr>
          <p:cNvPr id="207" name="Google Shape;207;g2ee15abed17_3_325"/>
          <p:cNvPicPr preferRelativeResize="0"/>
          <p:nvPr/>
        </p:nvPicPr>
        <p:blipFill rotWithShape="1">
          <a:blip r:embed="rId3">
            <a:alphaModFix/>
          </a:blip>
          <a:srcRect b="0" l="0" r="0" t="0"/>
          <a:stretch/>
        </p:blipFill>
        <p:spPr>
          <a:xfrm>
            <a:off x="4076725" y="3255145"/>
            <a:ext cx="3552825" cy="1590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ee15abed17_3_332"/>
          <p:cNvSpPr txBox="1"/>
          <p:nvPr/>
        </p:nvSpPr>
        <p:spPr>
          <a:xfrm>
            <a:off x="327600" y="386576"/>
            <a:ext cx="2827800" cy="447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02</a:t>
            </a:r>
            <a:endParaRPr b="0" i="0" sz="2000" u="none" cap="none" strike="noStrike">
              <a:solidFill>
                <a:schemeClr val="lt1"/>
              </a:solidFill>
              <a:latin typeface="Roboto"/>
              <a:ea typeface="Roboto"/>
              <a:cs typeface="Roboto"/>
              <a:sym typeface="Roboto"/>
            </a:endParaRPr>
          </a:p>
        </p:txBody>
      </p:sp>
      <p:sp>
        <p:nvSpPr>
          <p:cNvPr id="213" name="Google Shape;213;g2ee15abed17_3_332"/>
          <p:cNvSpPr txBox="1"/>
          <p:nvPr/>
        </p:nvSpPr>
        <p:spPr>
          <a:xfrm>
            <a:off x="720000" y="14242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In a group of 40 players, some play cricket, some play football and some both. If 30 play cricket and 20 both, the correct way of representing above by Venn Diagram is</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i="0" sz="1800" u="none" cap="none" strike="noStrike">
              <a:solidFill>
                <a:schemeClr val="dk1"/>
              </a:solidFill>
              <a:latin typeface="Roboto"/>
              <a:ea typeface="Roboto"/>
              <a:cs typeface="Roboto"/>
              <a:sym typeface="Roboto"/>
            </a:endParaRPr>
          </a:p>
        </p:txBody>
      </p:sp>
      <p:sp>
        <p:nvSpPr>
          <p:cNvPr id="214" name="Google Shape;214;g2ee15abed17_3_332"/>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06</a:t>
            </a:r>
            <a:endParaRPr b="1" i="0" sz="2000" u="none" cap="none" strike="noStrike">
              <a:solidFill>
                <a:srgbClr val="8182EF"/>
              </a:solidFill>
              <a:latin typeface="Roboto"/>
              <a:ea typeface="Roboto"/>
              <a:cs typeface="Roboto"/>
              <a:sym typeface="Roboto"/>
            </a:endParaRPr>
          </a:p>
        </p:txBody>
      </p:sp>
      <p:sp>
        <p:nvSpPr>
          <p:cNvPr id="215" name="Google Shape;215;g2ee15abed17_3_332"/>
          <p:cNvSpPr txBox="1"/>
          <p:nvPr/>
        </p:nvSpPr>
        <p:spPr>
          <a:xfrm>
            <a:off x="-572275" y="2479224"/>
            <a:ext cx="8520600" cy="3182700"/>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rgbClr val="000000"/>
              </a:buClr>
              <a:buSzPts val="1600"/>
              <a:buFont typeface="Arial"/>
              <a:buNone/>
            </a:pPr>
            <a:r>
              <a:rPr b="0" i="0" lang="en-GB" sz="1600" u="none" cap="none" strike="noStrike">
                <a:solidFill>
                  <a:srgbClr val="000000"/>
                </a:solidFill>
                <a:latin typeface="Roboto"/>
                <a:ea typeface="Roboto"/>
                <a:cs typeface="Roboto"/>
                <a:sym typeface="Roboto"/>
              </a:rPr>
              <a:t>	</a:t>
            </a:r>
            <a:endParaRPr b="0" i="0" sz="1800" u="none" cap="none" strike="noStrike">
              <a:solidFill>
                <a:srgbClr val="595959"/>
              </a:solidFill>
              <a:latin typeface="Arial"/>
              <a:ea typeface="Arial"/>
              <a:cs typeface="Arial"/>
              <a:sym typeface="Arial"/>
            </a:endParaRPr>
          </a:p>
        </p:txBody>
      </p:sp>
      <p:sp>
        <p:nvSpPr>
          <p:cNvPr id="216" name="Google Shape;216;g2ee15abed17_3_332"/>
          <p:cNvSpPr txBox="1"/>
          <p:nvPr/>
        </p:nvSpPr>
        <p:spPr>
          <a:xfrm>
            <a:off x="1983225" y="2601175"/>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a:t>
            </a:r>
            <a:endParaRPr b="0" i="0" sz="1600" u="none" cap="none" strike="noStrike">
              <a:solidFill>
                <a:srgbClr val="000000"/>
              </a:solidFill>
              <a:latin typeface="Arial"/>
              <a:ea typeface="Arial"/>
              <a:cs typeface="Arial"/>
              <a:sym typeface="Arial"/>
            </a:endParaRPr>
          </a:p>
        </p:txBody>
      </p:sp>
      <p:sp>
        <p:nvSpPr>
          <p:cNvPr id="217" name="Google Shape;217;g2ee15abed17_3_332"/>
          <p:cNvSpPr txBox="1"/>
          <p:nvPr/>
        </p:nvSpPr>
        <p:spPr>
          <a:xfrm>
            <a:off x="5012168" y="2835313"/>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a:t>
            </a:r>
            <a:endParaRPr b="0" i="0" sz="1600" u="none" cap="none" strike="noStrike">
              <a:solidFill>
                <a:srgbClr val="000000"/>
              </a:solidFill>
              <a:latin typeface="Arial"/>
              <a:ea typeface="Arial"/>
              <a:cs typeface="Arial"/>
              <a:sym typeface="Arial"/>
            </a:endParaRPr>
          </a:p>
        </p:txBody>
      </p:sp>
      <p:sp>
        <p:nvSpPr>
          <p:cNvPr id="218" name="Google Shape;218;g2ee15abed17_3_332"/>
          <p:cNvSpPr txBox="1"/>
          <p:nvPr/>
        </p:nvSpPr>
        <p:spPr>
          <a:xfrm>
            <a:off x="1954649" y="4077546"/>
            <a:ext cx="390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a:t>
            </a:r>
            <a:endParaRPr b="0" i="0" sz="1600" u="none" cap="none" strike="noStrike">
              <a:solidFill>
                <a:srgbClr val="000000"/>
              </a:solidFill>
              <a:latin typeface="Arial"/>
              <a:ea typeface="Arial"/>
              <a:cs typeface="Arial"/>
              <a:sym typeface="Arial"/>
            </a:endParaRPr>
          </a:p>
        </p:txBody>
      </p:sp>
      <p:sp>
        <p:nvSpPr>
          <p:cNvPr id="219" name="Google Shape;219;g2ee15abed17_3_332"/>
          <p:cNvSpPr txBox="1"/>
          <p:nvPr/>
        </p:nvSpPr>
        <p:spPr>
          <a:xfrm>
            <a:off x="5012168" y="4063257"/>
            <a:ext cx="36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pic>
        <p:nvPicPr>
          <p:cNvPr id="220" name="Google Shape;220;g2ee15abed17_3_332"/>
          <p:cNvPicPr preferRelativeResize="0"/>
          <p:nvPr/>
        </p:nvPicPr>
        <p:blipFill rotWithShape="1">
          <a:blip r:embed="rId3">
            <a:alphaModFix/>
          </a:blip>
          <a:srcRect b="0" l="0" r="0" t="0"/>
          <a:stretch/>
        </p:blipFill>
        <p:spPr>
          <a:xfrm>
            <a:off x="2344500" y="2479236"/>
            <a:ext cx="1115100" cy="641961"/>
          </a:xfrm>
          <a:prstGeom prst="rect">
            <a:avLst/>
          </a:prstGeom>
          <a:noFill/>
          <a:ln>
            <a:noFill/>
          </a:ln>
        </p:spPr>
      </p:pic>
      <p:pic>
        <p:nvPicPr>
          <p:cNvPr id="221" name="Google Shape;221;g2ee15abed17_3_332"/>
          <p:cNvPicPr preferRelativeResize="0"/>
          <p:nvPr/>
        </p:nvPicPr>
        <p:blipFill rotWithShape="1">
          <a:blip r:embed="rId4">
            <a:alphaModFix/>
          </a:blip>
          <a:srcRect b="0" l="0" r="0" t="0"/>
          <a:stretch/>
        </p:blipFill>
        <p:spPr>
          <a:xfrm>
            <a:off x="5390799" y="2585855"/>
            <a:ext cx="1107530" cy="800100"/>
          </a:xfrm>
          <a:prstGeom prst="rect">
            <a:avLst/>
          </a:prstGeom>
          <a:noFill/>
          <a:ln>
            <a:noFill/>
          </a:ln>
        </p:spPr>
      </p:pic>
      <p:pic>
        <p:nvPicPr>
          <p:cNvPr id="222" name="Google Shape;222;g2ee15abed17_3_332"/>
          <p:cNvPicPr preferRelativeResize="0"/>
          <p:nvPr/>
        </p:nvPicPr>
        <p:blipFill rotWithShape="1">
          <a:blip r:embed="rId5">
            <a:alphaModFix/>
          </a:blip>
          <a:srcRect b="0" l="0" r="0" t="0"/>
          <a:stretch/>
        </p:blipFill>
        <p:spPr>
          <a:xfrm>
            <a:off x="2427722" y="3842010"/>
            <a:ext cx="1031877" cy="809625"/>
          </a:xfrm>
          <a:prstGeom prst="rect">
            <a:avLst/>
          </a:prstGeom>
          <a:noFill/>
          <a:ln>
            <a:noFill/>
          </a:ln>
        </p:spPr>
      </p:pic>
      <p:pic>
        <p:nvPicPr>
          <p:cNvPr id="223" name="Google Shape;223;g2ee15abed17_3_332"/>
          <p:cNvPicPr preferRelativeResize="0"/>
          <p:nvPr/>
        </p:nvPicPr>
        <p:blipFill rotWithShape="1">
          <a:blip r:embed="rId6">
            <a:alphaModFix/>
          </a:blip>
          <a:srcRect b="0" l="0" r="0" t="0"/>
          <a:stretch/>
        </p:blipFill>
        <p:spPr>
          <a:xfrm>
            <a:off x="5588198" y="3945753"/>
            <a:ext cx="1352790" cy="7318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7" name="Shape 227"/>
        <p:cNvGrpSpPr/>
        <p:nvPr/>
      </p:nvGrpSpPr>
      <p:grpSpPr>
        <a:xfrm>
          <a:off x="0" y="0"/>
          <a:ext cx="0" cy="0"/>
          <a:chOff x="0" y="0"/>
          <a:chExt cx="0" cy="0"/>
        </a:xfrm>
      </p:grpSpPr>
      <p:sp>
        <p:nvSpPr>
          <p:cNvPr id="228" name="Google Shape;228;g2ee15abed17_3_339"/>
          <p:cNvSpPr txBox="1"/>
          <p:nvPr/>
        </p:nvSpPr>
        <p:spPr>
          <a:xfrm>
            <a:off x="720000" y="1440000"/>
            <a:ext cx="7028100" cy="3056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According to question , </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Given :- Total numbers of players = 40</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Numbers of players playing cricket = 30</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Numbers of players playing cricket and football both = 20</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 Numbers of players playing football = 20 + 10 = 30</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Hence , option C will be required answer .</a:t>
            </a:r>
            <a:endParaRPr i="0" sz="1800" u="none" cap="none" strike="noStrike">
              <a:solidFill>
                <a:schemeClr val="dk1"/>
              </a:solidFill>
              <a:latin typeface="Roboto"/>
              <a:ea typeface="Roboto"/>
              <a:cs typeface="Roboto"/>
              <a:sym typeface="Roboto"/>
            </a:endParaRPr>
          </a:p>
        </p:txBody>
      </p:sp>
      <p:sp>
        <p:nvSpPr>
          <p:cNvPr id="229" name="Google Shape;229;g2ee15abed17_3_339"/>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06</a:t>
            </a:r>
            <a:endParaRPr b="1" i="0" sz="2000" u="none" cap="none" strike="noStrike">
              <a:solidFill>
                <a:srgbClr val="8182EF"/>
              </a:solidFill>
              <a:latin typeface="Roboto"/>
              <a:ea typeface="Roboto"/>
              <a:cs typeface="Roboto"/>
              <a:sym typeface="Roboto"/>
            </a:endParaRPr>
          </a:p>
        </p:txBody>
      </p:sp>
      <p:pic>
        <p:nvPicPr>
          <p:cNvPr id="230" name="Google Shape;230;g2ee15abed17_3_339"/>
          <p:cNvPicPr preferRelativeResize="0"/>
          <p:nvPr/>
        </p:nvPicPr>
        <p:blipFill rotWithShape="1">
          <a:blip r:embed="rId3">
            <a:alphaModFix/>
          </a:blip>
          <a:srcRect b="0" l="0" r="0" t="0"/>
          <a:stretch/>
        </p:blipFill>
        <p:spPr>
          <a:xfrm>
            <a:off x="3462350" y="3330414"/>
            <a:ext cx="3467100" cy="123986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ee15abed17_3_344"/>
          <p:cNvSpPr txBox="1"/>
          <p:nvPr/>
        </p:nvSpPr>
        <p:spPr>
          <a:xfrm>
            <a:off x="720000" y="1439875"/>
            <a:ext cx="7470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Which one of the following Venn diagrams represents the best relationship between </a:t>
            </a:r>
            <a:r>
              <a:rPr b="1" lang="en-GB" sz="1800">
                <a:solidFill>
                  <a:schemeClr val="dk1"/>
                </a:solidFill>
                <a:latin typeface="Roboto"/>
                <a:ea typeface="Roboto"/>
                <a:cs typeface="Roboto"/>
                <a:sym typeface="Roboto"/>
              </a:rPr>
              <a:t>Snake</a:t>
            </a:r>
            <a:r>
              <a:rPr lang="en-GB" sz="1800">
                <a:solidFill>
                  <a:schemeClr val="dk1"/>
                </a:solidFill>
                <a:latin typeface="Roboto"/>
                <a:ea typeface="Roboto"/>
                <a:cs typeface="Roboto"/>
                <a:sym typeface="Roboto"/>
              </a:rPr>
              <a:t>, </a:t>
            </a:r>
            <a:r>
              <a:rPr b="1" lang="en-GB" sz="1800">
                <a:solidFill>
                  <a:schemeClr val="dk1"/>
                </a:solidFill>
                <a:latin typeface="Roboto"/>
                <a:ea typeface="Roboto"/>
                <a:cs typeface="Roboto"/>
                <a:sym typeface="Roboto"/>
              </a:rPr>
              <a:t>Lizard</a:t>
            </a:r>
            <a:r>
              <a:rPr lang="en-GB" sz="1800">
                <a:solidFill>
                  <a:schemeClr val="dk1"/>
                </a:solidFill>
                <a:latin typeface="Roboto"/>
                <a:ea typeface="Roboto"/>
                <a:cs typeface="Roboto"/>
                <a:sym typeface="Roboto"/>
              </a:rPr>
              <a:t>, </a:t>
            </a:r>
            <a:r>
              <a:rPr b="1" lang="en-GB" sz="1800">
                <a:solidFill>
                  <a:schemeClr val="dk1"/>
                </a:solidFill>
                <a:latin typeface="Roboto"/>
                <a:ea typeface="Roboto"/>
                <a:cs typeface="Roboto"/>
                <a:sym typeface="Roboto"/>
              </a:rPr>
              <a:t>Reptiles</a:t>
            </a:r>
            <a:r>
              <a:rPr lang="en-GB" sz="1800">
                <a:solidFill>
                  <a:schemeClr val="dk1"/>
                </a:solidFill>
                <a:latin typeface="Roboto"/>
                <a:ea typeface="Roboto"/>
                <a:cs typeface="Roboto"/>
                <a:sym typeface="Roboto"/>
              </a:rPr>
              <a:t>?</a:t>
            </a:r>
            <a:endParaRPr i="0" sz="18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800" u="none" cap="none" strike="noStrike">
              <a:solidFill>
                <a:schemeClr val="dk1"/>
              </a:solidFill>
              <a:highlight>
                <a:srgbClr val="FFFFFF"/>
              </a:highlight>
              <a:latin typeface="Roboto"/>
              <a:ea typeface="Roboto"/>
              <a:cs typeface="Roboto"/>
              <a:sym typeface="Roboto"/>
            </a:endParaRPr>
          </a:p>
        </p:txBody>
      </p:sp>
      <p:sp>
        <p:nvSpPr>
          <p:cNvPr id="236" name="Google Shape;236;g2ee15abed17_3_344"/>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07</a:t>
            </a:r>
            <a:endParaRPr b="1" i="0" sz="2000" u="none" cap="none" strike="noStrike">
              <a:solidFill>
                <a:srgbClr val="8182EF"/>
              </a:solidFill>
              <a:latin typeface="Roboto"/>
              <a:ea typeface="Roboto"/>
              <a:cs typeface="Roboto"/>
              <a:sym typeface="Roboto"/>
            </a:endParaRPr>
          </a:p>
        </p:txBody>
      </p:sp>
      <p:sp>
        <p:nvSpPr>
          <p:cNvPr id="237" name="Google Shape;237;g2ee15abed17_3_344"/>
          <p:cNvSpPr txBox="1"/>
          <p:nvPr/>
        </p:nvSpPr>
        <p:spPr>
          <a:xfrm>
            <a:off x="-399875" y="1888425"/>
            <a:ext cx="8298600" cy="3144600"/>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rgbClr val="000000"/>
              </a:buClr>
              <a:buSzPts val="1600"/>
              <a:buFont typeface="Arial"/>
              <a:buNone/>
            </a:pPr>
            <a:r>
              <a:rPr b="0" i="0" lang="en-GB" sz="1600" u="none" cap="none" strike="noStrike">
                <a:solidFill>
                  <a:srgbClr val="000000"/>
                </a:solidFill>
                <a:latin typeface="Roboto"/>
                <a:ea typeface="Roboto"/>
                <a:cs typeface="Roboto"/>
                <a:sym typeface="Roboto"/>
              </a:rPr>
              <a:t>	</a:t>
            </a:r>
            <a:endParaRPr b="0" i="0" sz="1800" u="none" cap="none" strike="noStrike">
              <a:solidFill>
                <a:srgbClr val="595959"/>
              </a:solidFill>
              <a:latin typeface="Arial"/>
              <a:ea typeface="Arial"/>
              <a:cs typeface="Arial"/>
              <a:sym typeface="Arial"/>
            </a:endParaRPr>
          </a:p>
        </p:txBody>
      </p:sp>
      <p:sp>
        <p:nvSpPr>
          <p:cNvPr id="238" name="Google Shape;238;g2ee15abed17_3_344"/>
          <p:cNvSpPr txBox="1"/>
          <p:nvPr/>
        </p:nvSpPr>
        <p:spPr>
          <a:xfrm>
            <a:off x="2026125" y="2608913"/>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a:t>
            </a:r>
            <a:endParaRPr b="0" i="0" sz="1600" u="none" cap="none" strike="noStrike">
              <a:solidFill>
                <a:srgbClr val="000000"/>
              </a:solidFill>
              <a:latin typeface="Arial"/>
              <a:ea typeface="Arial"/>
              <a:cs typeface="Arial"/>
              <a:sym typeface="Arial"/>
            </a:endParaRPr>
          </a:p>
        </p:txBody>
      </p:sp>
      <p:sp>
        <p:nvSpPr>
          <p:cNvPr id="239" name="Google Shape;239;g2ee15abed17_3_344"/>
          <p:cNvSpPr txBox="1"/>
          <p:nvPr/>
        </p:nvSpPr>
        <p:spPr>
          <a:xfrm>
            <a:off x="5055068" y="2571579"/>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a:t>
            </a:r>
            <a:endParaRPr b="0" i="0" sz="1600" u="none" cap="none" strike="noStrike">
              <a:solidFill>
                <a:srgbClr val="000000"/>
              </a:solidFill>
              <a:latin typeface="Arial"/>
              <a:ea typeface="Arial"/>
              <a:cs typeface="Arial"/>
              <a:sym typeface="Arial"/>
            </a:endParaRPr>
          </a:p>
        </p:txBody>
      </p:sp>
      <p:sp>
        <p:nvSpPr>
          <p:cNvPr id="240" name="Google Shape;240;g2ee15abed17_3_344"/>
          <p:cNvSpPr txBox="1"/>
          <p:nvPr/>
        </p:nvSpPr>
        <p:spPr>
          <a:xfrm>
            <a:off x="1997549" y="4085284"/>
            <a:ext cx="390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a:t>
            </a:r>
            <a:endParaRPr b="0" i="0" sz="1600" u="none" cap="none" strike="noStrike">
              <a:solidFill>
                <a:srgbClr val="000000"/>
              </a:solidFill>
              <a:latin typeface="Arial"/>
              <a:ea typeface="Arial"/>
              <a:cs typeface="Arial"/>
              <a:sym typeface="Arial"/>
            </a:endParaRPr>
          </a:p>
        </p:txBody>
      </p:sp>
      <p:sp>
        <p:nvSpPr>
          <p:cNvPr id="241" name="Google Shape;241;g2ee15abed17_3_344"/>
          <p:cNvSpPr txBox="1"/>
          <p:nvPr/>
        </p:nvSpPr>
        <p:spPr>
          <a:xfrm>
            <a:off x="5055068" y="4070995"/>
            <a:ext cx="36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pic>
        <p:nvPicPr>
          <p:cNvPr id="242" name="Google Shape;242;g2ee15abed17_3_344"/>
          <p:cNvPicPr preferRelativeResize="0"/>
          <p:nvPr/>
        </p:nvPicPr>
        <p:blipFill rotWithShape="1">
          <a:blip r:embed="rId3">
            <a:alphaModFix/>
          </a:blip>
          <a:srcRect b="0" l="0" r="0" t="0"/>
          <a:stretch/>
        </p:blipFill>
        <p:spPr>
          <a:xfrm>
            <a:off x="2396598" y="2221743"/>
            <a:ext cx="1095375" cy="1038225"/>
          </a:xfrm>
          <a:prstGeom prst="rect">
            <a:avLst/>
          </a:prstGeom>
          <a:noFill/>
          <a:ln>
            <a:noFill/>
          </a:ln>
        </p:spPr>
      </p:pic>
      <p:pic>
        <p:nvPicPr>
          <p:cNvPr id="243" name="Google Shape;243;g2ee15abed17_3_344"/>
          <p:cNvPicPr preferRelativeResize="0"/>
          <p:nvPr/>
        </p:nvPicPr>
        <p:blipFill rotWithShape="1">
          <a:blip r:embed="rId4">
            <a:alphaModFix/>
          </a:blip>
          <a:srcRect b="0" l="0" r="0" t="0"/>
          <a:stretch/>
        </p:blipFill>
        <p:spPr>
          <a:xfrm>
            <a:off x="5530945" y="2055305"/>
            <a:ext cx="1247775" cy="1257300"/>
          </a:xfrm>
          <a:prstGeom prst="rect">
            <a:avLst/>
          </a:prstGeom>
          <a:noFill/>
          <a:ln>
            <a:noFill/>
          </a:ln>
        </p:spPr>
      </p:pic>
      <p:pic>
        <p:nvPicPr>
          <p:cNvPr id="244" name="Google Shape;244;g2ee15abed17_3_344"/>
          <p:cNvPicPr preferRelativeResize="0"/>
          <p:nvPr/>
        </p:nvPicPr>
        <p:blipFill rotWithShape="1">
          <a:blip r:embed="rId5">
            <a:alphaModFix/>
          </a:blip>
          <a:srcRect b="0" l="0" r="0" t="0"/>
          <a:stretch/>
        </p:blipFill>
        <p:spPr>
          <a:xfrm>
            <a:off x="2348919" y="3605714"/>
            <a:ext cx="1114425" cy="1095375"/>
          </a:xfrm>
          <a:prstGeom prst="rect">
            <a:avLst/>
          </a:prstGeom>
          <a:noFill/>
          <a:ln>
            <a:noFill/>
          </a:ln>
        </p:spPr>
      </p:pic>
      <p:pic>
        <p:nvPicPr>
          <p:cNvPr id="245" name="Google Shape;245;g2ee15abed17_3_344"/>
          <p:cNvPicPr preferRelativeResize="0"/>
          <p:nvPr/>
        </p:nvPicPr>
        <p:blipFill rotWithShape="1">
          <a:blip r:embed="rId6">
            <a:alphaModFix/>
          </a:blip>
          <a:srcRect b="0" l="0" r="0" t="0"/>
          <a:stretch/>
        </p:blipFill>
        <p:spPr>
          <a:xfrm>
            <a:off x="5530945" y="3959708"/>
            <a:ext cx="1409700" cy="542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78001" y="2109682"/>
            <a:ext cx="4690800" cy="1243800"/>
          </a:xfrm>
          <a:prstGeom prst="rect">
            <a:avLst/>
          </a:prstGeom>
          <a:noFill/>
          <a:ln>
            <a:noFill/>
          </a:ln>
        </p:spPr>
        <p:txBody>
          <a:bodyPr anchorCtr="0" anchor="t" bIns="91425" lIns="91425" spcFirstLastPara="1" rIns="91425" wrap="square" tIns="91425">
            <a:spAutoFit/>
          </a:bodyPr>
          <a:lstStyle/>
          <a:p>
            <a:pPr indent="0" lvl="0" marL="114300" rtl="0" algn="ctr">
              <a:lnSpc>
                <a:spcPct val="115000"/>
              </a:lnSpc>
              <a:spcBef>
                <a:spcPts val="0"/>
              </a:spcBef>
              <a:spcAft>
                <a:spcPts val="0"/>
              </a:spcAft>
              <a:buClr>
                <a:schemeClr val="dk1"/>
              </a:buClr>
              <a:buSzPts val="1800"/>
              <a:buFont typeface="Arial"/>
              <a:buNone/>
            </a:pPr>
            <a:r>
              <a:rPr b="1" lang="en-GB" sz="3200">
                <a:solidFill>
                  <a:srgbClr val="F8F8F8"/>
                </a:solidFill>
                <a:latin typeface="Roboto"/>
                <a:ea typeface="Roboto"/>
                <a:cs typeface="Roboto"/>
                <a:sym typeface="Roboto"/>
              </a:rPr>
              <a:t>Venn Diagram</a:t>
            </a:r>
            <a:endParaRPr b="1" i="0" sz="1600" u="none" cap="none" strike="noStrike">
              <a:solidFill>
                <a:srgbClr val="F8F8F8"/>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3200"/>
              <a:buFont typeface="Arial"/>
              <a:buNone/>
            </a:pPr>
            <a:r>
              <a:t/>
            </a:r>
            <a:endParaRPr b="1" i="0" sz="32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g2ee15abed17_3_350"/>
          <p:cNvSpPr txBox="1"/>
          <p:nvPr/>
        </p:nvSpPr>
        <p:spPr>
          <a:xfrm>
            <a:off x="720000" y="1439875"/>
            <a:ext cx="7470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According to above given question , we know that </a:t>
            </a:r>
            <a:br>
              <a:rPr lang="en-GB" sz="1800">
                <a:solidFill>
                  <a:schemeClr val="dk1"/>
                </a:solidFill>
                <a:latin typeface="Roboto"/>
                <a:ea typeface="Roboto"/>
                <a:cs typeface="Roboto"/>
                <a:sym typeface="Roboto"/>
              </a:rPr>
            </a:br>
            <a:r>
              <a:rPr b="1" lang="en-GB" sz="1800">
                <a:solidFill>
                  <a:schemeClr val="dk1"/>
                </a:solidFill>
                <a:latin typeface="Roboto"/>
                <a:ea typeface="Roboto"/>
                <a:cs typeface="Roboto"/>
                <a:sym typeface="Roboto"/>
              </a:rPr>
              <a:t>Snake</a:t>
            </a:r>
            <a:r>
              <a:rPr lang="en-GB" sz="1800">
                <a:solidFill>
                  <a:schemeClr val="dk1"/>
                </a:solidFill>
                <a:latin typeface="Roboto"/>
                <a:ea typeface="Roboto"/>
                <a:cs typeface="Roboto"/>
                <a:sym typeface="Roboto"/>
              </a:rPr>
              <a:t> is different from </a:t>
            </a:r>
            <a:r>
              <a:rPr b="1" lang="en-GB" sz="1800">
                <a:solidFill>
                  <a:schemeClr val="dk1"/>
                </a:solidFill>
                <a:latin typeface="Roboto"/>
                <a:ea typeface="Roboto"/>
                <a:cs typeface="Roboto"/>
                <a:sym typeface="Roboto"/>
              </a:rPr>
              <a:t>Lizard</a:t>
            </a:r>
            <a:r>
              <a:rPr lang="en-GB" sz="1800">
                <a:solidFill>
                  <a:schemeClr val="dk1"/>
                </a:solidFill>
                <a:latin typeface="Roboto"/>
                <a:ea typeface="Roboto"/>
                <a:cs typeface="Roboto"/>
                <a:sym typeface="Roboto"/>
              </a:rPr>
              <a:t>, but both are </a:t>
            </a:r>
            <a:r>
              <a:rPr b="1" lang="en-GB" sz="1800">
                <a:solidFill>
                  <a:schemeClr val="dk1"/>
                </a:solidFill>
                <a:latin typeface="Roboto"/>
                <a:ea typeface="Roboto"/>
                <a:cs typeface="Roboto"/>
                <a:sym typeface="Roboto"/>
              </a:rPr>
              <a:t>reptiles</a:t>
            </a:r>
            <a:r>
              <a:rPr lang="en-GB" sz="1800">
                <a:solidFill>
                  <a:schemeClr val="dk1"/>
                </a:solidFill>
                <a:latin typeface="Roboto"/>
                <a:ea typeface="Roboto"/>
                <a:cs typeface="Roboto"/>
                <a:sym typeface="Roboto"/>
              </a:rPr>
              <a:t>.</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From above it is clear that option ( B ) represents the best relationship between </a:t>
            </a:r>
            <a:r>
              <a:rPr b="1" lang="en-GB" sz="1800">
                <a:solidFill>
                  <a:schemeClr val="dk1"/>
                </a:solidFill>
                <a:latin typeface="Roboto"/>
                <a:ea typeface="Roboto"/>
                <a:cs typeface="Roboto"/>
                <a:sym typeface="Roboto"/>
              </a:rPr>
              <a:t>Snake</a:t>
            </a:r>
            <a:r>
              <a:rPr lang="en-GB" sz="1800">
                <a:solidFill>
                  <a:schemeClr val="dk1"/>
                </a:solidFill>
                <a:latin typeface="Roboto"/>
                <a:ea typeface="Roboto"/>
                <a:cs typeface="Roboto"/>
                <a:sym typeface="Roboto"/>
              </a:rPr>
              <a:t>, </a:t>
            </a:r>
            <a:r>
              <a:rPr b="1" lang="en-GB" sz="1800">
                <a:solidFill>
                  <a:schemeClr val="dk1"/>
                </a:solidFill>
                <a:latin typeface="Roboto"/>
                <a:ea typeface="Roboto"/>
                <a:cs typeface="Roboto"/>
                <a:sym typeface="Roboto"/>
              </a:rPr>
              <a:t>Lizard</a:t>
            </a:r>
            <a:r>
              <a:rPr lang="en-GB" sz="1800">
                <a:solidFill>
                  <a:schemeClr val="dk1"/>
                </a:solidFill>
                <a:latin typeface="Roboto"/>
                <a:ea typeface="Roboto"/>
                <a:cs typeface="Roboto"/>
                <a:sym typeface="Roboto"/>
              </a:rPr>
              <a:t> and </a:t>
            </a:r>
            <a:r>
              <a:rPr b="1" lang="en-GB" sz="1800">
                <a:solidFill>
                  <a:schemeClr val="dk1"/>
                </a:solidFill>
                <a:latin typeface="Roboto"/>
                <a:ea typeface="Roboto"/>
                <a:cs typeface="Roboto"/>
                <a:sym typeface="Roboto"/>
              </a:rPr>
              <a:t>Reptiles</a:t>
            </a:r>
            <a:r>
              <a:rPr lang="en-GB" sz="1800">
                <a:solidFill>
                  <a:schemeClr val="dk1"/>
                </a:solidFill>
                <a:latin typeface="Roboto"/>
                <a:ea typeface="Roboto"/>
                <a:cs typeface="Roboto"/>
                <a:sym typeface="Roboto"/>
              </a:rPr>
              <a:t> .</a:t>
            </a:r>
            <a:br>
              <a:rPr lang="en-GB" sz="1800">
                <a:solidFill>
                  <a:srgbClr val="888888"/>
                </a:solidFill>
                <a:latin typeface="Roboto"/>
                <a:ea typeface="Roboto"/>
                <a:cs typeface="Roboto"/>
                <a:sym typeface="Roboto"/>
              </a:rPr>
            </a:br>
            <a:endParaRPr i="0" sz="1800" u="none" cap="none" strike="noStrike">
              <a:solidFill>
                <a:schemeClr val="dk1"/>
              </a:solidFill>
              <a:latin typeface="Roboto"/>
              <a:ea typeface="Roboto"/>
              <a:cs typeface="Roboto"/>
              <a:sym typeface="Roboto"/>
            </a:endParaRPr>
          </a:p>
        </p:txBody>
      </p:sp>
      <p:sp>
        <p:nvSpPr>
          <p:cNvPr id="251" name="Google Shape;251;g2ee15abed17_3_350"/>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07</a:t>
            </a:r>
            <a:endParaRPr b="1" i="0" sz="2000" u="none" cap="none" strike="noStrike">
              <a:solidFill>
                <a:srgbClr val="8182EF"/>
              </a:solidFill>
              <a:latin typeface="Roboto"/>
              <a:ea typeface="Roboto"/>
              <a:cs typeface="Roboto"/>
              <a:sym typeface="Roboto"/>
            </a:endParaRPr>
          </a:p>
        </p:txBody>
      </p:sp>
      <p:pic>
        <p:nvPicPr>
          <p:cNvPr id="252" name="Google Shape;252;g2ee15abed17_3_350"/>
          <p:cNvPicPr preferRelativeResize="0"/>
          <p:nvPr/>
        </p:nvPicPr>
        <p:blipFill rotWithShape="1">
          <a:blip r:embed="rId3">
            <a:alphaModFix/>
          </a:blip>
          <a:srcRect b="0" l="0" r="0" t="0"/>
          <a:stretch/>
        </p:blipFill>
        <p:spPr>
          <a:xfrm>
            <a:off x="5680190" y="2449074"/>
            <a:ext cx="2221979" cy="2219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ee15abed17_3_356"/>
          <p:cNvSpPr txBox="1"/>
          <p:nvPr/>
        </p:nvSpPr>
        <p:spPr>
          <a:xfrm>
            <a:off x="327600" y="402400"/>
            <a:ext cx="2827800" cy="432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04</a:t>
            </a:r>
            <a:endParaRPr b="0" i="0" sz="2000" u="none" cap="none" strike="noStrike">
              <a:solidFill>
                <a:schemeClr val="lt1"/>
              </a:solidFill>
              <a:latin typeface="Roboto"/>
              <a:ea typeface="Roboto"/>
              <a:cs typeface="Roboto"/>
              <a:sym typeface="Roboto"/>
            </a:endParaRPr>
          </a:p>
        </p:txBody>
      </p:sp>
      <p:sp>
        <p:nvSpPr>
          <p:cNvPr id="258" name="Google Shape;258;g2ee15abed17_3_356"/>
          <p:cNvSpPr txBox="1"/>
          <p:nvPr/>
        </p:nvSpPr>
        <p:spPr>
          <a:xfrm>
            <a:off x="720725" y="1501950"/>
            <a:ext cx="7544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Select from the given diagram the one that illustrates the relationship among the given 3 classes: </a:t>
            </a:r>
            <a:r>
              <a:rPr b="1" lang="en-GB" sz="1800">
                <a:solidFill>
                  <a:schemeClr val="dk1"/>
                </a:solidFill>
                <a:latin typeface="Roboto"/>
                <a:ea typeface="Roboto"/>
                <a:cs typeface="Roboto"/>
                <a:sym typeface="Roboto"/>
              </a:rPr>
              <a:t>children below 18</a:t>
            </a:r>
            <a:r>
              <a:rPr lang="en-GB" sz="1800">
                <a:solidFill>
                  <a:schemeClr val="dk1"/>
                </a:solidFill>
                <a:latin typeface="Roboto"/>
                <a:ea typeface="Roboto"/>
                <a:cs typeface="Roboto"/>
                <a:sym typeface="Roboto"/>
              </a:rPr>
              <a:t>, </a:t>
            </a:r>
            <a:r>
              <a:rPr b="1" lang="en-GB" sz="1800">
                <a:solidFill>
                  <a:schemeClr val="dk1"/>
                </a:solidFill>
                <a:latin typeface="Roboto"/>
                <a:ea typeface="Roboto"/>
                <a:cs typeface="Roboto"/>
                <a:sym typeface="Roboto"/>
              </a:rPr>
              <a:t>persons in the electoral list</a:t>
            </a:r>
            <a:r>
              <a:rPr lang="en-GB" sz="1800">
                <a:solidFill>
                  <a:schemeClr val="dk1"/>
                </a:solidFill>
                <a:latin typeface="Roboto"/>
                <a:ea typeface="Roboto"/>
                <a:cs typeface="Roboto"/>
                <a:sym typeface="Roboto"/>
              </a:rPr>
              <a:t>, those who have </a:t>
            </a:r>
            <a:r>
              <a:rPr b="1" lang="en-GB" sz="1800">
                <a:solidFill>
                  <a:schemeClr val="dk1"/>
                </a:solidFill>
                <a:latin typeface="Roboto"/>
                <a:ea typeface="Roboto"/>
                <a:cs typeface="Roboto"/>
                <a:sym typeface="Roboto"/>
              </a:rPr>
              <a:t>voted</a:t>
            </a:r>
            <a:r>
              <a:rPr lang="en-GB" sz="1800">
                <a:solidFill>
                  <a:schemeClr val="dk1"/>
                </a:solidFill>
                <a:latin typeface="Roboto"/>
                <a:ea typeface="Roboto"/>
                <a:cs typeface="Roboto"/>
                <a:sym typeface="Roboto"/>
              </a:rPr>
              <a:t>.</a:t>
            </a:r>
            <a:endParaRPr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i="0" sz="1800" u="none" cap="none" strike="noStrike">
              <a:solidFill>
                <a:schemeClr val="dk1"/>
              </a:solidFill>
              <a:latin typeface="Roboto"/>
              <a:ea typeface="Roboto"/>
              <a:cs typeface="Roboto"/>
              <a:sym typeface="Roboto"/>
            </a:endParaRPr>
          </a:p>
        </p:txBody>
      </p:sp>
      <p:sp>
        <p:nvSpPr>
          <p:cNvPr id="259" name="Google Shape;259;g2ee15abed17_3_35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08</a:t>
            </a:r>
            <a:endParaRPr b="1" i="0" sz="2000" u="none" cap="none" strike="noStrike">
              <a:solidFill>
                <a:srgbClr val="8182EF"/>
              </a:solidFill>
              <a:latin typeface="Roboto"/>
              <a:ea typeface="Roboto"/>
              <a:cs typeface="Roboto"/>
              <a:sym typeface="Roboto"/>
            </a:endParaRPr>
          </a:p>
        </p:txBody>
      </p:sp>
      <p:pic>
        <p:nvPicPr>
          <p:cNvPr id="260" name="Google Shape;260;g2ee15abed17_3_356"/>
          <p:cNvPicPr preferRelativeResize="0"/>
          <p:nvPr/>
        </p:nvPicPr>
        <p:blipFill>
          <a:blip r:embed="rId3">
            <a:alphaModFix/>
          </a:blip>
          <a:stretch>
            <a:fillRect/>
          </a:stretch>
        </p:blipFill>
        <p:spPr>
          <a:xfrm>
            <a:off x="1982400" y="2451200"/>
            <a:ext cx="4629900" cy="245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4" name="Shape 264"/>
        <p:cNvGrpSpPr/>
        <p:nvPr/>
      </p:nvGrpSpPr>
      <p:grpSpPr>
        <a:xfrm>
          <a:off x="0" y="0"/>
          <a:ext cx="0" cy="0"/>
          <a:chOff x="0" y="0"/>
          <a:chExt cx="0" cy="0"/>
        </a:xfrm>
      </p:grpSpPr>
      <p:sp>
        <p:nvSpPr>
          <p:cNvPr id="265" name="Google Shape;265;g2ee15abed17_3_363"/>
          <p:cNvSpPr txBox="1"/>
          <p:nvPr/>
        </p:nvSpPr>
        <p:spPr>
          <a:xfrm>
            <a:off x="720725" y="1387925"/>
            <a:ext cx="7265400" cy="27900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According to above given question , we can say that</a:t>
            </a:r>
            <a:br>
              <a:rPr lang="en-GB" sz="1800">
                <a:solidFill>
                  <a:schemeClr val="dk1"/>
                </a:solidFill>
                <a:latin typeface="Roboto"/>
                <a:ea typeface="Roboto"/>
                <a:cs typeface="Roboto"/>
                <a:sym typeface="Roboto"/>
              </a:rPr>
            </a:br>
            <a:r>
              <a:rPr b="1" lang="en-GB" sz="1800">
                <a:solidFill>
                  <a:schemeClr val="dk1"/>
                </a:solidFill>
                <a:latin typeface="Roboto"/>
                <a:ea typeface="Roboto"/>
                <a:cs typeface="Roboto"/>
                <a:sym typeface="Roboto"/>
              </a:rPr>
              <a:t>children below 18</a:t>
            </a:r>
            <a:r>
              <a:rPr lang="en-GB" sz="1800">
                <a:solidFill>
                  <a:schemeClr val="dk1"/>
                </a:solidFill>
                <a:latin typeface="Roboto"/>
                <a:ea typeface="Roboto"/>
                <a:cs typeface="Roboto"/>
                <a:sym typeface="Roboto"/>
              </a:rPr>
              <a:t> are different from </a:t>
            </a:r>
            <a:r>
              <a:rPr b="1" lang="en-GB" sz="1800">
                <a:solidFill>
                  <a:schemeClr val="dk1"/>
                </a:solidFill>
                <a:latin typeface="Roboto"/>
                <a:ea typeface="Roboto"/>
                <a:cs typeface="Roboto"/>
                <a:sym typeface="Roboto"/>
              </a:rPr>
              <a:t>persons in the electoral list</a:t>
            </a:r>
            <a:r>
              <a:rPr lang="en-GB" sz="1800">
                <a:solidFill>
                  <a:schemeClr val="dk1"/>
                </a:solidFill>
                <a:latin typeface="Roboto"/>
                <a:ea typeface="Roboto"/>
                <a:cs typeface="Roboto"/>
                <a:sym typeface="Roboto"/>
              </a:rPr>
              <a:t> and those who have </a:t>
            </a:r>
            <a:r>
              <a:rPr b="1" lang="en-GB" sz="1800">
                <a:solidFill>
                  <a:schemeClr val="dk1"/>
                </a:solidFill>
                <a:latin typeface="Roboto"/>
                <a:ea typeface="Roboto"/>
                <a:cs typeface="Roboto"/>
                <a:sym typeface="Roboto"/>
              </a:rPr>
              <a:t>voted</a:t>
            </a:r>
            <a:r>
              <a:rPr lang="en-GB" sz="1800">
                <a:solidFill>
                  <a:schemeClr val="dk1"/>
                </a:solidFill>
                <a:latin typeface="Roboto"/>
                <a:ea typeface="Roboto"/>
                <a:cs typeface="Roboto"/>
                <a:sym typeface="Roboto"/>
              </a:rPr>
              <a:t>.</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From above it is clear that option ( A ) represents the best relationship between </a:t>
            </a:r>
            <a:r>
              <a:rPr b="1" lang="en-GB" sz="1800">
                <a:solidFill>
                  <a:schemeClr val="dk1"/>
                </a:solidFill>
                <a:latin typeface="Roboto"/>
                <a:ea typeface="Roboto"/>
                <a:cs typeface="Roboto"/>
                <a:sym typeface="Roboto"/>
              </a:rPr>
              <a:t>children below 18</a:t>
            </a:r>
            <a:r>
              <a:rPr lang="en-GB" sz="1800">
                <a:solidFill>
                  <a:schemeClr val="dk1"/>
                </a:solidFill>
                <a:latin typeface="Roboto"/>
                <a:ea typeface="Roboto"/>
                <a:cs typeface="Roboto"/>
                <a:sym typeface="Roboto"/>
              </a:rPr>
              <a:t>, </a:t>
            </a:r>
            <a:r>
              <a:rPr b="1" lang="en-GB" sz="1800">
                <a:solidFill>
                  <a:schemeClr val="dk1"/>
                </a:solidFill>
                <a:latin typeface="Roboto"/>
                <a:ea typeface="Roboto"/>
                <a:cs typeface="Roboto"/>
                <a:sym typeface="Roboto"/>
              </a:rPr>
              <a:t>persons in the electoral list</a:t>
            </a:r>
            <a:r>
              <a:rPr lang="en-GB" sz="1800">
                <a:solidFill>
                  <a:schemeClr val="dk1"/>
                </a:solidFill>
                <a:latin typeface="Roboto"/>
                <a:ea typeface="Roboto"/>
                <a:cs typeface="Roboto"/>
                <a:sym typeface="Roboto"/>
              </a:rPr>
              <a:t> and those who have </a:t>
            </a:r>
            <a:r>
              <a:rPr b="1" lang="en-GB" sz="1800">
                <a:solidFill>
                  <a:schemeClr val="dk1"/>
                </a:solidFill>
                <a:latin typeface="Roboto"/>
                <a:ea typeface="Roboto"/>
                <a:cs typeface="Roboto"/>
                <a:sym typeface="Roboto"/>
              </a:rPr>
              <a:t>voted</a:t>
            </a:r>
            <a:r>
              <a:rPr lang="en-GB" sz="1800">
                <a:solidFill>
                  <a:schemeClr val="dk1"/>
                </a:solidFill>
                <a:latin typeface="Roboto"/>
                <a:ea typeface="Roboto"/>
                <a:cs typeface="Roboto"/>
                <a:sym typeface="Roboto"/>
              </a:rPr>
              <a:t> . As shown in given Venn - diagram .</a:t>
            </a:r>
            <a:br>
              <a:rPr lang="en-GB" sz="1600">
                <a:solidFill>
                  <a:schemeClr val="dk1"/>
                </a:solidFill>
                <a:latin typeface="Rubik"/>
                <a:ea typeface="Rubik"/>
                <a:cs typeface="Rubik"/>
                <a:sym typeface="Rubik"/>
              </a:rPr>
            </a:br>
            <a:endParaRPr b="0" i="0" sz="1800" u="none" cap="none" strike="noStrike">
              <a:solidFill>
                <a:schemeClr val="dk1"/>
              </a:solidFill>
              <a:latin typeface="Roboto"/>
              <a:ea typeface="Roboto"/>
              <a:cs typeface="Roboto"/>
              <a:sym typeface="Roboto"/>
            </a:endParaRPr>
          </a:p>
        </p:txBody>
      </p:sp>
      <p:sp>
        <p:nvSpPr>
          <p:cNvPr id="266" name="Google Shape;266;g2ee15abed17_3_36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08</a:t>
            </a:r>
            <a:endParaRPr b="1" i="0" sz="2000" u="none" cap="none" strike="noStrike">
              <a:solidFill>
                <a:srgbClr val="8182EF"/>
              </a:solidFill>
              <a:latin typeface="Roboto"/>
              <a:ea typeface="Roboto"/>
              <a:cs typeface="Roboto"/>
              <a:sym typeface="Roboto"/>
            </a:endParaRPr>
          </a:p>
        </p:txBody>
      </p:sp>
      <p:pic>
        <p:nvPicPr>
          <p:cNvPr id="267" name="Google Shape;267;g2ee15abed17_3_363"/>
          <p:cNvPicPr preferRelativeResize="0"/>
          <p:nvPr/>
        </p:nvPicPr>
        <p:blipFill rotWithShape="1">
          <a:blip r:embed="rId3">
            <a:alphaModFix/>
          </a:blip>
          <a:srcRect b="0" l="0" r="0" t="0"/>
          <a:stretch/>
        </p:blipFill>
        <p:spPr>
          <a:xfrm>
            <a:off x="5204827" y="3132141"/>
            <a:ext cx="2781300" cy="1638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ee15abed17_3_369"/>
          <p:cNvSpPr txBox="1"/>
          <p:nvPr/>
        </p:nvSpPr>
        <p:spPr>
          <a:xfrm>
            <a:off x="327600" y="396716"/>
            <a:ext cx="2827800" cy="437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05</a:t>
            </a:r>
            <a:endParaRPr b="0" i="0" sz="2000" u="none" cap="none" strike="noStrike">
              <a:solidFill>
                <a:schemeClr val="lt1"/>
              </a:solidFill>
              <a:latin typeface="Roboto"/>
              <a:ea typeface="Roboto"/>
              <a:cs typeface="Roboto"/>
              <a:sym typeface="Roboto"/>
            </a:endParaRPr>
          </a:p>
        </p:txBody>
      </p:sp>
      <p:sp>
        <p:nvSpPr>
          <p:cNvPr id="273" name="Google Shape;273;g2ee15abed17_3_369"/>
          <p:cNvSpPr txBox="1"/>
          <p:nvPr/>
        </p:nvSpPr>
        <p:spPr>
          <a:xfrm>
            <a:off x="746400" y="1439875"/>
            <a:ext cx="8068500" cy="357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Which diagram represents the </a:t>
            </a:r>
            <a:r>
              <a:rPr lang="en-GB" sz="1800">
                <a:solidFill>
                  <a:schemeClr val="dk1"/>
                </a:solidFill>
                <a:latin typeface="Roboto"/>
                <a:ea typeface="Roboto"/>
                <a:cs typeface="Roboto"/>
                <a:sym typeface="Roboto"/>
              </a:rPr>
              <a:t>relationship between </a:t>
            </a:r>
            <a:r>
              <a:rPr lang="en-GB" sz="1800">
                <a:solidFill>
                  <a:schemeClr val="dk1"/>
                </a:solidFill>
                <a:latin typeface="Roboto"/>
                <a:ea typeface="Roboto"/>
                <a:cs typeface="Roboto"/>
                <a:sym typeface="Roboto"/>
              </a:rPr>
              <a:t> </a:t>
            </a:r>
            <a:r>
              <a:rPr b="1" lang="en-GB" sz="1800">
                <a:solidFill>
                  <a:schemeClr val="dk1"/>
                </a:solidFill>
                <a:latin typeface="Roboto"/>
                <a:ea typeface="Roboto"/>
                <a:cs typeface="Roboto"/>
                <a:sym typeface="Roboto"/>
              </a:rPr>
              <a:t>Women</a:t>
            </a:r>
            <a:r>
              <a:rPr lang="en-GB" sz="1800">
                <a:solidFill>
                  <a:schemeClr val="dk1"/>
                </a:solidFill>
                <a:latin typeface="Roboto"/>
                <a:ea typeface="Roboto"/>
                <a:cs typeface="Roboto"/>
                <a:sym typeface="Roboto"/>
              </a:rPr>
              <a:t>,  </a:t>
            </a:r>
            <a:r>
              <a:rPr b="1" lang="en-GB" sz="1800">
                <a:solidFill>
                  <a:schemeClr val="dk1"/>
                </a:solidFill>
                <a:latin typeface="Roboto"/>
                <a:ea typeface="Roboto"/>
                <a:cs typeface="Roboto"/>
                <a:sym typeface="Roboto"/>
              </a:rPr>
              <a:t>Mothers</a:t>
            </a:r>
            <a:r>
              <a:rPr lang="en-GB" sz="1800">
                <a:solidFill>
                  <a:schemeClr val="dk1"/>
                </a:solidFill>
                <a:latin typeface="Roboto"/>
                <a:ea typeface="Roboto"/>
                <a:cs typeface="Roboto"/>
                <a:sym typeface="Roboto"/>
              </a:rPr>
              <a:t>  and </a:t>
            </a:r>
            <a:r>
              <a:rPr b="1" lang="en-GB" sz="1800">
                <a:solidFill>
                  <a:schemeClr val="dk1"/>
                </a:solidFill>
                <a:latin typeface="Roboto"/>
                <a:ea typeface="Roboto"/>
                <a:cs typeface="Roboto"/>
                <a:sym typeface="Roboto"/>
              </a:rPr>
              <a:t>Engineers</a:t>
            </a:r>
            <a:r>
              <a:rPr lang="en-GB"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t/>
            </a:r>
            <a:endParaRPr i="0" sz="1800" u="none" cap="none" strike="noStrike">
              <a:solidFill>
                <a:schemeClr val="dk1"/>
              </a:solidFill>
              <a:latin typeface="Roboto"/>
              <a:ea typeface="Roboto"/>
              <a:cs typeface="Roboto"/>
              <a:sym typeface="Roboto"/>
            </a:endParaRPr>
          </a:p>
        </p:txBody>
      </p:sp>
      <p:sp>
        <p:nvSpPr>
          <p:cNvPr id="274" name="Google Shape;274;g2ee15abed17_3_369"/>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09</a:t>
            </a:r>
            <a:endParaRPr b="1" i="0" sz="2000" u="none" cap="none" strike="noStrike">
              <a:solidFill>
                <a:srgbClr val="8182EF"/>
              </a:solidFill>
              <a:latin typeface="Roboto"/>
              <a:ea typeface="Roboto"/>
              <a:cs typeface="Roboto"/>
              <a:sym typeface="Roboto"/>
            </a:endParaRPr>
          </a:p>
        </p:txBody>
      </p:sp>
      <p:sp>
        <p:nvSpPr>
          <p:cNvPr id="275" name="Google Shape;275;g2ee15abed17_3_369"/>
          <p:cNvSpPr txBox="1"/>
          <p:nvPr/>
        </p:nvSpPr>
        <p:spPr>
          <a:xfrm>
            <a:off x="-69300" y="1830400"/>
            <a:ext cx="8520600" cy="2603400"/>
          </a:xfrm>
          <a:prstGeom prst="rect">
            <a:avLst/>
          </a:prstGeom>
          <a:noFill/>
          <a:ln>
            <a:noFill/>
          </a:ln>
        </p:spPr>
        <p:txBody>
          <a:bodyPr anchorCtr="0" anchor="t" bIns="91425" lIns="91425" spcFirstLastPara="1" rIns="91425" wrap="square" tIns="91425">
            <a:noAutofit/>
          </a:bodyPr>
          <a:lstStyle/>
          <a:p>
            <a:pPr indent="0" lvl="0" marL="114300" marR="0" rtl="0" algn="l">
              <a:lnSpc>
                <a:spcPct val="150000"/>
              </a:lnSpc>
              <a:spcBef>
                <a:spcPts val="0"/>
              </a:spcBef>
              <a:spcAft>
                <a:spcPts val="0"/>
              </a:spcAft>
              <a:buClr>
                <a:srgbClr val="000000"/>
              </a:buClr>
              <a:buSzPts val="1600"/>
              <a:buFont typeface="Arial"/>
              <a:buNone/>
            </a:pPr>
            <a:r>
              <a:rPr b="0" i="0" lang="en-GB" sz="1600" u="none" cap="none" strike="noStrike">
                <a:solidFill>
                  <a:srgbClr val="000000"/>
                </a:solidFill>
                <a:latin typeface="Roboto"/>
                <a:ea typeface="Roboto"/>
                <a:cs typeface="Roboto"/>
                <a:sym typeface="Roboto"/>
              </a:rPr>
              <a:t>	</a:t>
            </a:r>
            <a:endParaRPr b="0" i="0" sz="1800" u="none" cap="none" strike="noStrike">
              <a:solidFill>
                <a:srgbClr val="595959"/>
              </a:solidFill>
              <a:latin typeface="Arial"/>
              <a:ea typeface="Arial"/>
              <a:cs typeface="Arial"/>
              <a:sym typeface="Arial"/>
            </a:endParaRPr>
          </a:p>
        </p:txBody>
      </p:sp>
      <p:sp>
        <p:nvSpPr>
          <p:cNvPr id="276" name="Google Shape;276;g2ee15abed17_3_369"/>
          <p:cNvSpPr txBox="1"/>
          <p:nvPr/>
        </p:nvSpPr>
        <p:spPr>
          <a:xfrm>
            <a:off x="2028825" y="2286000"/>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a:t>
            </a:r>
            <a:endParaRPr b="0" i="0" sz="1600" u="none" cap="none" strike="noStrike">
              <a:solidFill>
                <a:srgbClr val="000000"/>
              </a:solidFill>
              <a:latin typeface="Arial"/>
              <a:ea typeface="Arial"/>
              <a:cs typeface="Arial"/>
              <a:sym typeface="Arial"/>
            </a:endParaRPr>
          </a:p>
        </p:txBody>
      </p:sp>
      <p:sp>
        <p:nvSpPr>
          <p:cNvPr id="277" name="Google Shape;277;g2ee15abed17_3_369"/>
          <p:cNvSpPr txBox="1"/>
          <p:nvPr/>
        </p:nvSpPr>
        <p:spPr>
          <a:xfrm>
            <a:off x="5057768" y="2248666"/>
            <a:ext cx="378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a:t>
            </a:r>
            <a:endParaRPr b="0" i="0" sz="1600" u="none" cap="none" strike="noStrike">
              <a:solidFill>
                <a:srgbClr val="000000"/>
              </a:solidFill>
              <a:latin typeface="Arial"/>
              <a:ea typeface="Arial"/>
              <a:cs typeface="Arial"/>
              <a:sym typeface="Arial"/>
            </a:endParaRPr>
          </a:p>
        </p:txBody>
      </p:sp>
      <p:sp>
        <p:nvSpPr>
          <p:cNvPr id="278" name="Google Shape;278;g2ee15abed17_3_369"/>
          <p:cNvSpPr txBox="1"/>
          <p:nvPr/>
        </p:nvSpPr>
        <p:spPr>
          <a:xfrm>
            <a:off x="2000249" y="3762371"/>
            <a:ext cx="390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a:t>
            </a:r>
            <a:endParaRPr b="0" i="0" sz="1600" u="none" cap="none" strike="noStrike">
              <a:solidFill>
                <a:srgbClr val="000000"/>
              </a:solidFill>
              <a:latin typeface="Arial"/>
              <a:ea typeface="Arial"/>
              <a:cs typeface="Arial"/>
              <a:sym typeface="Arial"/>
            </a:endParaRPr>
          </a:p>
        </p:txBody>
      </p:sp>
      <p:sp>
        <p:nvSpPr>
          <p:cNvPr id="279" name="Google Shape;279;g2ee15abed17_3_369"/>
          <p:cNvSpPr txBox="1"/>
          <p:nvPr/>
        </p:nvSpPr>
        <p:spPr>
          <a:xfrm>
            <a:off x="5057768" y="3748082"/>
            <a:ext cx="36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pic>
        <p:nvPicPr>
          <p:cNvPr id="280" name="Google Shape;280;g2ee15abed17_3_369"/>
          <p:cNvPicPr preferRelativeResize="0"/>
          <p:nvPr/>
        </p:nvPicPr>
        <p:blipFill rotWithShape="1">
          <a:blip r:embed="rId3">
            <a:alphaModFix/>
          </a:blip>
          <a:srcRect b="0" l="0" r="0" t="0"/>
          <a:stretch/>
        </p:blipFill>
        <p:spPr>
          <a:xfrm>
            <a:off x="2505074" y="1830396"/>
            <a:ext cx="981075" cy="952500"/>
          </a:xfrm>
          <a:prstGeom prst="rect">
            <a:avLst/>
          </a:prstGeom>
          <a:noFill/>
          <a:ln>
            <a:noFill/>
          </a:ln>
        </p:spPr>
      </p:pic>
      <p:pic>
        <p:nvPicPr>
          <p:cNvPr id="281" name="Google Shape;281;g2ee15abed17_3_369"/>
          <p:cNvPicPr preferRelativeResize="0"/>
          <p:nvPr/>
        </p:nvPicPr>
        <p:blipFill rotWithShape="1">
          <a:blip r:embed="rId4">
            <a:alphaModFix/>
          </a:blip>
          <a:srcRect b="0" l="0" r="0" t="0"/>
          <a:stretch/>
        </p:blipFill>
        <p:spPr>
          <a:xfrm>
            <a:off x="5633798" y="2041022"/>
            <a:ext cx="1219200" cy="865188"/>
          </a:xfrm>
          <a:prstGeom prst="rect">
            <a:avLst/>
          </a:prstGeom>
          <a:noFill/>
          <a:ln>
            <a:noFill/>
          </a:ln>
        </p:spPr>
      </p:pic>
      <p:pic>
        <p:nvPicPr>
          <p:cNvPr id="282" name="Google Shape;282;g2ee15abed17_3_369"/>
          <p:cNvPicPr preferRelativeResize="0"/>
          <p:nvPr/>
        </p:nvPicPr>
        <p:blipFill rotWithShape="1">
          <a:blip r:embed="rId5">
            <a:alphaModFix/>
          </a:blip>
          <a:srcRect b="0" l="0" r="0" t="0"/>
          <a:stretch/>
        </p:blipFill>
        <p:spPr>
          <a:xfrm>
            <a:off x="2514600" y="3430952"/>
            <a:ext cx="990600" cy="923925"/>
          </a:xfrm>
          <a:prstGeom prst="rect">
            <a:avLst/>
          </a:prstGeom>
          <a:noFill/>
          <a:ln>
            <a:noFill/>
          </a:ln>
        </p:spPr>
      </p:pic>
      <p:pic>
        <p:nvPicPr>
          <p:cNvPr id="283" name="Google Shape;283;g2ee15abed17_3_369"/>
          <p:cNvPicPr preferRelativeResize="0"/>
          <p:nvPr/>
        </p:nvPicPr>
        <p:blipFill rotWithShape="1">
          <a:blip r:embed="rId6">
            <a:alphaModFix/>
          </a:blip>
          <a:srcRect b="0" l="0" r="0" t="0"/>
          <a:stretch/>
        </p:blipFill>
        <p:spPr>
          <a:xfrm>
            <a:off x="5622374" y="3429965"/>
            <a:ext cx="1276350" cy="85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10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1" st="1"/>
                                            </p:txEl>
                                          </p:spTgt>
                                        </p:tgtEl>
                                        <p:attrNameLst>
                                          <p:attrName>style.visibility</p:attrName>
                                        </p:attrNameLst>
                                      </p:cBhvr>
                                      <p:to>
                                        <p:strVal val="visible"/>
                                      </p:to>
                                    </p:set>
                                    <p:animEffect filter="fade" transition="in">
                                      <p:cBhvr>
                                        <p:cTn dur="1000"/>
                                        <p:tgtEl>
                                          <p:spTgt spid="2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2" st="2"/>
                                            </p:txEl>
                                          </p:spTgt>
                                        </p:tgtEl>
                                        <p:attrNameLst>
                                          <p:attrName>style.visibility</p:attrName>
                                        </p:attrNameLst>
                                      </p:cBhvr>
                                      <p:to>
                                        <p:strVal val="visible"/>
                                      </p:to>
                                    </p:set>
                                    <p:animEffect filter="fade" transition="in">
                                      <p:cBhvr>
                                        <p:cTn dur="1000"/>
                                        <p:tgtEl>
                                          <p:spTgt spid="27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7" name="Shape 287"/>
        <p:cNvGrpSpPr/>
        <p:nvPr/>
      </p:nvGrpSpPr>
      <p:grpSpPr>
        <a:xfrm>
          <a:off x="0" y="0"/>
          <a:ext cx="0" cy="0"/>
          <a:chOff x="0" y="0"/>
          <a:chExt cx="0" cy="0"/>
        </a:xfrm>
      </p:grpSpPr>
      <p:sp>
        <p:nvSpPr>
          <p:cNvPr id="288" name="Google Shape;288;g2ee15abed17_3_376"/>
          <p:cNvSpPr txBox="1"/>
          <p:nvPr/>
        </p:nvSpPr>
        <p:spPr>
          <a:xfrm>
            <a:off x="327600" y="7781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80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89" name="Google Shape;289;g2ee15abed17_3_376"/>
          <p:cNvSpPr txBox="1"/>
          <p:nvPr/>
        </p:nvSpPr>
        <p:spPr>
          <a:xfrm>
            <a:off x="1066875" y="1640550"/>
            <a:ext cx="722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90" name="Google Shape;290;g2ee15abed17_3_376"/>
          <p:cNvSpPr txBox="1"/>
          <p:nvPr/>
        </p:nvSpPr>
        <p:spPr>
          <a:xfrm>
            <a:off x="630000" y="1354400"/>
            <a:ext cx="74742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600"/>
              <a:buFont typeface="Arial"/>
              <a:buNone/>
            </a:pPr>
            <a:r>
              <a:rPr lang="en-GB" sz="1800">
                <a:solidFill>
                  <a:schemeClr val="dk1"/>
                </a:solidFill>
                <a:latin typeface="Roboto"/>
                <a:ea typeface="Roboto"/>
                <a:cs typeface="Roboto"/>
                <a:sym typeface="Roboto"/>
              </a:rPr>
              <a:t>From above given question , we can say that</a:t>
            </a:r>
            <a:br>
              <a:rPr lang="en-GB" sz="1800">
                <a:solidFill>
                  <a:schemeClr val="dk1"/>
                </a:solidFill>
                <a:latin typeface="Roboto"/>
                <a:ea typeface="Roboto"/>
                <a:cs typeface="Roboto"/>
                <a:sym typeface="Roboto"/>
              </a:rPr>
            </a:br>
            <a:r>
              <a:rPr b="1" lang="en-GB" sz="1800">
                <a:solidFill>
                  <a:schemeClr val="dk1"/>
                </a:solidFill>
                <a:latin typeface="Roboto"/>
                <a:ea typeface="Roboto"/>
                <a:cs typeface="Roboto"/>
                <a:sym typeface="Roboto"/>
              </a:rPr>
              <a:t>All mothers</a:t>
            </a:r>
            <a:r>
              <a:rPr lang="en-GB" sz="1800">
                <a:solidFill>
                  <a:schemeClr val="dk1"/>
                </a:solidFill>
                <a:latin typeface="Roboto"/>
                <a:ea typeface="Roboto"/>
                <a:cs typeface="Roboto"/>
                <a:sym typeface="Roboto"/>
              </a:rPr>
              <a:t> are </a:t>
            </a:r>
            <a:r>
              <a:rPr b="1" lang="en-GB" sz="1800">
                <a:solidFill>
                  <a:schemeClr val="dk1"/>
                </a:solidFill>
                <a:latin typeface="Roboto"/>
                <a:ea typeface="Roboto"/>
                <a:cs typeface="Roboto"/>
                <a:sym typeface="Roboto"/>
              </a:rPr>
              <a:t>women</a:t>
            </a:r>
            <a:r>
              <a:rPr lang="en-GB" sz="1800">
                <a:solidFill>
                  <a:schemeClr val="dk1"/>
                </a:solidFill>
                <a:latin typeface="Roboto"/>
                <a:ea typeface="Roboto"/>
                <a:cs typeface="Roboto"/>
                <a:sym typeface="Roboto"/>
              </a:rPr>
              <a:t>. </a:t>
            </a:r>
            <a:br>
              <a:rPr lang="en-GB" sz="1800">
                <a:solidFill>
                  <a:schemeClr val="dk1"/>
                </a:solidFill>
                <a:latin typeface="Roboto"/>
                <a:ea typeface="Roboto"/>
                <a:cs typeface="Roboto"/>
                <a:sym typeface="Roboto"/>
              </a:rPr>
            </a:br>
            <a:r>
              <a:rPr b="1" lang="en-GB" sz="1800">
                <a:solidFill>
                  <a:schemeClr val="dk1"/>
                </a:solidFill>
                <a:latin typeface="Roboto"/>
                <a:ea typeface="Roboto"/>
                <a:cs typeface="Roboto"/>
                <a:sym typeface="Roboto"/>
              </a:rPr>
              <a:t>Some women</a:t>
            </a:r>
            <a:r>
              <a:rPr lang="en-GB" sz="1800">
                <a:solidFill>
                  <a:schemeClr val="dk1"/>
                </a:solidFill>
                <a:latin typeface="Roboto"/>
                <a:ea typeface="Roboto"/>
                <a:cs typeface="Roboto"/>
                <a:sym typeface="Roboto"/>
              </a:rPr>
              <a:t> are </a:t>
            </a:r>
            <a:r>
              <a:rPr b="1" lang="en-GB" sz="1800">
                <a:solidFill>
                  <a:schemeClr val="dk1"/>
                </a:solidFill>
                <a:latin typeface="Roboto"/>
                <a:ea typeface="Roboto"/>
                <a:cs typeface="Roboto"/>
                <a:sym typeface="Roboto"/>
              </a:rPr>
              <a:t>mothers</a:t>
            </a:r>
            <a:r>
              <a:rPr lang="en-GB" sz="1800">
                <a:solidFill>
                  <a:schemeClr val="dk1"/>
                </a:solidFill>
                <a:latin typeface="Roboto"/>
                <a:ea typeface="Roboto"/>
                <a:cs typeface="Roboto"/>
                <a:sym typeface="Roboto"/>
              </a:rPr>
              <a:t>. </a:t>
            </a:r>
            <a:br>
              <a:rPr lang="en-GB" sz="1800">
                <a:solidFill>
                  <a:schemeClr val="dk1"/>
                </a:solidFill>
                <a:latin typeface="Roboto"/>
                <a:ea typeface="Roboto"/>
                <a:cs typeface="Roboto"/>
                <a:sym typeface="Roboto"/>
              </a:rPr>
            </a:br>
            <a:r>
              <a:rPr b="1" lang="en-GB" sz="1800">
                <a:solidFill>
                  <a:schemeClr val="dk1"/>
                </a:solidFill>
                <a:latin typeface="Roboto"/>
                <a:ea typeface="Roboto"/>
                <a:cs typeface="Roboto"/>
                <a:sym typeface="Roboto"/>
              </a:rPr>
              <a:t>Some mothers</a:t>
            </a:r>
            <a:r>
              <a:rPr lang="en-GB" sz="1800">
                <a:solidFill>
                  <a:schemeClr val="dk1"/>
                </a:solidFill>
                <a:latin typeface="Roboto"/>
                <a:ea typeface="Roboto"/>
                <a:cs typeface="Roboto"/>
                <a:sym typeface="Roboto"/>
              </a:rPr>
              <a:t> may be </a:t>
            </a:r>
            <a:r>
              <a:rPr b="1" lang="en-GB" sz="1800">
                <a:solidFill>
                  <a:schemeClr val="dk1"/>
                </a:solidFill>
                <a:latin typeface="Roboto"/>
                <a:ea typeface="Roboto"/>
                <a:cs typeface="Roboto"/>
                <a:sym typeface="Roboto"/>
              </a:rPr>
              <a:t>engineers</a:t>
            </a:r>
            <a:r>
              <a:rPr lang="en-GB" sz="1800">
                <a:solidFill>
                  <a:schemeClr val="dk1"/>
                </a:solidFill>
                <a:latin typeface="Roboto"/>
                <a:ea typeface="Roboto"/>
                <a:cs typeface="Roboto"/>
                <a:sym typeface="Roboto"/>
              </a:rPr>
              <a:t>.</a:t>
            </a:r>
            <a:br>
              <a:rPr lang="en-GB" sz="1800">
                <a:solidFill>
                  <a:schemeClr val="dk1"/>
                </a:solidFill>
                <a:latin typeface="Roboto"/>
                <a:ea typeface="Roboto"/>
                <a:cs typeface="Roboto"/>
                <a:sym typeface="Roboto"/>
              </a:rPr>
            </a:br>
            <a:r>
              <a:rPr lang="en-GB" sz="1800">
                <a:solidFill>
                  <a:schemeClr val="dk1"/>
                </a:solidFill>
                <a:latin typeface="Roboto"/>
                <a:ea typeface="Roboto"/>
                <a:cs typeface="Roboto"/>
                <a:sym typeface="Roboto"/>
              </a:rPr>
              <a:t>From above it is clear that option ( D ) represents the best relationship between </a:t>
            </a:r>
            <a:r>
              <a:rPr b="1" lang="en-GB" sz="1800">
                <a:solidFill>
                  <a:schemeClr val="dk1"/>
                </a:solidFill>
                <a:latin typeface="Roboto"/>
                <a:ea typeface="Roboto"/>
                <a:cs typeface="Roboto"/>
                <a:sym typeface="Roboto"/>
              </a:rPr>
              <a:t>Women</a:t>
            </a:r>
            <a:r>
              <a:rPr lang="en-GB" sz="1800">
                <a:solidFill>
                  <a:schemeClr val="dk1"/>
                </a:solidFill>
                <a:latin typeface="Roboto"/>
                <a:ea typeface="Roboto"/>
                <a:cs typeface="Roboto"/>
                <a:sym typeface="Roboto"/>
              </a:rPr>
              <a:t>, </a:t>
            </a:r>
            <a:r>
              <a:rPr b="1" lang="en-GB" sz="1800">
                <a:solidFill>
                  <a:schemeClr val="dk1"/>
                </a:solidFill>
                <a:latin typeface="Roboto"/>
                <a:ea typeface="Roboto"/>
                <a:cs typeface="Roboto"/>
                <a:sym typeface="Roboto"/>
              </a:rPr>
              <a:t>Mothers</a:t>
            </a:r>
            <a:r>
              <a:rPr lang="en-GB" sz="1800">
                <a:solidFill>
                  <a:schemeClr val="dk1"/>
                </a:solidFill>
                <a:latin typeface="Roboto"/>
                <a:ea typeface="Roboto"/>
                <a:cs typeface="Roboto"/>
                <a:sym typeface="Roboto"/>
              </a:rPr>
              <a:t> and </a:t>
            </a:r>
            <a:r>
              <a:rPr b="1" lang="en-GB" sz="1800">
                <a:solidFill>
                  <a:schemeClr val="dk1"/>
                </a:solidFill>
                <a:latin typeface="Roboto"/>
                <a:ea typeface="Roboto"/>
                <a:cs typeface="Roboto"/>
                <a:sym typeface="Roboto"/>
              </a:rPr>
              <a:t>Engineers</a:t>
            </a:r>
            <a:r>
              <a:rPr lang="en-GB" sz="1800">
                <a:solidFill>
                  <a:schemeClr val="dk1"/>
                </a:solidFill>
                <a:latin typeface="Roboto"/>
                <a:ea typeface="Roboto"/>
                <a:cs typeface="Roboto"/>
                <a:sym typeface="Roboto"/>
              </a:rPr>
              <a:t>. As shown in given Venn - diagram </a:t>
            </a:r>
            <a:r>
              <a:rPr lang="en-GB" sz="1800">
                <a:solidFill>
                  <a:srgbClr val="888888"/>
                </a:solidFill>
                <a:latin typeface="Roboto"/>
                <a:ea typeface="Roboto"/>
                <a:cs typeface="Roboto"/>
                <a:sym typeface="Roboto"/>
              </a:rPr>
              <a:t>.</a:t>
            </a:r>
            <a:br>
              <a:rPr lang="en-GB" sz="1800">
                <a:solidFill>
                  <a:srgbClr val="888888"/>
                </a:solidFill>
                <a:latin typeface="Roboto"/>
                <a:ea typeface="Roboto"/>
                <a:cs typeface="Roboto"/>
                <a:sym typeface="Roboto"/>
              </a:rPr>
            </a:b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latin typeface="Roboto"/>
              <a:ea typeface="Roboto"/>
              <a:cs typeface="Roboto"/>
              <a:sym typeface="Roboto"/>
            </a:endParaRPr>
          </a:p>
        </p:txBody>
      </p:sp>
      <p:sp>
        <p:nvSpPr>
          <p:cNvPr id="291" name="Google Shape;291;g2ee15abed17_3_37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09</a:t>
            </a:r>
            <a:endParaRPr b="1" i="0" sz="2000" u="none" cap="none" strike="noStrike">
              <a:solidFill>
                <a:srgbClr val="8182EF"/>
              </a:solidFill>
              <a:latin typeface="Roboto"/>
              <a:ea typeface="Roboto"/>
              <a:cs typeface="Roboto"/>
              <a:sym typeface="Roboto"/>
            </a:endParaRPr>
          </a:p>
        </p:txBody>
      </p:sp>
      <p:pic>
        <p:nvPicPr>
          <p:cNvPr id="292" name="Google Shape;292;g2ee15abed17_3_376"/>
          <p:cNvPicPr preferRelativeResize="0"/>
          <p:nvPr/>
        </p:nvPicPr>
        <p:blipFill rotWithShape="1">
          <a:blip r:embed="rId3">
            <a:alphaModFix/>
          </a:blip>
          <a:srcRect b="0" l="0" r="0" t="0"/>
          <a:stretch/>
        </p:blipFill>
        <p:spPr>
          <a:xfrm>
            <a:off x="4654800" y="3193750"/>
            <a:ext cx="2274650" cy="1485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ee15abed17_3_383"/>
          <p:cNvSpPr txBox="1"/>
          <p:nvPr/>
        </p:nvSpPr>
        <p:spPr>
          <a:xfrm>
            <a:off x="720000" y="144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400"/>
              <a:buFont typeface="Arial"/>
              <a:buNone/>
            </a:pPr>
            <a:r>
              <a:rPr lang="en-GB" sz="1800">
                <a:solidFill>
                  <a:schemeClr val="dk1"/>
                </a:solidFill>
                <a:latin typeface="Roboto"/>
                <a:ea typeface="Roboto"/>
                <a:cs typeface="Roboto"/>
                <a:sym typeface="Roboto"/>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basketball both. 5% liked watching none of these games.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GB" sz="1800">
                <a:solidFill>
                  <a:schemeClr val="dk1"/>
                </a:solidFill>
                <a:latin typeface="Roboto"/>
                <a:ea typeface="Roboto"/>
                <a:cs typeface="Roboto"/>
                <a:sym typeface="Roboto"/>
              </a:rPr>
              <a:t>How many students like watching all the three games?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GB" sz="1800">
                <a:solidFill>
                  <a:schemeClr val="dk1"/>
                </a:solidFill>
                <a:latin typeface="Roboto"/>
                <a:ea typeface="Roboto"/>
                <a:cs typeface="Roboto"/>
                <a:sym typeface="Roboto"/>
              </a:rPr>
              <a:t>A. 55</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GB" sz="1800">
                <a:solidFill>
                  <a:schemeClr val="dk1"/>
                </a:solidFill>
                <a:latin typeface="Roboto"/>
                <a:ea typeface="Roboto"/>
                <a:cs typeface="Roboto"/>
                <a:sym typeface="Roboto"/>
              </a:rPr>
              <a:t>B. 40</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GB" sz="1800">
                <a:solidFill>
                  <a:schemeClr val="dk1"/>
                </a:solidFill>
                <a:latin typeface="Roboto"/>
                <a:ea typeface="Roboto"/>
                <a:cs typeface="Roboto"/>
                <a:sym typeface="Roboto"/>
              </a:rPr>
              <a:t>C. 75</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400"/>
              <a:buFont typeface="Arial"/>
              <a:buNone/>
            </a:pPr>
            <a:r>
              <a:rPr lang="en-GB" sz="1800">
                <a:solidFill>
                  <a:schemeClr val="dk1"/>
                </a:solidFill>
                <a:latin typeface="Roboto"/>
                <a:ea typeface="Roboto"/>
                <a:cs typeface="Roboto"/>
                <a:sym typeface="Roboto"/>
              </a:rPr>
              <a:t>D. 60</a:t>
            </a:r>
            <a:endParaRPr sz="18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400"/>
              <a:buFont typeface="Arial"/>
              <a:buNone/>
            </a:pPr>
            <a:r>
              <a:t/>
            </a:r>
            <a:endParaRPr i="0" sz="1800" u="none" cap="none" strike="noStrike">
              <a:solidFill>
                <a:schemeClr val="dk1"/>
              </a:solidFill>
              <a:highlight>
                <a:srgbClr val="FFFFFF"/>
              </a:highlight>
              <a:latin typeface="Roboto"/>
              <a:ea typeface="Roboto"/>
              <a:cs typeface="Roboto"/>
              <a:sym typeface="Roboto"/>
            </a:endParaRPr>
          </a:p>
        </p:txBody>
      </p:sp>
      <p:sp>
        <p:nvSpPr>
          <p:cNvPr id="298" name="Google Shape;298;g2ee15abed17_3_38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10</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1000"/>
                                        <p:tgtEl>
                                          <p:spTgt spid="2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animEffect filter="fade" transition="in">
                                      <p:cBhvr>
                                        <p:cTn dur="1000"/>
                                        <p:tgtEl>
                                          <p:spTgt spid="2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animEffect filter="fade" transition="in">
                                      <p:cBhvr>
                                        <p:cTn dur="1000"/>
                                        <p:tgtEl>
                                          <p:spTgt spid="2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8" st="8"/>
                                            </p:txEl>
                                          </p:spTgt>
                                        </p:tgtEl>
                                        <p:attrNameLst>
                                          <p:attrName>style.visibility</p:attrName>
                                        </p:attrNameLst>
                                      </p:cBhvr>
                                      <p:to>
                                        <p:strVal val="visible"/>
                                      </p:to>
                                    </p:set>
                                    <p:animEffect filter="fade" transition="in">
                                      <p:cBhvr>
                                        <p:cTn dur="1000"/>
                                        <p:tgtEl>
                                          <p:spTgt spid="2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9" st="9"/>
                                            </p:txEl>
                                          </p:spTgt>
                                        </p:tgtEl>
                                        <p:attrNameLst>
                                          <p:attrName>style.visibility</p:attrName>
                                        </p:attrNameLst>
                                      </p:cBhvr>
                                      <p:to>
                                        <p:strVal val="visible"/>
                                      </p:to>
                                    </p:set>
                                    <p:animEffect filter="fade" transition="in">
                                      <p:cBhvr>
                                        <p:cTn dur="1000"/>
                                        <p:tgtEl>
                                          <p:spTgt spid="29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pic>
        <p:nvPicPr>
          <p:cNvPr id="303" name="Google Shape;303;g2ee15abed17_3_389"/>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304" name="Google Shape;304;g2ee15abed17_3_389"/>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305" name="Google Shape;305;g2ee15abed17_3_389"/>
          <p:cNvSpPr txBox="1"/>
          <p:nvPr/>
        </p:nvSpPr>
        <p:spPr>
          <a:xfrm>
            <a:off x="327600" y="8427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06" name="Google Shape;306;g2ee15abed17_3_389"/>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10</a:t>
            </a:r>
            <a:endParaRPr b="1" i="0" sz="2000" u="none" cap="none" strike="noStrike">
              <a:solidFill>
                <a:srgbClr val="8182EF"/>
              </a:solidFill>
              <a:latin typeface="Roboto"/>
              <a:ea typeface="Roboto"/>
              <a:cs typeface="Roboto"/>
              <a:sym typeface="Roboto"/>
            </a:endParaRPr>
          </a:p>
        </p:txBody>
      </p:sp>
      <p:sp>
        <p:nvSpPr>
          <p:cNvPr id="307" name="Google Shape;307;g2ee15abed17_3_389"/>
          <p:cNvSpPr txBox="1"/>
          <p:nvPr/>
        </p:nvSpPr>
        <p:spPr>
          <a:xfrm>
            <a:off x="630000" y="1354400"/>
            <a:ext cx="7474200" cy="2536500"/>
          </a:xfrm>
          <a:prstGeom prst="rect">
            <a:avLst/>
          </a:prstGeom>
          <a:noFill/>
          <a:ln>
            <a:noFill/>
          </a:ln>
        </p:spPr>
        <p:txBody>
          <a:bodyPr anchorCtr="0" anchor="t" bIns="91425" lIns="91425" spcFirstLastPara="1" rIns="91425" wrap="square" tIns="91425">
            <a:spAutoFit/>
          </a:bodyPr>
          <a:lstStyle/>
          <a:p>
            <a:pPr indent="0" lvl="0" marL="0" rtl="0" algn="l">
              <a:spcBef>
                <a:spcPts val="2135"/>
              </a:spcBef>
              <a:spcAft>
                <a:spcPts val="0"/>
              </a:spcAft>
              <a:buClr>
                <a:schemeClr val="dk1"/>
              </a:buClr>
              <a:buSzPts val="1400"/>
              <a:buFont typeface="Arial"/>
              <a:buNone/>
            </a:pPr>
            <a:r>
              <a:rPr lang="en-GB" sz="1500">
                <a:solidFill>
                  <a:schemeClr val="dk1"/>
                </a:solidFill>
                <a:latin typeface="Roboto"/>
                <a:ea typeface="Roboto"/>
                <a:cs typeface="Roboto"/>
                <a:sym typeface="Roboto"/>
              </a:rPr>
              <a:t>n(F) = percentage of students who like watching football = 49%</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n(H) = percentage of students who like watching hockey = 53%</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n(B)= percentage of students who like watching basketball = 62%</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n ( F ∩ H) = 27% ; n (B ∩ H) = 29% ; n(F ∩ B) = 28%</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Since 5% like watching none of the given games so, n (F ∪ H ∪ B) = 95%.</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Now applying the basic formula,</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95% = 49% + 53% + 62% -27% - 29% - 28% + n (F ∩ H ∩ B)</a:t>
            </a:r>
            <a:br>
              <a:rPr lang="en-GB" sz="1500">
                <a:solidFill>
                  <a:schemeClr val="dk1"/>
                </a:solidFill>
                <a:latin typeface="Roboto"/>
                <a:ea typeface="Roboto"/>
                <a:cs typeface="Roboto"/>
                <a:sym typeface="Roboto"/>
              </a:rPr>
            </a:br>
            <a:r>
              <a:rPr lang="en-GB" sz="1500">
                <a:solidFill>
                  <a:schemeClr val="dk1"/>
                </a:solidFill>
                <a:latin typeface="Roboto"/>
                <a:ea typeface="Roboto"/>
                <a:cs typeface="Roboto"/>
                <a:sym typeface="Roboto"/>
              </a:rPr>
              <a:t>Solving, you get n (F ∩ H ∩ B) = 15%.</a:t>
            </a:r>
            <a:endParaRPr sz="1500">
              <a:solidFill>
                <a:schemeClr val="dk1"/>
              </a:solidFill>
              <a:latin typeface="Roboto"/>
              <a:ea typeface="Roboto"/>
              <a:cs typeface="Roboto"/>
              <a:sym typeface="Roboto"/>
            </a:endParaRPr>
          </a:p>
          <a:p>
            <a:pPr indent="0" lvl="0" marL="0" rtl="0" algn="l">
              <a:spcBef>
                <a:spcPts val="2135"/>
              </a:spcBef>
              <a:spcAft>
                <a:spcPts val="0"/>
              </a:spcAft>
              <a:buClr>
                <a:schemeClr val="dk1"/>
              </a:buClr>
              <a:buSzPts val="1400"/>
              <a:buFont typeface="Arial"/>
              <a:buNone/>
            </a:pPr>
            <a:r>
              <a:rPr lang="en-GB" sz="1500">
                <a:solidFill>
                  <a:schemeClr val="dk1"/>
                </a:solidFill>
                <a:latin typeface="Roboto"/>
                <a:ea typeface="Roboto"/>
                <a:cs typeface="Roboto"/>
                <a:sym typeface="Roboto"/>
              </a:rPr>
              <a:t>Number of students who like watching all the three games = 15 % of 500 = 75</a:t>
            </a:r>
            <a:endParaRPr sz="1500">
              <a:solidFill>
                <a:schemeClr val="dk1"/>
              </a:solidFill>
              <a:latin typeface="Roboto"/>
              <a:ea typeface="Roboto"/>
              <a:cs typeface="Roboto"/>
              <a:sym typeface="Roboto"/>
            </a:endParaRPr>
          </a:p>
        </p:txBody>
      </p:sp>
      <p:pic>
        <p:nvPicPr>
          <p:cNvPr id="308" name="Google Shape;308;g2ee15abed17_3_389"/>
          <p:cNvPicPr preferRelativeResize="0"/>
          <p:nvPr/>
        </p:nvPicPr>
        <p:blipFill rotWithShape="1">
          <a:blip r:embed="rId4">
            <a:alphaModFix/>
          </a:blip>
          <a:srcRect b="0" l="0" r="0" t="0"/>
          <a:stretch/>
        </p:blipFill>
        <p:spPr>
          <a:xfrm>
            <a:off x="6807775" y="1500638"/>
            <a:ext cx="1825125" cy="1840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ee15abed17_3_397"/>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11</a:t>
            </a:r>
            <a:endParaRPr b="1" i="0" sz="2000" u="none" cap="none" strike="noStrike">
              <a:solidFill>
                <a:srgbClr val="8182EF"/>
              </a:solidFill>
              <a:latin typeface="Roboto"/>
              <a:ea typeface="Roboto"/>
              <a:cs typeface="Roboto"/>
              <a:sym typeface="Roboto"/>
            </a:endParaRPr>
          </a:p>
        </p:txBody>
      </p:sp>
      <p:sp>
        <p:nvSpPr>
          <p:cNvPr id="314" name="Google Shape;314;g2ee15abed17_3_397"/>
          <p:cNvSpPr txBox="1"/>
          <p:nvPr/>
        </p:nvSpPr>
        <p:spPr>
          <a:xfrm>
            <a:off x="630000" y="1250950"/>
            <a:ext cx="7338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basketball both. 5% liked watching none of these games.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Find the ratio of number of students who like watching only football to those who like watching only hockey?</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A. 3:4</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B. 2:3</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C. 1:2</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D. 3:2</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8" name="Shape 318"/>
        <p:cNvGrpSpPr/>
        <p:nvPr/>
      </p:nvGrpSpPr>
      <p:grpSpPr>
        <a:xfrm>
          <a:off x="0" y="0"/>
          <a:ext cx="0" cy="0"/>
          <a:chOff x="0" y="0"/>
          <a:chExt cx="0" cy="0"/>
        </a:xfrm>
      </p:grpSpPr>
      <p:pic>
        <p:nvPicPr>
          <p:cNvPr id="319" name="Google Shape;319;g2ee15abed17_3_403"/>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320" name="Google Shape;320;g2ee15abed17_3_403"/>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321" name="Google Shape;321;g2ee15abed17_3_403"/>
          <p:cNvSpPr txBox="1"/>
          <p:nvPr/>
        </p:nvSpPr>
        <p:spPr>
          <a:xfrm>
            <a:off x="327600" y="9189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2" name="Google Shape;322;g2ee15abed17_3_403"/>
          <p:cNvSpPr txBox="1"/>
          <p:nvPr/>
        </p:nvSpPr>
        <p:spPr>
          <a:xfrm>
            <a:off x="630000" y="1250500"/>
            <a:ext cx="69954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n(F) = percentage of students who like watching football = 49%</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n(H) = percentage of students who like watching hockey = 53%</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n(B)= percentage of students who like watching basketball = 62%</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n ( F ∩ H) = 27% ; n (B ∩ H) = 29% ; n(F ∩ B) = 28%</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Since 5% like watching none of the given games so, n (F ∪ H ∪ B) = 95%.</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Now applying the basic formula,</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95% = 49% + 53% + 62% -27% - 29% - 28% + n (F ∩ H ∩ B)</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Solving, you get n (F ∩ H ∩ B) = 15%.</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Ratio of the number of students who like only football to those who like only hockey = (9% of 500)/(12% of 500)</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 = 9/12 = 3:4.</a:t>
            </a:r>
            <a:endParaRPr>
              <a:solidFill>
                <a:schemeClr val="dk1"/>
              </a:solidFill>
              <a:latin typeface="Roboto"/>
              <a:ea typeface="Roboto"/>
              <a:cs typeface="Roboto"/>
              <a:sym typeface="Roboto"/>
            </a:endParaRPr>
          </a:p>
        </p:txBody>
      </p:sp>
      <p:sp>
        <p:nvSpPr>
          <p:cNvPr id="323" name="Google Shape;323;g2ee15abed17_3_40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11</a:t>
            </a:r>
            <a:endParaRPr b="1" i="0" sz="2000" u="none" cap="none" strike="noStrike">
              <a:solidFill>
                <a:srgbClr val="8182EF"/>
              </a:solidFill>
              <a:latin typeface="Roboto"/>
              <a:ea typeface="Roboto"/>
              <a:cs typeface="Roboto"/>
              <a:sym typeface="Roboto"/>
            </a:endParaRPr>
          </a:p>
        </p:txBody>
      </p:sp>
      <p:pic>
        <p:nvPicPr>
          <p:cNvPr id="324" name="Google Shape;324;g2ee15abed17_3_403"/>
          <p:cNvPicPr preferRelativeResize="0"/>
          <p:nvPr/>
        </p:nvPicPr>
        <p:blipFill rotWithShape="1">
          <a:blip r:embed="rId4">
            <a:alphaModFix/>
          </a:blip>
          <a:srcRect b="0" l="0" r="0" t="0"/>
          <a:stretch/>
        </p:blipFill>
        <p:spPr>
          <a:xfrm>
            <a:off x="6394075" y="1385713"/>
            <a:ext cx="2424750" cy="2222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ee15abed17_3_411"/>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08</a:t>
            </a:r>
            <a:endParaRPr b="0" i="0" sz="2000" u="none" cap="none" strike="noStrike">
              <a:solidFill>
                <a:schemeClr val="lt1"/>
              </a:solidFill>
              <a:latin typeface="Roboto"/>
              <a:ea typeface="Roboto"/>
              <a:cs typeface="Roboto"/>
              <a:sym typeface="Roboto"/>
            </a:endParaRPr>
          </a:p>
        </p:txBody>
      </p:sp>
      <p:sp>
        <p:nvSpPr>
          <p:cNvPr id="330" name="Google Shape;330;g2ee15abed17_3_411"/>
          <p:cNvSpPr txBox="1"/>
          <p:nvPr/>
        </p:nvSpPr>
        <p:spPr>
          <a:xfrm>
            <a:off x="720000" y="1439875"/>
            <a:ext cx="7650000" cy="3130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a survey of 500 students of a college, it was found that 49% liked watching football, 53% liked watching hockey and 62% liked watching basketball. Also, 27% liked watching football and hockey both, 29% liked watching basketball and hockey both and 28% liked watching football and basketball both. 5% liked watching none of these games.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Find the number of students who like watching only one of the three given games?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A. 190</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B. 200</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C. 100</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800"/>
              <a:buFont typeface="Arial"/>
              <a:buNone/>
            </a:pPr>
            <a:r>
              <a:rPr lang="en-GB" sz="1800">
                <a:solidFill>
                  <a:schemeClr val="dk1"/>
                </a:solidFill>
                <a:latin typeface="Roboto"/>
                <a:ea typeface="Roboto"/>
                <a:cs typeface="Roboto"/>
                <a:sym typeface="Roboto"/>
              </a:rPr>
              <a:t>D. 205</a:t>
            </a:r>
            <a:endParaRPr sz="1800">
              <a:solidFill>
                <a:schemeClr val="dk1"/>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i="0" sz="1800" u="none" cap="none" strike="noStrike">
              <a:solidFill>
                <a:schemeClr val="dk1"/>
              </a:solidFill>
              <a:latin typeface="Roboto"/>
              <a:ea typeface="Roboto"/>
              <a:cs typeface="Roboto"/>
              <a:sym typeface="Roboto"/>
            </a:endParaRPr>
          </a:p>
        </p:txBody>
      </p:sp>
      <p:sp>
        <p:nvSpPr>
          <p:cNvPr id="331" name="Google Shape;331;g2ee15abed17_3_411"/>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0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10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10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1000"/>
                                        <p:tgtEl>
                                          <p:spTgt spid="3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animEffect filter="fade" transition="in">
                                      <p:cBhvr>
                                        <p:cTn dur="1000"/>
                                        <p:tgtEl>
                                          <p:spTgt spid="3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animEffect filter="fade" transition="in">
                                      <p:cBhvr>
                                        <p:cTn dur="1000"/>
                                        <p:tgtEl>
                                          <p:spTgt spid="3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animEffect filter="fade" transition="in">
                                      <p:cBhvr>
                                        <p:cTn dur="1000"/>
                                        <p:tgtEl>
                                          <p:spTgt spid="33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a9fd6d987_0_97"/>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a9fd6d987_0_97"/>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PERMUTATION AND COMBINATIONS-2</a:t>
            </a:r>
            <a:endParaRPr b="1" i="0" sz="1500" u="none" cap="none" strike="noStrike">
              <a:solidFill>
                <a:srgbClr val="000000"/>
              </a:solidFill>
              <a:latin typeface="Roboto"/>
              <a:ea typeface="Roboto"/>
              <a:cs typeface="Roboto"/>
              <a:sym typeface="Roboto"/>
            </a:endParaRPr>
          </a:p>
        </p:txBody>
      </p:sp>
      <p:sp>
        <p:nvSpPr>
          <p:cNvPr id="71" name="Google Shape;71;g32a9fd6d987_0_97"/>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a9fd6d987_0_97"/>
          <p:cNvPicPr preferRelativeResize="0"/>
          <p:nvPr/>
        </p:nvPicPr>
        <p:blipFill rotWithShape="1">
          <a:blip r:embed="rId3">
            <a:alphaModFix/>
          </a:blip>
          <a:srcRect b="0" l="0" r="0" t="0"/>
          <a:stretch/>
        </p:blipFill>
        <p:spPr>
          <a:xfrm>
            <a:off x="3495975" y="2303850"/>
            <a:ext cx="2719101" cy="22503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pic>
        <p:nvPicPr>
          <p:cNvPr id="336" name="Google Shape;336;g2ee15abed17_3_418"/>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337" name="Google Shape;337;g2ee15abed17_3_418"/>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338" name="Google Shape;338;g2ee15abed17_3_418"/>
          <p:cNvSpPr txBox="1"/>
          <p:nvPr/>
        </p:nvSpPr>
        <p:spPr>
          <a:xfrm>
            <a:off x="327600" y="9189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39" name="Google Shape;339;g2ee15abed17_3_418"/>
          <p:cNvSpPr txBox="1"/>
          <p:nvPr/>
        </p:nvSpPr>
        <p:spPr>
          <a:xfrm>
            <a:off x="630000" y="1354400"/>
            <a:ext cx="7303500" cy="3924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n(F) = percentage of students who like watching football = 49%</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n(H) = percentage of students who like watching hockey = 53%</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n(B)= percentage of students who like watching basketball = 62%</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n ( F ∩ H) = 27% ; n (B ∩ H) = 29% ; n(F ∩ B) = 28%</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Since 5% like watching none of the given games so, n (F ∪ H ∪ B) = 95%.</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Now applying the basic formula,</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95% = 49% + 53% + 62% -27% - 29% - 28% + n (F ∩ H ∩ B)</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Solving, you get n (F ∩ H ∩ B) = 15%.</a:t>
            </a:r>
            <a:endParaRPr sz="15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The number of students who like watching only one of the three given games = (9% + 12% + 20%) of 500 = 205</a:t>
            </a:r>
            <a:endParaRPr sz="15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p:txBody>
      </p:sp>
      <p:sp>
        <p:nvSpPr>
          <p:cNvPr id="340" name="Google Shape;340;g2ee15abed17_3_418"/>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12</a:t>
            </a:r>
            <a:endParaRPr b="1" i="0" sz="2000" u="none" cap="none" strike="noStrike">
              <a:solidFill>
                <a:srgbClr val="8182EF"/>
              </a:solidFill>
              <a:latin typeface="Roboto"/>
              <a:ea typeface="Roboto"/>
              <a:cs typeface="Roboto"/>
              <a:sym typeface="Roboto"/>
            </a:endParaRPr>
          </a:p>
        </p:txBody>
      </p:sp>
      <p:pic>
        <p:nvPicPr>
          <p:cNvPr id="341" name="Google Shape;341;g2ee15abed17_3_418"/>
          <p:cNvPicPr preferRelativeResize="0"/>
          <p:nvPr/>
        </p:nvPicPr>
        <p:blipFill rotWithShape="1">
          <a:blip r:embed="rId4">
            <a:alphaModFix/>
          </a:blip>
          <a:srcRect b="0" l="0" r="0" t="0"/>
          <a:stretch/>
        </p:blipFill>
        <p:spPr>
          <a:xfrm>
            <a:off x="6755825" y="1683450"/>
            <a:ext cx="2158425" cy="2391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47" name="Google Shape;347;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348" name="Google Shape;348;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49" name="Google Shape;349;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50" name="Google Shape;350;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351" name="Google Shape;351;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52" name="Google Shape;352;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53" name="Google Shape;353;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54" name="Google Shape;354;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55" name="Google Shape;355;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31d1ab0dd43_0_0"/>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Venn Diagram</a:t>
            </a:r>
            <a:endParaRPr b="1" i="0" sz="2000" u="none" cap="none" strike="noStrike">
              <a:solidFill>
                <a:srgbClr val="8182EF"/>
              </a:solidFill>
              <a:latin typeface="Roboto"/>
              <a:ea typeface="Roboto"/>
              <a:cs typeface="Roboto"/>
              <a:sym typeface="Roboto"/>
            </a:endParaRPr>
          </a:p>
        </p:txBody>
      </p:sp>
      <p:sp>
        <p:nvSpPr>
          <p:cNvPr id="78" name="Google Shape;78;g31d1ab0dd43_0_0"/>
          <p:cNvSpPr txBox="1"/>
          <p:nvPr/>
        </p:nvSpPr>
        <p:spPr>
          <a:xfrm>
            <a:off x="720725" y="1250950"/>
            <a:ext cx="7623300" cy="30108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Venn Diagrams is a way of depicting sets. Venn Diagrams consist of closed shapes, generally circles, which represent sets. The capital letter outside the circle denotes the name of the set while the letters inside the circle denote the elements of the set.</a:t>
            </a:r>
            <a:endParaRPr sz="1800">
              <a:solidFill>
                <a:schemeClr val="dk1"/>
              </a:solidFill>
              <a:latin typeface="Roboto"/>
              <a:ea typeface="Roboto"/>
              <a:cs typeface="Roboto"/>
              <a:sym typeface="Roboto"/>
            </a:endParaRPr>
          </a:p>
          <a:p>
            <a:pPr indent="-342900" lvl="0" marL="457200" rtl="0" algn="just">
              <a:lnSpc>
                <a:spcPct val="115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The various operations of sets are represented by partial or complete overlap of these closed figures. Regions of overlap represent elements that are shared by sets.</a:t>
            </a:r>
            <a:endParaRPr sz="1800">
              <a:solidFill>
                <a:schemeClr val="dk1"/>
              </a:solidFill>
              <a:latin typeface="Roboto"/>
              <a:ea typeface="Roboto"/>
              <a:cs typeface="Roboto"/>
              <a:sym typeface="Roboto"/>
            </a:endParaRPr>
          </a:p>
          <a:p>
            <a:pPr indent="-342900" lvl="0" marL="457200" rtl="0" algn="just">
              <a:lnSpc>
                <a:spcPct val="115000"/>
              </a:lnSpc>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In practice, sets are generally represented by circles. The universal set is represented by a rectangle that encloses all other sets.</a:t>
            </a:r>
            <a:endParaRPr sz="15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31d1ab0dd43_0_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Venn Diagram</a:t>
            </a:r>
            <a:endParaRPr b="1" i="0" sz="2000" u="none" cap="none" strike="noStrike">
              <a:solidFill>
                <a:srgbClr val="8182EF"/>
              </a:solidFill>
              <a:latin typeface="Roboto"/>
              <a:ea typeface="Roboto"/>
              <a:cs typeface="Roboto"/>
              <a:sym typeface="Roboto"/>
            </a:endParaRPr>
          </a:p>
        </p:txBody>
      </p:sp>
      <p:sp>
        <p:nvSpPr>
          <p:cNvPr id="84" name="Google Shape;84;g31d1ab0dd43_0_6"/>
          <p:cNvSpPr txBox="1"/>
          <p:nvPr/>
        </p:nvSpPr>
        <p:spPr>
          <a:xfrm>
            <a:off x="720725" y="1250950"/>
            <a:ext cx="7623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Venn diagram, also known as Euler-Venn diagram is a simple representation of sets by diagrams.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A Venn diagram uses overlapping circles or other shapes to illustrate the logical relationships between two or more sets of items.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Venn diagram, also known as Euler-Venn diagram is a simple representation of sets by diagrams. The usual depiction makes use of a rectangle as the universal set and circles for the sets under consideration.</a:t>
            </a:r>
            <a:endParaRPr sz="1800">
              <a:solidFill>
                <a:schemeClr val="dk1"/>
              </a:solidFill>
              <a:latin typeface="Roboto"/>
              <a:ea typeface="Roboto"/>
              <a:cs typeface="Roboto"/>
              <a:sym typeface="Roboto"/>
            </a:endParaRPr>
          </a:p>
        </p:txBody>
      </p:sp>
      <p:sp>
        <p:nvSpPr>
          <p:cNvPr id="85" name="Google Shape;85;g31d1ab0dd43_0_6"/>
          <p:cNvSpPr txBox="1"/>
          <p:nvPr/>
        </p:nvSpPr>
        <p:spPr>
          <a:xfrm>
            <a:off x="720725" y="3652150"/>
            <a:ext cx="156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Roboto"/>
                <a:ea typeface="Roboto"/>
                <a:cs typeface="Roboto"/>
                <a:sym typeface="Roboto"/>
              </a:rPr>
              <a:t>For Example:</a:t>
            </a:r>
            <a:endParaRPr sz="1800">
              <a:latin typeface="Roboto"/>
              <a:ea typeface="Roboto"/>
              <a:cs typeface="Roboto"/>
              <a:sym typeface="Roboto"/>
            </a:endParaRPr>
          </a:p>
        </p:txBody>
      </p:sp>
      <p:pic>
        <p:nvPicPr>
          <p:cNvPr id="86" name="Google Shape;86;g31d1ab0dd43_0_6"/>
          <p:cNvPicPr preferRelativeResize="0"/>
          <p:nvPr/>
        </p:nvPicPr>
        <p:blipFill rotWithShape="1">
          <a:blip r:embed="rId3">
            <a:alphaModFix/>
          </a:blip>
          <a:srcRect b="0" l="0" r="0" t="0"/>
          <a:stretch/>
        </p:blipFill>
        <p:spPr>
          <a:xfrm>
            <a:off x="2777100" y="3374950"/>
            <a:ext cx="2994575" cy="139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31d1ab0dd43_0_14"/>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Venn Diagram</a:t>
            </a:r>
            <a:endParaRPr b="1" i="0" sz="2000" u="none" cap="none" strike="noStrike">
              <a:solidFill>
                <a:srgbClr val="8182EF"/>
              </a:solidFill>
              <a:latin typeface="Roboto"/>
              <a:ea typeface="Roboto"/>
              <a:cs typeface="Roboto"/>
              <a:sym typeface="Roboto"/>
            </a:endParaRPr>
          </a:p>
        </p:txBody>
      </p:sp>
      <p:sp>
        <p:nvSpPr>
          <p:cNvPr id="92" name="Google Shape;92;g31d1ab0dd43_0_14"/>
          <p:cNvSpPr txBox="1"/>
          <p:nvPr/>
        </p:nvSpPr>
        <p:spPr>
          <a:xfrm>
            <a:off x="720725" y="1250950"/>
            <a:ext cx="7623300" cy="360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Some of the basic terms we should know in venn diagrams</a:t>
            </a:r>
            <a:endParaRPr sz="1500">
              <a:solidFill>
                <a:schemeClr val="dk1"/>
              </a:solidFill>
              <a:latin typeface="Roboto"/>
              <a:ea typeface="Roboto"/>
              <a:cs typeface="Roboto"/>
              <a:sym typeface="Roboto"/>
            </a:endParaRPr>
          </a:p>
          <a:p>
            <a:pPr indent="-323850" lvl="0" marL="457200" rtl="0" algn="just">
              <a:lnSpc>
                <a:spcPct val="115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 ( A ∪ B) = n(A ) + n ( B ) - n ( A∩ B)</a:t>
            </a:r>
            <a:endParaRPr sz="1500">
              <a:solidFill>
                <a:schemeClr val="dk1"/>
              </a:solidFill>
              <a:latin typeface="Roboto"/>
              <a:ea typeface="Roboto"/>
              <a:cs typeface="Roboto"/>
              <a:sym typeface="Roboto"/>
            </a:endParaRPr>
          </a:p>
          <a:p>
            <a:pPr indent="-323850" lvl="0" marL="457200" rtl="0" algn="just">
              <a:lnSpc>
                <a:spcPct val="115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 (A ∪ B ∪ C) = n(A ) + n ( B ) + n (C) - n ( A ∩ B) - n ( B ∩ C) - n ( C ∩ A) + n (A ∩ B ∩ C )</a:t>
            </a:r>
            <a:endParaRPr sz="1500">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Where,</a:t>
            </a:r>
            <a:endParaRPr sz="1500">
              <a:solidFill>
                <a:schemeClr val="dk1"/>
              </a:solidFill>
              <a:latin typeface="Roboto"/>
              <a:ea typeface="Roboto"/>
              <a:cs typeface="Roboto"/>
              <a:sym typeface="Roboto"/>
            </a:endParaRPr>
          </a:p>
          <a:p>
            <a:pPr indent="-323850" lvl="0" marL="457200" rtl="0" algn="just">
              <a:lnSpc>
                <a:spcPct val="115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n(A) = number of elements in set A. </a:t>
            </a:r>
            <a:endParaRPr sz="1500">
              <a:solidFill>
                <a:schemeClr val="dk1"/>
              </a:solidFill>
              <a:latin typeface="Roboto"/>
              <a:ea typeface="Roboto"/>
              <a:cs typeface="Roboto"/>
              <a:sym typeface="Roboto"/>
            </a:endParaRPr>
          </a:p>
          <a:p>
            <a:pPr indent="-323850" lvl="0" marL="457200" rtl="0" algn="just">
              <a:lnSpc>
                <a:spcPct val="115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n(B) = number of elements in set B.</a:t>
            </a:r>
            <a:endParaRPr sz="1500">
              <a:solidFill>
                <a:schemeClr val="dk1"/>
              </a:solidFill>
              <a:latin typeface="Roboto"/>
              <a:ea typeface="Roboto"/>
              <a:cs typeface="Roboto"/>
              <a:sym typeface="Roboto"/>
            </a:endParaRPr>
          </a:p>
          <a:p>
            <a:pPr indent="-323850" lvl="0" marL="457200" rtl="0" algn="just">
              <a:lnSpc>
                <a:spcPct val="115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n(C) = number of elements in set C.</a:t>
            </a:r>
            <a:endParaRPr sz="1500">
              <a:solidFill>
                <a:schemeClr val="dk1"/>
              </a:solidFill>
              <a:latin typeface="Roboto"/>
              <a:ea typeface="Roboto"/>
              <a:cs typeface="Roboto"/>
              <a:sym typeface="Roboto"/>
            </a:endParaRPr>
          </a:p>
          <a:p>
            <a:pPr indent="-323850" lvl="0" marL="457200" rtl="0" algn="just">
              <a:lnSpc>
                <a:spcPct val="115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 (A ∪ B) = number of elements in both set A and set B.</a:t>
            </a:r>
            <a:endParaRPr sz="1500">
              <a:solidFill>
                <a:schemeClr val="dk1"/>
              </a:solidFill>
              <a:latin typeface="Roboto"/>
              <a:ea typeface="Roboto"/>
              <a:cs typeface="Roboto"/>
              <a:sym typeface="Roboto"/>
            </a:endParaRPr>
          </a:p>
          <a:p>
            <a:pPr indent="-323850" lvl="0" marL="457200" rtl="0" algn="just">
              <a:lnSpc>
                <a:spcPct val="115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n(A ∩ B) = number of elements common in set A and  set B.</a:t>
            </a:r>
            <a:endParaRPr sz="1500">
              <a:solidFill>
                <a:schemeClr val="dk1"/>
              </a:solidFill>
              <a:latin typeface="Roboto"/>
              <a:ea typeface="Roboto"/>
              <a:cs typeface="Roboto"/>
              <a:sym typeface="Roboto"/>
            </a:endParaRPr>
          </a:p>
          <a:p>
            <a:pPr indent="0" lvl="0" marL="0" rtl="0" algn="just">
              <a:lnSpc>
                <a:spcPct val="115000"/>
              </a:lnSpc>
              <a:spcBef>
                <a:spcPts val="0"/>
              </a:spcBef>
              <a:spcAft>
                <a:spcPts val="0"/>
              </a:spcAft>
              <a:buClr>
                <a:schemeClr val="dk1"/>
              </a:buClr>
              <a:buSzPts val="1800"/>
              <a:buFont typeface="Arial"/>
              <a:buNone/>
            </a:pPr>
            <a:r>
              <a:rPr lang="en-GB" sz="1500">
                <a:solidFill>
                  <a:schemeClr val="dk1"/>
                </a:solidFill>
                <a:latin typeface="Roboto"/>
                <a:ea typeface="Roboto"/>
                <a:cs typeface="Roboto"/>
                <a:sym typeface="Roboto"/>
              </a:rPr>
              <a:t>In the case of three elements,</a:t>
            </a:r>
            <a:endParaRPr sz="1500">
              <a:solidFill>
                <a:schemeClr val="dk1"/>
              </a:solidFill>
              <a:latin typeface="Roboto"/>
              <a:ea typeface="Roboto"/>
              <a:cs typeface="Roboto"/>
              <a:sym typeface="Roboto"/>
            </a:endParaRPr>
          </a:p>
          <a:p>
            <a:pPr indent="-323850" lvl="0" marL="457200" rtl="0" algn="just">
              <a:lnSpc>
                <a:spcPct val="115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n(A ∪ B ∪ C)= number of elements in set A,set B and set C.</a:t>
            </a:r>
            <a:endParaRPr sz="1500">
              <a:solidFill>
                <a:schemeClr val="dk1"/>
              </a:solidFill>
              <a:latin typeface="Roboto"/>
              <a:ea typeface="Roboto"/>
              <a:cs typeface="Roboto"/>
              <a:sym typeface="Roboto"/>
            </a:endParaRPr>
          </a:p>
          <a:p>
            <a:pPr indent="-323850" lvl="0" marL="457200" rtl="0" algn="just">
              <a:lnSpc>
                <a:spcPct val="115000"/>
              </a:lnSpc>
              <a:spcBef>
                <a:spcPts val="0"/>
              </a:spcBef>
              <a:spcAft>
                <a:spcPts val="0"/>
              </a:spcAft>
              <a:buClr>
                <a:schemeClr val="dk1"/>
              </a:buClr>
              <a:buSzPts val="1500"/>
              <a:buFont typeface="Roboto"/>
              <a:buChar char="❖"/>
            </a:pPr>
            <a:r>
              <a:rPr lang="en-GB" sz="1500">
                <a:solidFill>
                  <a:schemeClr val="dk1"/>
                </a:solidFill>
                <a:latin typeface="Roboto"/>
                <a:ea typeface="Roboto"/>
                <a:cs typeface="Roboto"/>
                <a:sym typeface="Roboto"/>
              </a:rPr>
              <a:t>n (A ∩ B ∩ C )=number of elements common in all the three.</a:t>
            </a:r>
            <a:endParaRPr sz="15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ee15abed17_3_283"/>
          <p:cNvSpPr txBox="1"/>
          <p:nvPr/>
        </p:nvSpPr>
        <p:spPr>
          <a:xfrm>
            <a:off x="747000" y="1371500"/>
            <a:ext cx="7650000" cy="27042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1600"/>
              <a:buFont typeface="Arial"/>
              <a:buNone/>
            </a:pPr>
            <a:r>
              <a:rPr lang="en-GB" sz="1700">
                <a:solidFill>
                  <a:schemeClr val="dk1"/>
                </a:solidFill>
                <a:latin typeface="Roboto"/>
                <a:ea typeface="Roboto"/>
                <a:cs typeface="Roboto"/>
                <a:sym typeface="Roboto"/>
              </a:rPr>
              <a:t>Which one of the following diagrams best depicts the relationship among </a:t>
            </a:r>
            <a:r>
              <a:rPr b="1" lang="en-GB" sz="1700">
                <a:solidFill>
                  <a:schemeClr val="dk1"/>
                </a:solidFill>
                <a:latin typeface="Roboto"/>
                <a:ea typeface="Roboto"/>
                <a:cs typeface="Roboto"/>
                <a:sym typeface="Roboto"/>
              </a:rPr>
              <a:t>pen</a:t>
            </a:r>
            <a:r>
              <a:rPr lang="en-GB" sz="1700">
                <a:solidFill>
                  <a:schemeClr val="dk1"/>
                </a:solidFill>
                <a:latin typeface="Roboto"/>
                <a:ea typeface="Roboto"/>
                <a:cs typeface="Roboto"/>
                <a:sym typeface="Roboto"/>
              </a:rPr>
              <a:t>,  </a:t>
            </a:r>
            <a:r>
              <a:rPr b="1" lang="en-GB" sz="1700">
                <a:solidFill>
                  <a:schemeClr val="dk1"/>
                </a:solidFill>
                <a:latin typeface="Roboto"/>
                <a:ea typeface="Roboto"/>
                <a:cs typeface="Roboto"/>
                <a:sym typeface="Roboto"/>
              </a:rPr>
              <a:t>pencils</a:t>
            </a:r>
            <a:r>
              <a:rPr lang="en-GB" sz="1700">
                <a:solidFill>
                  <a:schemeClr val="dk1"/>
                </a:solidFill>
                <a:latin typeface="Roboto"/>
                <a:ea typeface="Roboto"/>
                <a:cs typeface="Roboto"/>
                <a:sym typeface="Roboto"/>
              </a:rPr>
              <a:t>, </a:t>
            </a:r>
            <a:r>
              <a:rPr b="1" lang="en-GB" sz="1700">
                <a:solidFill>
                  <a:schemeClr val="dk1"/>
                </a:solidFill>
                <a:latin typeface="Roboto"/>
                <a:ea typeface="Roboto"/>
                <a:cs typeface="Roboto"/>
                <a:sym typeface="Roboto"/>
              </a:rPr>
              <a:t>stationery</a:t>
            </a:r>
            <a:r>
              <a:rPr lang="en-GB" sz="1700">
                <a:solidFill>
                  <a:schemeClr val="dk1"/>
                </a:solidFill>
                <a:latin typeface="Roboto"/>
                <a:ea typeface="Roboto"/>
                <a:cs typeface="Roboto"/>
                <a:sym typeface="Roboto"/>
              </a:rPr>
              <a:t>?</a:t>
            </a:r>
            <a:endParaRPr sz="15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800"/>
              <a:buFont typeface="Arial"/>
              <a:buNone/>
            </a:pPr>
            <a:r>
              <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99" name="Google Shape;99;g2ee15abed17_3_28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01</a:t>
            </a:r>
            <a:endParaRPr b="1" i="0" sz="2000" u="none" cap="none" strike="noStrike">
              <a:solidFill>
                <a:srgbClr val="8182EF"/>
              </a:solidFill>
              <a:latin typeface="Roboto"/>
              <a:ea typeface="Roboto"/>
              <a:cs typeface="Roboto"/>
              <a:sym typeface="Roboto"/>
            </a:endParaRPr>
          </a:p>
        </p:txBody>
      </p:sp>
      <p:pic>
        <p:nvPicPr>
          <p:cNvPr id="100" name="Google Shape;100;g2ee15abed17_3_283"/>
          <p:cNvPicPr preferRelativeResize="0"/>
          <p:nvPr/>
        </p:nvPicPr>
        <p:blipFill rotWithShape="1">
          <a:blip r:embed="rId3">
            <a:alphaModFix/>
          </a:blip>
          <a:srcRect b="0" l="0" r="0" t="0"/>
          <a:stretch/>
        </p:blipFill>
        <p:spPr>
          <a:xfrm>
            <a:off x="5258825" y="1915816"/>
            <a:ext cx="1419225" cy="1143000"/>
          </a:xfrm>
          <a:prstGeom prst="rect">
            <a:avLst/>
          </a:prstGeom>
          <a:noFill/>
          <a:ln>
            <a:noFill/>
          </a:ln>
        </p:spPr>
      </p:pic>
      <p:pic>
        <p:nvPicPr>
          <p:cNvPr id="101" name="Google Shape;101;g2ee15abed17_3_283"/>
          <p:cNvPicPr preferRelativeResize="0"/>
          <p:nvPr/>
        </p:nvPicPr>
        <p:blipFill rotWithShape="1">
          <a:blip r:embed="rId4">
            <a:alphaModFix/>
          </a:blip>
          <a:srcRect b="0" l="0" r="0" t="0"/>
          <a:stretch/>
        </p:blipFill>
        <p:spPr>
          <a:xfrm>
            <a:off x="1911500" y="2041025"/>
            <a:ext cx="1285875" cy="817075"/>
          </a:xfrm>
          <a:prstGeom prst="rect">
            <a:avLst/>
          </a:prstGeom>
          <a:noFill/>
          <a:ln>
            <a:noFill/>
          </a:ln>
        </p:spPr>
      </p:pic>
      <p:pic>
        <p:nvPicPr>
          <p:cNvPr id="102" name="Google Shape;102;g2ee15abed17_3_283"/>
          <p:cNvPicPr preferRelativeResize="0"/>
          <p:nvPr/>
        </p:nvPicPr>
        <p:blipFill rotWithShape="1">
          <a:blip r:embed="rId5">
            <a:alphaModFix/>
          </a:blip>
          <a:srcRect b="0" l="0" r="0" t="0"/>
          <a:stretch/>
        </p:blipFill>
        <p:spPr>
          <a:xfrm>
            <a:off x="1778162" y="3208556"/>
            <a:ext cx="1419225" cy="1200150"/>
          </a:xfrm>
          <a:prstGeom prst="rect">
            <a:avLst/>
          </a:prstGeom>
          <a:noFill/>
          <a:ln>
            <a:noFill/>
          </a:ln>
        </p:spPr>
      </p:pic>
      <p:pic>
        <p:nvPicPr>
          <p:cNvPr id="103" name="Google Shape;103;g2ee15abed17_3_283"/>
          <p:cNvPicPr preferRelativeResize="0"/>
          <p:nvPr/>
        </p:nvPicPr>
        <p:blipFill rotWithShape="1">
          <a:blip r:embed="rId6">
            <a:alphaModFix/>
          </a:blip>
          <a:srcRect b="0" l="0" r="0" t="0"/>
          <a:stretch/>
        </p:blipFill>
        <p:spPr>
          <a:xfrm>
            <a:off x="5392175" y="3472800"/>
            <a:ext cx="1152525" cy="817075"/>
          </a:xfrm>
          <a:prstGeom prst="rect">
            <a:avLst/>
          </a:prstGeom>
          <a:noFill/>
          <a:ln>
            <a:noFill/>
          </a:ln>
        </p:spPr>
      </p:pic>
      <p:sp>
        <p:nvSpPr>
          <p:cNvPr id="104" name="Google Shape;104;g2ee15abed17_3_283"/>
          <p:cNvSpPr txBox="1"/>
          <p:nvPr/>
        </p:nvSpPr>
        <p:spPr>
          <a:xfrm>
            <a:off x="1423550" y="2227787"/>
            <a:ext cx="354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05" name="Google Shape;105;g2ee15abed17_3_283"/>
          <p:cNvSpPr txBox="1"/>
          <p:nvPr/>
        </p:nvSpPr>
        <p:spPr>
          <a:xfrm>
            <a:off x="4830203" y="2417857"/>
            <a:ext cx="354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06" name="Google Shape;106;g2ee15abed17_3_283"/>
          <p:cNvSpPr txBox="1"/>
          <p:nvPr/>
        </p:nvSpPr>
        <p:spPr>
          <a:xfrm>
            <a:off x="1418756" y="3767888"/>
            <a:ext cx="36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07" name="Google Shape;107;g2ee15abed17_3_283"/>
          <p:cNvSpPr txBox="1"/>
          <p:nvPr/>
        </p:nvSpPr>
        <p:spPr>
          <a:xfrm>
            <a:off x="4825405" y="3727432"/>
            <a:ext cx="36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sp>
        <p:nvSpPr>
          <p:cNvPr id="112" name="Google Shape;112;g2ee15abed17_3_288"/>
          <p:cNvSpPr txBox="1"/>
          <p:nvPr/>
        </p:nvSpPr>
        <p:spPr>
          <a:xfrm>
            <a:off x="-34425" y="502200"/>
            <a:ext cx="44577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 </a:t>
            </a:r>
            <a:r>
              <a:rPr b="1" i="0" lang="en-GB" sz="2000" u="none" cap="none" strike="noStrike">
                <a:solidFill>
                  <a:schemeClr val="lt1"/>
                </a:solidFill>
                <a:latin typeface="Roboto"/>
                <a:ea typeface="Roboto"/>
                <a:cs typeface="Roboto"/>
                <a:sym typeface="Roboto"/>
              </a:rPr>
              <a:t> CLOCKS</a:t>
            </a:r>
            <a:endParaRPr b="1" i="0" sz="2000" u="none" cap="none" strike="noStrike">
              <a:solidFill>
                <a:schemeClr val="lt1"/>
              </a:solidFill>
              <a:latin typeface="Roboto"/>
              <a:ea typeface="Roboto"/>
              <a:cs typeface="Roboto"/>
              <a:sym typeface="Roboto"/>
            </a:endParaRPr>
          </a:p>
        </p:txBody>
      </p:sp>
      <p:sp>
        <p:nvSpPr>
          <p:cNvPr id="113" name="Google Shape;113;g2ee15abed17_3_288"/>
          <p:cNvSpPr txBox="1"/>
          <p:nvPr/>
        </p:nvSpPr>
        <p:spPr>
          <a:xfrm>
            <a:off x="711775" y="1439875"/>
            <a:ext cx="7657500" cy="2475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600">
                <a:solidFill>
                  <a:schemeClr val="dk1"/>
                </a:solidFill>
                <a:latin typeface="Roboto"/>
                <a:ea typeface="Roboto"/>
                <a:cs typeface="Roboto"/>
                <a:sym typeface="Roboto"/>
              </a:rPr>
              <a:t>From the given above question , we have </a:t>
            </a:r>
            <a:br>
              <a:rPr lang="en-GB" sz="1600">
                <a:solidFill>
                  <a:schemeClr val="dk1"/>
                </a:solidFill>
                <a:latin typeface="Roboto"/>
                <a:ea typeface="Roboto"/>
                <a:cs typeface="Roboto"/>
                <a:sym typeface="Roboto"/>
              </a:rPr>
            </a:br>
            <a:r>
              <a:rPr b="1" lang="en-GB" sz="1600">
                <a:solidFill>
                  <a:schemeClr val="dk1"/>
                </a:solidFill>
                <a:latin typeface="Roboto"/>
                <a:ea typeface="Roboto"/>
                <a:cs typeface="Roboto"/>
                <a:sym typeface="Roboto"/>
              </a:rPr>
              <a:t>Pen</a:t>
            </a:r>
            <a:r>
              <a:rPr lang="en-GB" sz="1600">
                <a:solidFill>
                  <a:schemeClr val="dk1"/>
                </a:solidFill>
                <a:latin typeface="Roboto"/>
                <a:ea typeface="Roboto"/>
                <a:cs typeface="Roboto"/>
                <a:sym typeface="Roboto"/>
              </a:rPr>
              <a:t> is different from </a:t>
            </a:r>
            <a:r>
              <a:rPr b="1" lang="en-GB" sz="1600">
                <a:solidFill>
                  <a:schemeClr val="dk1"/>
                </a:solidFill>
                <a:latin typeface="Roboto"/>
                <a:ea typeface="Roboto"/>
                <a:cs typeface="Roboto"/>
                <a:sym typeface="Roboto"/>
              </a:rPr>
              <a:t>Pencil</a:t>
            </a:r>
            <a:r>
              <a:rPr lang="en-GB" sz="1600">
                <a:solidFill>
                  <a:schemeClr val="dk1"/>
                </a:solidFill>
                <a:latin typeface="Roboto"/>
                <a:ea typeface="Roboto"/>
                <a:cs typeface="Roboto"/>
                <a:sym typeface="Roboto"/>
              </a:rPr>
              <a:t>. But both are </a:t>
            </a:r>
            <a:r>
              <a:rPr b="1" lang="en-GB" sz="1600">
                <a:solidFill>
                  <a:schemeClr val="dk1"/>
                </a:solidFill>
                <a:latin typeface="Roboto"/>
                <a:ea typeface="Roboto"/>
                <a:cs typeface="Roboto"/>
                <a:sym typeface="Roboto"/>
              </a:rPr>
              <a:t>stationery</a:t>
            </a:r>
            <a:r>
              <a:rPr lang="en-GB" sz="1600">
                <a:solidFill>
                  <a:schemeClr val="dk1"/>
                </a:solidFill>
                <a:latin typeface="Roboto"/>
                <a:ea typeface="Roboto"/>
                <a:cs typeface="Roboto"/>
                <a:sym typeface="Roboto"/>
              </a:rPr>
              <a:t> items.</a:t>
            </a:r>
            <a:br>
              <a:rPr lang="en-GB" sz="1600">
                <a:solidFill>
                  <a:schemeClr val="dk1"/>
                </a:solidFill>
                <a:latin typeface="Roboto"/>
                <a:ea typeface="Roboto"/>
                <a:cs typeface="Roboto"/>
                <a:sym typeface="Roboto"/>
              </a:rPr>
            </a:br>
            <a:r>
              <a:rPr lang="en-GB" sz="1600">
                <a:solidFill>
                  <a:schemeClr val="dk1"/>
                </a:solidFill>
                <a:latin typeface="Roboto"/>
                <a:ea typeface="Roboto"/>
                <a:cs typeface="Roboto"/>
                <a:sym typeface="Roboto"/>
              </a:rPr>
              <a:t>Therefore , option ( C ) is correct answer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600"/>
              <a:buFont typeface="Arial"/>
              <a:buNone/>
            </a:pPr>
            <a:br>
              <a:rPr lang="en-GB" sz="1600">
                <a:solidFill>
                  <a:schemeClr val="dk1"/>
                </a:solidFill>
                <a:latin typeface="Roboto"/>
                <a:ea typeface="Roboto"/>
                <a:cs typeface="Roboto"/>
                <a:sym typeface="Roboto"/>
              </a:rPr>
            </a:b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800"/>
              <a:buFont typeface="Arial"/>
              <a:buNone/>
            </a:pPr>
            <a:r>
              <a:t/>
            </a:r>
            <a:endParaRPr sz="1800">
              <a:solidFill>
                <a:schemeClr val="dk1"/>
              </a:solidFill>
              <a:latin typeface="Roboto"/>
              <a:ea typeface="Roboto"/>
              <a:cs typeface="Roboto"/>
              <a:sym typeface="Roboto"/>
            </a:endParaRPr>
          </a:p>
        </p:txBody>
      </p:sp>
      <p:sp>
        <p:nvSpPr>
          <p:cNvPr id="114" name="Google Shape;114;g2ee15abed17_3_288"/>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01</a:t>
            </a:r>
            <a:endParaRPr b="1" i="0" sz="2000" u="none" cap="none" strike="noStrike">
              <a:solidFill>
                <a:srgbClr val="8182EF"/>
              </a:solidFill>
              <a:latin typeface="Roboto"/>
              <a:ea typeface="Roboto"/>
              <a:cs typeface="Roboto"/>
              <a:sym typeface="Roboto"/>
            </a:endParaRPr>
          </a:p>
        </p:txBody>
      </p:sp>
      <p:pic>
        <p:nvPicPr>
          <p:cNvPr id="115" name="Google Shape;115;g2ee15abed17_3_288"/>
          <p:cNvPicPr preferRelativeResize="0"/>
          <p:nvPr/>
        </p:nvPicPr>
        <p:blipFill rotWithShape="1">
          <a:blip r:embed="rId3">
            <a:alphaModFix/>
          </a:blip>
          <a:srcRect b="0" l="0" r="0" t="0"/>
          <a:stretch/>
        </p:blipFill>
        <p:spPr>
          <a:xfrm>
            <a:off x="4612263" y="2016938"/>
            <a:ext cx="3386137" cy="28483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ee15abed17_3_293"/>
          <p:cNvSpPr txBox="1"/>
          <p:nvPr/>
        </p:nvSpPr>
        <p:spPr>
          <a:xfrm>
            <a:off x="747300" y="1405250"/>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sz="1700">
                <a:solidFill>
                  <a:schemeClr val="dk1"/>
                </a:solidFill>
                <a:latin typeface="Roboto"/>
                <a:ea typeface="Roboto"/>
                <a:cs typeface="Roboto"/>
                <a:sym typeface="Roboto"/>
              </a:rPr>
              <a:t>Identify the diagram that best represents the relationship among the classes given below: </a:t>
            </a:r>
            <a:br>
              <a:rPr lang="en-GB" sz="1700">
                <a:solidFill>
                  <a:schemeClr val="dk1"/>
                </a:solidFill>
                <a:latin typeface="Roboto"/>
                <a:ea typeface="Roboto"/>
                <a:cs typeface="Roboto"/>
                <a:sym typeface="Roboto"/>
              </a:rPr>
            </a:br>
            <a:r>
              <a:rPr b="1" lang="en-GB" sz="1700">
                <a:solidFill>
                  <a:schemeClr val="dk1"/>
                </a:solidFill>
                <a:latin typeface="Roboto"/>
                <a:ea typeface="Roboto"/>
                <a:cs typeface="Roboto"/>
                <a:sym typeface="Roboto"/>
              </a:rPr>
              <a:t>Doctors, Engineers, Lawyers</a:t>
            </a:r>
            <a:endParaRPr sz="17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sz="17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i="0" sz="17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i="0" sz="1700" u="none" cap="none" strike="noStrike">
              <a:solidFill>
                <a:schemeClr val="dk1"/>
              </a:solidFill>
              <a:highlight>
                <a:schemeClr val="lt1"/>
              </a:highlight>
              <a:latin typeface="Roboto"/>
              <a:ea typeface="Roboto"/>
              <a:cs typeface="Roboto"/>
              <a:sym typeface="Roboto"/>
            </a:endParaRPr>
          </a:p>
        </p:txBody>
      </p:sp>
      <p:sp>
        <p:nvSpPr>
          <p:cNvPr id="121" name="Google Shape;121;g2ee15abed17_3_293"/>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02</a:t>
            </a:r>
            <a:endParaRPr b="0" i="0" sz="1400" u="none" cap="none" strike="noStrike">
              <a:solidFill>
                <a:srgbClr val="000000"/>
              </a:solidFill>
              <a:latin typeface="Arial"/>
              <a:ea typeface="Arial"/>
              <a:cs typeface="Arial"/>
              <a:sym typeface="Arial"/>
            </a:endParaRPr>
          </a:p>
        </p:txBody>
      </p:sp>
      <p:pic>
        <p:nvPicPr>
          <p:cNvPr id="122" name="Google Shape;122;g2ee15abed17_3_293"/>
          <p:cNvPicPr preferRelativeResize="0"/>
          <p:nvPr/>
        </p:nvPicPr>
        <p:blipFill rotWithShape="1">
          <a:blip r:embed="rId3">
            <a:alphaModFix/>
          </a:blip>
          <a:srcRect b="0" l="0" r="0" t="0"/>
          <a:stretch/>
        </p:blipFill>
        <p:spPr>
          <a:xfrm>
            <a:off x="2239475" y="2334609"/>
            <a:ext cx="1343025" cy="1285875"/>
          </a:xfrm>
          <a:prstGeom prst="rect">
            <a:avLst/>
          </a:prstGeom>
          <a:noFill/>
          <a:ln>
            <a:noFill/>
          </a:ln>
        </p:spPr>
      </p:pic>
      <p:pic>
        <p:nvPicPr>
          <p:cNvPr id="123" name="Google Shape;123;g2ee15abed17_3_293"/>
          <p:cNvPicPr preferRelativeResize="0"/>
          <p:nvPr/>
        </p:nvPicPr>
        <p:blipFill rotWithShape="1">
          <a:blip r:embed="rId4">
            <a:alphaModFix/>
          </a:blip>
          <a:srcRect b="0" l="0" r="0" t="0"/>
          <a:stretch/>
        </p:blipFill>
        <p:spPr>
          <a:xfrm>
            <a:off x="5388532" y="1957398"/>
            <a:ext cx="1304925" cy="1228725"/>
          </a:xfrm>
          <a:prstGeom prst="rect">
            <a:avLst/>
          </a:prstGeom>
          <a:noFill/>
          <a:ln>
            <a:noFill/>
          </a:ln>
        </p:spPr>
      </p:pic>
      <p:pic>
        <p:nvPicPr>
          <p:cNvPr id="124" name="Google Shape;124;g2ee15abed17_3_293"/>
          <p:cNvPicPr preferRelativeResize="0"/>
          <p:nvPr/>
        </p:nvPicPr>
        <p:blipFill rotWithShape="1">
          <a:blip r:embed="rId5">
            <a:alphaModFix/>
          </a:blip>
          <a:srcRect b="0" l="0" r="0" t="0"/>
          <a:stretch/>
        </p:blipFill>
        <p:spPr>
          <a:xfrm>
            <a:off x="2434125" y="3689447"/>
            <a:ext cx="1285875" cy="1028700"/>
          </a:xfrm>
          <a:prstGeom prst="rect">
            <a:avLst/>
          </a:prstGeom>
          <a:noFill/>
          <a:ln>
            <a:noFill/>
          </a:ln>
        </p:spPr>
      </p:pic>
      <p:pic>
        <p:nvPicPr>
          <p:cNvPr id="125" name="Google Shape;125;g2ee15abed17_3_293"/>
          <p:cNvPicPr preferRelativeResize="0"/>
          <p:nvPr/>
        </p:nvPicPr>
        <p:blipFill rotWithShape="1">
          <a:blip r:embed="rId6">
            <a:alphaModFix/>
          </a:blip>
          <a:srcRect b="0" l="0" r="0" t="0"/>
          <a:stretch/>
        </p:blipFill>
        <p:spPr>
          <a:xfrm>
            <a:off x="5670625" y="3380448"/>
            <a:ext cx="1238250" cy="1295400"/>
          </a:xfrm>
          <a:prstGeom prst="rect">
            <a:avLst/>
          </a:prstGeom>
          <a:noFill/>
          <a:ln>
            <a:noFill/>
          </a:ln>
        </p:spPr>
      </p:pic>
      <p:sp>
        <p:nvSpPr>
          <p:cNvPr id="126" name="Google Shape;126;g2ee15abed17_3_293"/>
          <p:cNvSpPr/>
          <p:nvPr/>
        </p:nvSpPr>
        <p:spPr>
          <a:xfrm>
            <a:off x="1880100" y="2359778"/>
            <a:ext cx="354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127" name="Google Shape;127;g2ee15abed17_3_293"/>
          <p:cNvSpPr/>
          <p:nvPr/>
        </p:nvSpPr>
        <p:spPr>
          <a:xfrm>
            <a:off x="5033927" y="2246409"/>
            <a:ext cx="3546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128" name="Google Shape;128;g2ee15abed17_3_293"/>
          <p:cNvSpPr/>
          <p:nvPr/>
        </p:nvSpPr>
        <p:spPr>
          <a:xfrm>
            <a:off x="1875275" y="3874250"/>
            <a:ext cx="364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129" name="Google Shape;129;g2ee15abed17_3_293"/>
          <p:cNvSpPr/>
          <p:nvPr/>
        </p:nvSpPr>
        <p:spPr>
          <a:xfrm>
            <a:off x="5075699" y="3703749"/>
            <a:ext cx="3642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