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p:regular r:id="rId50"/>
      <p:bold r:id="rId51"/>
      <p:italic r:id="rId52"/>
      <p:boldItalic r:id="rId53"/>
    </p:embeddedFont>
    <p:embeddedFont>
      <p:font typeface="Roboto Medium"/>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665">
          <p15:clr>
            <a:srgbClr val="FF0000"/>
          </p15:clr>
        </p15:guide>
        <p15:guide id="3" pos="5272">
          <p15:clr>
            <a:srgbClr val="FF00FF"/>
          </p15:clr>
        </p15:guide>
        <p15:guide id="4" orient="horz" pos="964">
          <p15:clr>
            <a:srgbClr val="FF0000"/>
          </p15:clr>
        </p15:guide>
        <p15:guide id="5" orient="horz" pos="707">
          <p15:clr>
            <a:srgbClr val="00FF00"/>
          </p15:clr>
        </p15:guide>
        <p15:guide id="6" orient="horz" pos="397">
          <p15:clr>
            <a:srgbClr val="00FF00"/>
          </p15:clr>
        </p15:guide>
        <p15:guide id="7" pos="4529">
          <p15:clr>
            <a:srgbClr val="747775"/>
          </p15:clr>
        </p15:guide>
      </p15:sldGuideLst>
    </p:ext>
    <p:ext uri="GoogleSlidesCustomDataVersion2">
      <go:slidesCustomData xmlns:go="http://customooxmlschemas.google.com/" r:id="rId58" roundtripDataSignature="AMtx7mgSEKtQJzghDLu6j7MUix+iAHXN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665" orient="horz"/>
        <p:guide pos="5272"/>
        <p:guide pos="964" orient="horz"/>
        <p:guide pos="707" orient="horz"/>
        <p:guide pos="397" orient="horz"/>
        <p:guide pos="452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RobotoMedium-bold.fntdata"/><Relationship Id="rId10" Type="http://schemas.openxmlformats.org/officeDocument/2006/relationships/slide" Target="slides/slide5.xml"/><Relationship Id="rId54" Type="http://schemas.openxmlformats.org/officeDocument/2006/relationships/font" Target="fonts/RobotoMedium-regular.fntdata"/><Relationship Id="rId13" Type="http://schemas.openxmlformats.org/officeDocument/2006/relationships/slide" Target="slides/slide8.xml"/><Relationship Id="rId57" Type="http://schemas.openxmlformats.org/officeDocument/2006/relationships/font" Target="fonts/RobotoMedium-boldItalic.fntdata"/><Relationship Id="rId12" Type="http://schemas.openxmlformats.org/officeDocument/2006/relationships/slide" Target="slides/slide7.xml"/><Relationship Id="rId56" Type="http://schemas.openxmlformats.org/officeDocument/2006/relationships/font" Target="fonts/RobotoMedium-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0d2e5eb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0d2e5eb_1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0e50de17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320e50de1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H &gt; B = Q &gt; I &lt; J &lt; S &lt; N &lt; 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H &gt;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N &lt; J</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3" name="Google Shape;113;p6"/>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nvSpPr>
        <p:spPr>
          <a:xfrm>
            <a:off x="459312" y="669286"/>
            <a:ext cx="7739100" cy="262684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a:t>
            </a: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Given statements: H &gt; B = Q &gt; I &lt; J &lt; S &lt; N &lt; L</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H &gt; B = Q and Q &gt; ... &gt; J &gt; I</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H &gt; Q (True, since H &gt; B = Q)</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N &lt; J (False, since J &lt; S &lt; N &lt; L)</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(a) If only conclusion I follows.</a:t>
            </a:r>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9" name="Google Shape;119;p7"/>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&lt; N = F &lt; K &lt; E &lt; T &lt; R &gt; 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K ≤ 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R &gt; 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25" name="Google Shape;125;p8"/>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nvSpPr>
        <p:spPr>
          <a:xfrm>
            <a:off x="459312" y="1673827"/>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C &lt; N = F &lt; K &lt; E &lt; T &lt; R &gt; 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N = F &lt; K and K &lt; E &lt; T &lt; R</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K ≤ N (True, since N = F &gt; K is not true, but N = F, so K ≤ N is true)</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R &gt; K (True, since K &lt; E &lt; T &lt; R)</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(e) If both conclusions I and II follow.</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1" name="Google Shape;131;p9"/>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Y &lt; Z &gt; U &gt; Q &lt; K &lt; L =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K &gt; Z</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Q &gt; 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7" name="Google Shape;137;p10"/>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nvSpPr>
        <p:spPr>
          <a:xfrm>
            <a:off x="459312" y="1852134"/>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Y &lt; Z &gt; U &gt; Q &lt; K &lt; L = Q</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Y &lt; Z and Q &lt; K (but L = Q, so K &lt; L is not true)</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K &gt; Z (False, since Z &gt; U &gt; Q = L &gt; K is not necessarily true)</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Q &gt; Y (True, since Y &lt; Z &gt; U &gt; Q)</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(b) If only conclusion II follows.</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3" name="Google Shape;143;p11"/>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nvSpPr>
        <p:spPr>
          <a:xfrm>
            <a:off x="459312" y="669286"/>
            <a:ext cx="7739100" cy="505827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&gt; B</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&lt; 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&gt; F - G</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&lt; C = D</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B &gt; G</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E &gt; 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49" name="Google Shape;149;p12"/>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nvSpPr>
        <p:spPr>
          <a:xfrm>
            <a:off x="484479" y="1533352"/>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A &gt; B, D &lt; E, C &gt; F - G, B &lt; C = D</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B &lt; C = D and C &gt; F &gt; G</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B &gt; G (False, since B &lt; C = D and C &gt; F &gt; G)</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E &gt; G (True, since D &lt; E and C = D &gt; F &gt; G)</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(b) If only conclusion II is true.</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55" name="Google Shape;155;p13"/>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 &gt; S &lt;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 &gt; U = V</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H ≥ 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U &lt; 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S &lt; 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61" name="Google Shape;161;p14"/>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nvSpPr>
        <p:spPr>
          <a:xfrm>
            <a:off x="573696" y="1222960"/>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T &gt; S &lt; Q, T &gt; U = V, H ≥ T</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T &gt; S and T &gt; U = V and H ≥ T</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U &lt; H (True, since T &gt; U = V and H ≥ T)</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S &lt; H (True, since T &gt; S and H ≥ T)</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(e) If both conclusion I and II are true.</a:t>
            </a:r>
            <a:endParaRPr/>
          </a:p>
          <a:p>
            <a:pPr indent="0" lvl="0" marL="0" marR="0" rtl="0" algn="just">
              <a:lnSpc>
                <a:spcPct val="115000"/>
              </a:lnSpc>
              <a:spcBef>
                <a:spcPts val="0"/>
              </a:spcBef>
              <a:spcAft>
                <a:spcPts val="0"/>
              </a:spcAft>
              <a:buClr>
                <a:srgbClr val="000000"/>
              </a:buClr>
              <a:buSzPts val="1800"/>
              <a:buFont typeface="Arial"/>
              <a:buNone/>
            </a:pPr>
            <a:r>
              <a:t/>
            </a:r>
            <a:endParaRPr b="1" i="0" sz="1800" u="none" cap="none" strike="noStrike">
              <a:solidFill>
                <a:schemeClr val="dk1"/>
              </a:solidFill>
              <a:latin typeface="Roboto"/>
              <a:ea typeface="Roboto"/>
              <a:cs typeface="Roboto"/>
              <a:sym typeface="Roboto"/>
            </a:endParaRPr>
          </a:p>
        </p:txBody>
      </p:sp>
      <p:sp>
        <p:nvSpPr>
          <p:cNvPr id="167" name="Google Shape;167;p15"/>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06564" y="2202550"/>
            <a:ext cx="4690800" cy="680156"/>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Clr>
                <a:schemeClr val="dk1"/>
              </a:buClr>
              <a:buSzPts val="1800"/>
              <a:buFont typeface="Arial"/>
              <a:buNone/>
            </a:pPr>
            <a:r>
              <a:rPr b="1" i="0" lang="en-GB" sz="2800" u="none" cap="none" strike="noStrike">
                <a:solidFill>
                  <a:schemeClr val="lt1"/>
                </a:solidFill>
                <a:latin typeface="Roboto"/>
                <a:ea typeface="Roboto"/>
                <a:cs typeface="Roboto"/>
                <a:sym typeface="Roboto"/>
              </a:rPr>
              <a:t>Inequality Practice</a:t>
            </a:r>
            <a:endParaRPr b="1" i="0" sz="28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nvSpPr>
        <p:spPr>
          <a:xfrm>
            <a:off x="459312" y="669286"/>
            <a:ext cx="7739100" cy="441194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&gt; B &gt; 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 &gt; B = 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A &lt; 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R &gt; 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73" name="Google Shape;173;p16"/>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nvSpPr>
        <p:spPr>
          <a:xfrm>
            <a:off x="459312" y="669286"/>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A &gt; B &gt; L, R &gt; B = H</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A &gt; B &gt; L and R &gt; B</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A &lt; L (False, since A &gt; B &gt; L)</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R &gt; L (True, since R &gt; B &gt; L)</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(b) If only conclusion II is true.</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79" name="Google Shape;179;p17"/>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&gt; K = 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 S &lt;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 &gt; 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Q &gt; 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Q &lt; 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85" name="Google Shape;185;p18"/>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nvSpPr>
        <p:spPr>
          <a:xfrm>
            <a:off x="459312" y="669286"/>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P &gt; K = L, P ≤ S &lt; Q, T &gt; K</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K = L &lt; P ≤ S &lt; Q and T &gt; K</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 Q &gt; K (True, since K &lt; P ≤ S &lt; Q)</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II. Q &lt; T (False, since we can't compare Q and T directly)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(a) If only conclusion I is true.</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1" name="Google Shape;191;p19"/>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nvSpPr>
        <p:spPr>
          <a:xfrm>
            <a:off x="182880" y="644902"/>
            <a:ext cx="838584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Z ≥ G&lt;F;   P Q ≤ G, J&lt;Z ≤ K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Q≤ K</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Z≤P</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III. Z&gt;P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All conclusions I, II and III are false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Only conclusions I and III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Only conclusion I and either II or III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Only conclusions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97" name="Google Shape;197;p20"/>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nvSpPr>
        <p:spPr>
          <a:xfrm>
            <a:off x="184464" y="1165020"/>
            <a:ext cx="8385840" cy="1749679"/>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1200"/>
              <a:buFont typeface="Arial"/>
              <a:buNone/>
            </a:pPr>
            <a:r>
              <a:rPr b="0" i="0" lang="en-GB" sz="1400" u="none" cap="none" strike="noStrike">
                <a:solidFill>
                  <a:srgbClr val="000000"/>
                </a:solidFill>
                <a:latin typeface="Arial"/>
                <a:ea typeface="Arial"/>
                <a:cs typeface="Arial"/>
                <a:sym typeface="Arial"/>
              </a:rPr>
              <a:t>Answer: D</a:t>
            </a:r>
            <a:endParaRPr/>
          </a:p>
          <a:p>
            <a:pPr indent="-6350" lvl="0" marL="6350" marR="0" rtl="0" algn="l">
              <a:lnSpc>
                <a:spcPct val="110000"/>
              </a:lnSpc>
              <a:spcBef>
                <a:spcPts val="330"/>
              </a:spcBef>
              <a:spcAft>
                <a:spcPts val="0"/>
              </a:spcAft>
              <a:buNone/>
            </a:pPr>
            <a:r>
              <a:rPr b="0" i="0" lang="en-GB" sz="1400" u="none" cap="none" strike="noStrike">
                <a:solidFill>
                  <a:srgbClr val="000000"/>
                </a:solidFill>
                <a:latin typeface="Arial"/>
                <a:ea typeface="Arial"/>
                <a:cs typeface="Arial"/>
                <a:sym typeface="Arial"/>
              </a:rPr>
              <a:t>Given statements: Z ≥ G&lt;F; P ≥ Q ≤ G; J&lt;Z ≤K</a:t>
            </a:r>
            <a:endParaRPr/>
          </a:p>
          <a:p>
            <a:pPr indent="0" lvl="0" marL="0" marR="0" rtl="0" algn="l">
              <a:lnSpc>
                <a:spcPct val="110000"/>
              </a:lnSpc>
              <a:spcBef>
                <a:spcPts val="33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We get,   P ≥ Q ≤ G ≤ Z ≤ K; J&lt;Z ≥ G&lt;F </a:t>
            </a:r>
            <a:endParaRPr/>
          </a:p>
          <a:p>
            <a:pPr indent="-6350" lvl="0" marL="6350" marR="198120" rtl="0" algn="l">
              <a:lnSpc>
                <a:spcPct val="110000"/>
              </a:lnSpc>
              <a:spcBef>
                <a:spcPts val="330"/>
              </a:spcBef>
              <a:spcAft>
                <a:spcPts val="0"/>
              </a:spcAft>
              <a:buNone/>
            </a:pPr>
            <a:r>
              <a:rPr b="0" i="0" lang="en-GB" sz="1400" u="none" cap="none" strike="noStrike">
                <a:solidFill>
                  <a:srgbClr val="000000"/>
                </a:solidFill>
                <a:latin typeface="Arial"/>
                <a:ea typeface="Arial"/>
                <a:cs typeface="Arial"/>
                <a:sym typeface="Arial"/>
              </a:rPr>
              <a:t>Hence, only conclusion I and either II or III is true.</a:t>
            </a:r>
            <a:endParaRPr/>
          </a:p>
          <a:p>
            <a:pPr indent="0" lvl="0" marL="0" marR="0" rtl="0" algn="l">
              <a:lnSpc>
                <a:spcPct val="100000"/>
              </a:lnSpc>
              <a:spcBef>
                <a:spcPts val="33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p:txBody>
      </p:sp>
      <p:sp>
        <p:nvSpPr>
          <p:cNvPr id="203" name="Google Shape;203;p21"/>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nvSpPr>
        <p:spPr>
          <a:xfrm>
            <a:off x="459312" y="669286"/>
            <a:ext cx="7739100" cy="49967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In this question, relationship between different elements is shown in the statements. The statements are followed by conclusions. Study the conclusions based on the given statement and select the appropriate answer if.</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 &gt;= X &gt; N &gt; Y ≥ L;       N &gt;=  F = G</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F &lt;=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G &lt; X</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09" name="Google Shape;209;p22"/>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nvSpPr>
        <p:spPr>
          <a:xfrm>
            <a:off x="459312" y="669286"/>
            <a:ext cx="7739100" cy="1795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M ≥ X &gt; N &gt; Y ≥ L; N ≥ F = G</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M ≥ X &gt; N ≥ F = G</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arenR"/>
            </a:pPr>
            <a:r>
              <a:rPr b="0" i="0" lang="en-GB" sz="1400" u="none" cap="none" strike="noStrike">
                <a:solidFill>
                  <a:srgbClr val="000000"/>
                </a:solidFill>
                <a:latin typeface="Arial"/>
                <a:ea typeface="Arial"/>
                <a:cs typeface="Arial"/>
                <a:sym typeface="Arial"/>
              </a:rPr>
              <a:t>F ≤ M (True, since M ≥ X &gt; N ≥ F)</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II) G &lt; X (True, since X &gt; N ≥ F = G)</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(e) If both conclusion I and II are true.</a:t>
            </a:r>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15" name="Google Shape;215;p23"/>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nvSpPr>
        <p:spPr>
          <a:xfrm>
            <a:off x="459312" y="669286"/>
            <a:ext cx="7739100" cy="465355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Statements: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Q &gt; L &lt;= Z &gt;= X &lt;= E Z &lt; V &lt;= J</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 X &lt; J</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II) Q &gt; V</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Clr>
                <a:srgbClr val="000000"/>
              </a:buClr>
              <a:buSzPts val="1800"/>
              <a:buFont typeface="Arial"/>
              <a:buNone/>
            </a:pPr>
            <a:r>
              <a:rPr b="0" i="0" lang="en-GB"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21" name="Google Shape;221;p24"/>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nvSpPr>
        <p:spPr>
          <a:xfrm>
            <a:off x="467701" y="1197793"/>
            <a:ext cx="7739100" cy="157578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Given statements: Q &gt; L ≤ Z ≥ X ≤ E, Z &lt; V ≤ J</a:t>
            </a:r>
            <a:endParaRPr/>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Inference: X ≤ Z &lt; V ≤ J and Q &gt; L ≤ Z</a:t>
            </a:r>
            <a:endParaRPr/>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arenR"/>
            </a:pPr>
            <a:r>
              <a:rPr b="0" i="0" lang="en-GB" sz="1200" u="none" cap="none" strike="noStrike">
                <a:solidFill>
                  <a:srgbClr val="000000"/>
                </a:solidFill>
                <a:latin typeface="Arial"/>
                <a:ea typeface="Arial"/>
                <a:cs typeface="Arial"/>
                <a:sym typeface="Arial"/>
              </a:rPr>
              <a:t>X &lt; J (True, since X ≤ Z &lt; V ≤ J)</a:t>
            </a:r>
            <a:endParaRPr/>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II) Q &gt; V (False, since we can't compare Q and V directly)</a:t>
            </a:r>
            <a:endParaRPr/>
          </a:p>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000000"/>
                </a:solidFill>
                <a:latin typeface="Arial"/>
                <a:ea typeface="Arial"/>
                <a:cs typeface="Arial"/>
                <a:sym typeface="Arial"/>
              </a:rPr>
              <a:t>Answer: (a) If only conclusion I is true.</a:t>
            </a:r>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27" name="Google Shape;227;p25"/>
          <p:cNvSpPr txBox="1"/>
          <p:nvPr/>
        </p:nvSpPr>
        <p:spPr>
          <a:xfrm>
            <a:off x="204580" y="317843"/>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0d2e5eb_1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0d2e5eb_1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AP &amp; GP</a:t>
            </a:r>
            <a:endParaRPr b="1" i="0" sz="1500" u="none" cap="none" strike="noStrike">
              <a:solidFill>
                <a:srgbClr val="000000"/>
              </a:solidFill>
              <a:latin typeface="Roboto"/>
              <a:ea typeface="Roboto"/>
              <a:cs typeface="Roboto"/>
              <a:sym typeface="Roboto"/>
            </a:endParaRPr>
          </a:p>
        </p:txBody>
      </p:sp>
      <p:pic>
        <p:nvPicPr>
          <p:cNvPr id="71" name="Google Shape;71;g32480d2e5eb_1_48"/>
          <p:cNvPicPr preferRelativeResize="0"/>
          <p:nvPr/>
        </p:nvPicPr>
        <p:blipFill>
          <a:blip r:embed="rId3">
            <a:alphaModFix/>
          </a:blip>
          <a:stretch>
            <a:fillRect/>
          </a:stretch>
        </p:blipFill>
        <p:spPr>
          <a:xfrm>
            <a:off x="3413750" y="2012175"/>
            <a:ext cx="3260175" cy="2561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nvSpPr>
        <p:spPr>
          <a:xfrm>
            <a:off x="410544" y="694856"/>
            <a:ext cx="7739100" cy="613549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Statements: M @ N # O % P , P $ Q # 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M % 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N $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III) S #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Analysis: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M @ N means M &lt;= 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N # O means N = O</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O % P means O &lt; 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 Q means P &gt;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 # S means Q = 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(e) If both conclusion I and 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33" name="Google Shape;233;p26"/>
          <p:cNvSpPr txBox="1"/>
          <p:nvPr/>
        </p:nvSpPr>
        <p:spPr>
          <a:xfrm>
            <a:off x="561504" y="276682"/>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nvSpPr>
        <p:spPr>
          <a:xfrm>
            <a:off x="418933" y="1135218"/>
            <a:ext cx="7739100" cy="287306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1" lang="en-GB" sz="1800" u="none" cap="none" strike="noStrike">
                <a:solidFill>
                  <a:srgbClr val="000000"/>
                </a:solidFill>
                <a:latin typeface="Calibri"/>
                <a:ea typeface="Calibri"/>
                <a:cs typeface="Calibri"/>
                <a:sym typeface="Calibri"/>
              </a:rPr>
              <a:t>From the statements, we can deduce: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1" lang="en-GB" sz="1800" u="none" cap="none" strike="noStrike">
                <a:solidFill>
                  <a:srgbClr val="000000"/>
                </a:solidFill>
                <a:latin typeface="Calibri"/>
                <a:ea typeface="Calibri"/>
                <a:cs typeface="Calibri"/>
                <a:sym typeface="Calibri"/>
              </a:rPr>
              <a:t>M &lt;= N = O &lt; P &gt; Q = 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1" lang="en-GB" sz="1800" u="none" cap="none" strike="noStrike">
                <a:solidFill>
                  <a:srgbClr val="000000"/>
                </a:solidFill>
                <a:latin typeface="Calibri"/>
                <a:ea typeface="Calibri"/>
                <a:cs typeface="Calibri"/>
                <a:sym typeface="Calibri"/>
              </a:rPr>
              <a:t>Conclusion I: M % P (M &lt; P) is TRUE.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1" lang="en-GB" sz="1800" u="none" cap="none" strike="noStrike">
                <a:solidFill>
                  <a:srgbClr val="000000"/>
                </a:solidFill>
                <a:latin typeface="Calibri"/>
                <a:ea typeface="Calibri"/>
                <a:cs typeface="Calibri"/>
                <a:sym typeface="Calibri"/>
              </a:rPr>
              <a:t>Conclusion II: N $ Q (N &gt; Q) is FALSE (N = O &lt; P &gt; Q).</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1" lang="en-GB" sz="1800" u="none" cap="none" strike="noStrike">
                <a:solidFill>
                  <a:srgbClr val="000000"/>
                </a:solidFill>
                <a:latin typeface="Calibri"/>
                <a:ea typeface="Calibri"/>
                <a:cs typeface="Calibri"/>
                <a:sym typeface="Calibri"/>
              </a:rPr>
              <a:t>Conclusion III: S # M (S = M) is FALSE (S = Q, but M &lt;= N = O &lt; P &gt; Q).</a:t>
            </a:r>
            <a:endParaRPr/>
          </a:p>
          <a:p>
            <a:pPr indent="-228600" lvl="0" marL="457200" marR="0" rtl="0" algn="l">
              <a:lnSpc>
                <a:spcPct val="100000"/>
              </a:lnSpc>
              <a:spcBef>
                <a:spcPts val="0"/>
              </a:spcBef>
              <a:spcAft>
                <a:spcPts val="0"/>
              </a:spcAft>
              <a:buClr>
                <a:srgbClr val="000000"/>
              </a:buClr>
              <a:buSzPts val="1400"/>
              <a:buFont typeface="Arial"/>
              <a:buNone/>
            </a:pPr>
            <a:r>
              <a:rPr b="0" i="0" lang="en-GB" sz="1800" u="none" cap="none" strike="noStrike">
                <a:solidFill>
                  <a:srgbClr val="000000"/>
                </a:solidFill>
                <a:latin typeface="Verdana"/>
                <a:ea typeface="Verdana"/>
                <a:cs typeface="Verdana"/>
                <a:sym typeface="Verdana"/>
              </a:rPr>
              <a:t>Hence, only Conclusion I is true.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39" name="Google Shape;239;p27"/>
          <p:cNvSpPr txBox="1"/>
          <p:nvPr/>
        </p:nvSpPr>
        <p:spPr>
          <a:xfrm>
            <a:off x="561504" y="276682"/>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nvSpPr>
        <p:spPr>
          <a:xfrm>
            <a:off x="459312" y="669286"/>
            <a:ext cx="7739100" cy="465355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Calibri"/>
                <a:ea typeface="Calibri"/>
                <a:cs typeface="Calibri"/>
                <a:sym typeface="Calibri"/>
              </a:rPr>
              <a:t>  </a:t>
            </a:r>
            <a:r>
              <a:rPr b="0" i="0" lang="en-GB" sz="1600" u="none" cap="none" strike="noStrike">
                <a:solidFill>
                  <a:srgbClr val="000000"/>
                </a:solidFill>
                <a:latin typeface="Arial"/>
                <a:ea typeface="Arial"/>
                <a:cs typeface="Arial"/>
                <a:sym typeface="Arial"/>
              </a:rPr>
              <a:t> Statements: P # Q % R , P $ T &amp; W</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 R &amp; T</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II) P @ W</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III) W % Q</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6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45" name="Google Shape;245;p28"/>
          <p:cNvSpPr txBox="1"/>
          <p:nvPr/>
        </p:nvSpPr>
        <p:spPr>
          <a:xfrm>
            <a:off x="573696" y="301066"/>
            <a:ext cx="2960400" cy="43085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1600" u="none" cap="none" strike="noStrike">
                <a:solidFill>
                  <a:srgbClr val="8182EF"/>
                </a:solidFill>
                <a:latin typeface="Roboto"/>
                <a:ea typeface="Roboto"/>
                <a:cs typeface="Roboto"/>
                <a:sym typeface="Roboto"/>
              </a:rPr>
              <a:t>Question: 15</a:t>
            </a:r>
            <a:endParaRPr b="1" i="0" sz="1600" u="none" cap="none" strike="noStrike">
              <a:solidFill>
                <a:srgbClr val="8182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nvSpPr>
        <p:spPr>
          <a:xfrm>
            <a:off x="459312" y="669286"/>
            <a:ext cx="7739100" cy="435231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Analysis: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 Q means P =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 % R means Q &lt; 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 T means P &gt; 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T &amp; W means T &lt;= W</a:t>
            </a:r>
            <a:endParaRPr/>
          </a:p>
          <a:p>
            <a:pPr indent="-266700" lvl="0" marL="342900" marR="1356360" rtl="0" algn="l">
              <a:lnSpc>
                <a:spcPct val="103000"/>
              </a:lnSpc>
              <a:spcBef>
                <a:spcPts val="0"/>
              </a:spcBef>
              <a:spcAft>
                <a:spcPts val="0"/>
              </a:spcAft>
              <a:buClr>
                <a:srgbClr val="000000"/>
              </a:buClr>
              <a:buSzPts val="1200"/>
              <a:buFont typeface="Arial"/>
              <a:buNone/>
            </a:pPr>
            <a:r>
              <a:t/>
            </a:r>
            <a:endParaRPr b="0" i="0" sz="1400" u="none" cap="none" strike="noStrike">
              <a:solidFill>
                <a:srgbClr val="000000"/>
              </a:solidFill>
              <a:latin typeface="Verdana"/>
              <a:ea typeface="Verdana"/>
              <a:cs typeface="Verdana"/>
              <a:sym typeface="Verdana"/>
            </a:endParaRPr>
          </a:p>
          <a:p>
            <a:pPr indent="-266700" lvl="0" marL="342900" marR="1356360" rtl="0" algn="l">
              <a:lnSpc>
                <a:spcPct val="103000"/>
              </a:lnSpc>
              <a:spcBef>
                <a:spcPts val="1340"/>
              </a:spcBef>
              <a:spcAft>
                <a:spcPts val="0"/>
              </a:spcAft>
              <a:buClr>
                <a:srgbClr val="000000"/>
              </a:buClr>
              <a:buSzPts val="1200"/>
              <a:buFont typeface="Arial"/>
              <a:buNone/>
            </a:pPr>
            <a:r>
              <a:t/>
            </a:r>
            <a:endParaRPr b="0" i="0" sz="1400" u="none" cap="none" strike="noStrike">
              <a:solidFill>
                <a:srgbClr val="000000"/>
              </a:solidFill>
              <a:latin typeface="Verdana"/>
              <a:ea typeface="Verdana"/>
              <a:cs typeface="Verdana"/>
              <a:sym typeface="Verdana"/>
            </a:endParaRPr>
          </a:p>
          <a:p>
            <a:pPr indent="-342900" lvl="0" marL="342900" marR="1356360" rtl="0" algn="l">
              <a:lnSpc>
                <a:spcPct val="103000"/>
              </a:lnSpc>
              <a:spcBef>
                <a:spcPts val="1340"/>
              </a:spcBef>
              <a:spcAft>
                <a:spcPts val="0"/>
              </a:spcAft>
              <a:buClr>
                <a:srgbClr val="000000"/>
              </a:buClr>
              <a:buSzPts val="1200"/>
              <a:buFont typeface="Arial"/>
              <a:buAutoNum type="romanUcParenR"/>
            </a:pPr>
            <a:r>
              <a:rPr b="0" i="0" lang="en-GB" sz="1400" u="none" cap="none" strike="noStrike">
                <a:solidFill>
                  <a:srgbClr val="000000"/>
                </a:solidFill>
                <a:latin typeface="Verdana"/>
                <a:ea typeface="Verdana"/>
                <a:cs typeface="Verdana"/>
                <a:sym typeface="Verdana"/>
              </a:rPr>
              <a:t>R &amp; T  R ≥ T (As T &lt; P = Q &lt; R, hence it is false) </a:t>
            </a:r>
            <a:endParaRPr/>
          </a:p>
          <a:p>
            <a:pPr indent="-342900" lvl="0" marL="342900" marR="1356360" rtl="0" algn="l">
              <a:lnSpc>
                <a:spcPct val="193000"/>
              </a:lnSpc>
              <a:spcBef>
                <a:spcPts val="1340"/>
              </a:spcBef>
              <a:spcAft>
                <a:spcPts val="0"/>
              </a:spcAft>
              <a:buClr>
                <a:srgbClr val="000000"/>
              </a:buClr>
              <a:buSzPts val="1200"/>
              <a:buFont typeface="Arial"/>
              <a:buAutoNum type="romanUcParenR"/>
            </a:pPr>
            <a:r>
              <a:rPr b="0" i="0" lang="en-GB" sz="1400" u="none" cap="none" strike="noStrike">
                <a:solidFill>
                  <a:srgbClr val="000000"/>
                </a:solidFill>
                <a:latin typeface="Verdana"/>
                <a:ea typeface="Verdana"/>
                <a:cs typeface="Verdana"/>
                <a:sym typeface="Verdana"/>
              </a:rPr>
              <a:t>P @ W  P ≤ W (As W ≤ T &lt; P, hence it is false) </a:t>
            </a:r>
            <a:endParaRPr/>
          </a:p>
          <a:p>
            <a:pPr indent="0" lvl="0" marL="0" marR="1356360" rtl="0" algn="l">
              <a:lnSpc>
                <a:spcPct val="193000"/>
              </a:lnSpc>
              <a:spcBef>
                <a:spcPts val="55"/>
              </a:spcBef>
              <a:spcAft>
                <a:spcPts val="0"/>
              </a:spcAft>
              <a:buClr>
                <a:srgbClr val="000000"/>
              </a:buClr>
              <a:buSzPts val="1200"/>
              <a:buFont typeface="Arial"/>
              <a:buNone/>
            </a:pPr>
            <a:r>
              <a:rPr b="0" i="0" lang="en-GB" sz="1400" u="none" cap="none" strike="noStrike">
                <a:solidFill>
                  <a:srgbClr val="000000"/>
                </a:solidFill>
                <a:latin typeface="Verdana"/>
                <a:ea typeface="Verdana"/>
                <a:cs typeface="Verdana"/>
                <a:sym typeface="Verdana"/>
              </a:rPr>
              <a:t>III)    W % Q  W &lt; Q (As W ≤ T &lt; P = Q, hence it is true) </a:t>
            </a:r>
            <a:endParaRPr/>
          </a:p>
          <a:p>
            <a:pPr indent="-6350" lvl="0" marL="6350" marR="0" rtl="0" algn="l">
              <a:lnSpc>
                <a:spcPct val="103000"/>
              </a:lnSpc>
              <a:spcBef>
                <a:spcPts val="55"/>
              </a:spcBef>
              <a:spcAft>
                <a:spcPts val="0"/>
              </a:spcAft>
              <a:buNone/>
            </a:pPr>
            <a:r>
              <a:rPr b="0" i="0" lang="en-GB" sz="1400" u="none" cap="none" strike="noStrike">
                <a:solidFill>
                  <a:srgbClr val="000000"/>
                </a:solidFill>
                <a:latin typeface="Verdana"/>
                <a:ea typeface="Verdana"/>
                <a:cs typeface="Verdana"/>
                <a:sym typeface="Verdana"/>
              </a:rPr>
              <a:t>Hence, only conclusion III is true. </a:t>
            </a:r>
            <a:endParaRPr/>
          </a:p>
          <a:p>
            <a:pPr indent="0" lvl="0" marL="0" marR="0" rtl="0" algn="l">
              <a:lnSpc>
                <a:spcPct val="100000"/>
              </a:lnSpc>
              <a:spcBef>
                <a:spcPts val="134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p:txBody>
      </p:sp>
      <p:sp>
        <p:nvSpPr>
          <p:cNvPr id="251" name="Google Shape;251;p29"/>
          <p:cNvSpPr txBox="1"/>
          <p:nvPr/>
        </p:nvSpPr>
        <p:spPr>
          <a:xfrm>
            <a:off x="573696" y="301066"/>
            <a:ext cx="2960400" cy="43085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1600" u="none" cap="none" strike="noStrike">
                <a:solidFill>
                  <a:srgbClr val="8182EF"/>
                </a:solidFill>
                <a:latin typeface="Roboto"/>
                <a:ea typeface="Roboto"/>
                <a:cs typeface="Roboto"/>
                <a:sym typeface="Roboto"/>
              </a:rPr>
              <a:t>Solution:</a:t>
            </a:r>
            <a:endParaRPr b="1" i="0" sz="1600" u="none" cap="none" strike="noStrike">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nvSpPr>
        <p:spPr>
          <a:xfrm>
            <a:off x="459312" y="669286"/>
            <a:ext cx="7739100" cy="45258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Statements: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 &lt; M &gt; A = R &gt;= I;        P &gt; I &lt;= N &lt; H;            L &lt;= H = O &gt; V</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M &gt; 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O &gt;=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III) A &gt; 0</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IV) H &lt;= M</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 I and 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p:txBody>
      </p:sp>
      <p:sp>
        <p:nvSpPr>
          <p:cNvPr id="257" name="Google Shape;257;p30"/>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459312" y="669286"/>
            <a:ext cx="7739100" cy="280227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Given statements: S &lt; M &gt; A = R ≥ I; P &gt; I ≤ N &lt; H; L ≤ H = O &gt; V</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M &gt; A = R ≥ I and I ≤ N &lt; HH = O &gt; V</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arenR"/>
            </a:pPr>
            <a:r>
              <a:rPr b="0" i="0" lang="en-GB" sz="1400" u="none" cap="none" strike="noStrike">
                <a:solidFill>
                  <a:srgbClr val="000000"/>
                </a:solidFill>
                <a:latin typeface="Arial"/>
                <a:ea typeface="Arial"/>
                <a:cs typeface="Arial"/>
                <a:sym typeface="Arial"/>
              </a:rPr>
              <a:t>M &gt; H (False, since we can't compare M and H directly)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II) O ≥ M (False, since we can't compare O and M directly)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III) A &gt; V (False, since A = R ≥ I, but we can't compare A and V directly)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IV) H ≤ M (False, since we can't compare H and M directly)However, from the statements, we can infer that M &gt; A = R ≥ I and I ≤ N &lt; H. Also, H = O.</a:t>
            </a:r>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So, we can conclude that M &gt; I and H &gt; I. But we can't compare M and H directly.</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(d) If neither conclusion I nor II is true.</a:t>
            </a:r>
            <a:endParaRPr/>
          </a:p>
          <a:p>
            <a:pPr indent="0" lvl="0" marL="0" marR="0" rtl="0" algn="just">
              <a:lnSpc>
                <a:spcPct val="115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p:txBody>
      </p:sp>
      <p:sp>
        <p:nvSpPr>
          <p:cNvPr id="263" name="Google Shape;263;p31"/>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nvSpPr>
        <p:spPr>
          <a:xfrm>
            <a:off x="459312" y="669286"/>
            <a:ext cx="7739100" cy="54891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In the following question assuming the given statements to be true, find which of the conclusions among given conclusions is / are definitely true and then give your answers accordingly.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G &lt; H = R &gt;= S &gt;= M ;     Y &lt; J ≤ K &lt;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M ≤ H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Y &gt; G</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III. J &gt; 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Only 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Only III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Only II and III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Only I and 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Only II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69" name="Google Shape;269;p32"/>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nvSpPr>
        <p:spPr>
          <a:xfrm>
            <a:off x="459312" y="669286"/>
            <a:ext cx="7739100" cy="2634665"/>
          </a:xfrm>
          <a:prstGeom prst="rect">
            <a:avLst/>
          </a:prstGeom>
          <a:noFill/>
          <a:ln>
            <a:noFill/>
          </a:ln>
        </p:spPr>
        <p:txBody>
          <a:bodyPr anchorCtr="0" anchor="t" bIns="91425" lIns="91425" spcFirstLastPara="1" rIns="91425" wrap="square" tIns="91425">
            <a:spAutoFit/>
          </a:bodyPr>
          <a:lstStyle/>
          <a:p>
            <a:pPr indent="-6350" lvl="0" marL="6350" marR="0" rtl="0" algn="l">
              <a:lnSpc>
                <a:spcPct val="110000"/>
              </a:lnSpc>
              <a:spcBef>
                <a:spcPts val="0"/>
              </a:spcBef>
              <a:spcAft>
                <a:spcPts val="0"/>
              </a:spcAft>
              <a:buNone/>
            </a:pPr>
            <a:r>
              <a:rPr b="0" i="0" lang="en-GB" sz="1800" u="none" cap="none" strike="noStrike">
                <a:solidFill>
                  <a:srgbClr val="000000"/>
                </a:solidFill>
                <a:latin typeface="Arial"/>
                <a:ea typeface="Arial"/>
                <a:cs typeface="Arial"/>
                <a:sym typeface="Arial"/>
              </a:rPr>
              <a:t>Answer: A</a:t>
            </a:r>
            <a:endParaRPr/>
          </a:p>
          <a:p>
            <a:pPr indent="-6350" lvl="0" marL="6350" marR="0" rtl="0" algn="l">
              <a:lnSpc>
                <a:spcPct val="110000"/>
              </a:lnSpc>
              <a:spcBef>
                <a:spcPts val="330"/>
              </a:spcBef>
              <a:spcAft>
                <a:spcPts val="0"/>
              </a:spcAft>
              <a:buNone/>
            </a:pPr>
            <a:r>
              <a:rPr b="0" i="0" lang="en-GB" sz="1800" u="none" cap="none" strike="noStrike">
                <a:solidFill>
                  <a:srgbClr val="000000"/>
                </a:solidFill>
                <a:latin typeface="Arial"/>
                <a:ea typeface="Arial"/>
                <a:cs typeface="Arial"/>
                <a:sym typeface="Arial"/>
              </a:rPr>
              <a:t>Given statements: G &lt; H = R ≥ S ≥ M; Y &lt; J ≤ K &lt; M</a:t>
            </a:r>
            <a:endParaRPr/>
          </a:p>
          <a:p>
            <a:pPr indent="-6350" lvl="0" marL="6350" marR="0" rtl="0" algn="l">
              <a:lnSpc>
                <a:spcPct val="134000"/>
              </a:lnSpc>
              <a:spcBef>
                <a:spcPts val="330"/>
              </a:spcBef>
              <a:spcAft>
                <a:spcPts val="0"/>
              </a:spcAft>
              <a:buNone/>
            </a:pPr>
            <a:r>
              <a:rPr b="0" i="0" lang="en-GB" sz="1800" u="none" cap="none" strike="noStrike">
                <a:solidFill>
                  <a:srgbClr val="000000"/>
                </a:solidFill>
                <a:latin typeface="Arial"/>
                <a:ea typeface="Arial"/>
                <a:cs typeface="Arial"/>
                <a:sym typeface="Arial"/>
              </a:rPr>
              <a:t>We get, G &lt; H = R ≥ S ≥ M &gt; K ≥ J &gt; Y </a:t>
            </a:r>
            <a:endParaRPr/>
          </a:p>
          <a:p>
            <a:pPr indent="-6350" lvl="0" marL="6350" marR="0" rtl="0" algn="l">
              <a:lnSpc>
                <a:spcPct val="134000"/>
              </a:lnSpc>
              <a:spcBef>
                <a:spcPts val="1850"/>
              </a:spcBef>
              <a:spcAft>
                <a:spcPts val="0"/>
              </a:spcAft>
              <a:buNone/>
            </a:pPr>
            <a:r>
              <a:rPr b="0" i="0" lang="en-GB" sz="1800" u="none" cap="none" strike="noStrike">
                <a:solidFill>
                  <a:srgbClr val="000000"/>
                </a:solidFill>
                <a:latin typeface="Arial"/>
                <a:ea typeface="Arial"/>
                <a:cs typeface="Arial"/>
                <a:sym typeface="Arial"/>
              </a:rPr>
              <a:t>Therefore, only conclusion I is true.</a:t>
            </a:r>
            <a:endParaRPr/>
          </a:p>
          <a:p>
            <a:pPr indent="0" lvl="0" marL="0" marR="0" rtl="0" algn="l">
              <a:lnSpc>
                <a:spcPct val="100000"/>
              </a:lnSpc>
              <a:spcBef>
                <a:spcPts val="185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275" name="Google Shape;275;p33"/>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nvSpPr>
        <p:spPr>
          <a:xfrm>
            <a:off x="459312" y="669286"/>
            <a:ext cx="7739100" cy="32008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&gt; P = B &lt;= O &lt; D;        B &gt;=  K &gt; L &lt;= C</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 B &lt;= D</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L &gt; A</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III A &lt; D</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None is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Only II and III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Only I and III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Only I and II are true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All are true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1" name="Google Shape;281;p34"/>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nvSpPr>
        <p:spPr>
          <a:xfrm>
            <a:off x="459312" y="669286"/>
            <a:ext cx="7739100" cy="2227759"/>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1200"/>
              <a:buFont typeface="Arial"/>
              <a:buNone/>
            </a:pPr>
            <a:r>
              <a:rPr b="0" i="0" lang="en-GB" sz="1400" u="none" cap="none" strike="noStrike">
                <a:solidFill>
                  <a:srgbClr val="000000"/>
                </a:solidFill>
                <a:latin typeface="Arial"/>
                <a:ea typeface="Arial"/>
                <a:cs typeface="Arial"/>
                <a:sym typeface="Arial"/>
              </a:rPr>
              <a:t>Answer: A</a:t>
            </a:r>
            <a:endParaRPr/>
          </a:p>
          <a:p>
            <a:pPr indent="-6350" lvl="0" marL="6350" marR="0" rtl="0" algn="l">
              <a:lnSpc>
                <a:spcPct val="110000"/>
              </a:lnSpc>
              <a:spcBef>
                <a:spcPts val="330"/>
              </a:spcBef>
              <a:spcAft>
                <a:spcPts val="0"/>
              </a:spcAft>
              <a:buNone/>
            </a:pPr>
            <a:r>
              <a:rPr b="0" i="0" lang="en-GB" sz="1400" u="none" cap="none" strike="noStrike">
                <a:solidFill>
                  <a:srgbClr val="000000"/>
                </a:solidFill>
                <a:latin typeface="Arial"/>
                <a:ea typeface="Arial"/>
                <a:cs typeface="Arial"/>
                <a:sym typeface="Arial"/>
              </a:rPr>
              <a:t>Given statements: A &gt; P = B ≤ O &lt; D; B ≥ K &gt; L &lt;= C</a:t>
            </a:r>
            <a:endParaRPr/>
          </a:p>
          <a:p>
            <a:pPr indent="-6350" lvl="0" marL="6350" marR="0" rtl="0" algn="l">
              <a:lnSpc>
                <a:spcPct val="110000"/>
              </a:lnSpc>
              <a:spcBef>
                <a:spcPts val="680"/>
              </a:spcBef>
              <a:spcAft>
                <a:spcPts val="0"/>
              </a:spcAft>
              <a:buNone/>
            </a:pPr>
            <a:r>
              <a:rPr b="0" i="0" lang="en-GB" sz="1400" u="none" cap="none" strike="noStrike">
                <a:solidFill>
                  <a:srgbClr val="000000"/>
                </a:solidFill>
                <a:latin typeface="Arial"/>
                <a:ea typeface="Arial"/>
                <a:cs typeface="Arial"/>
                <a:sym typeface="Arial"/>
              </a:rPr>
              <a:t>We get, A &gt; P = B ≥ K &gt; L ≤ C, D &gt; O ≥ B ≥ K</a:t>
            </a:r>
            <a:endParaRPr/>
          </a:p>
          <a:p>
            <a:pPr indent="-6350" lvl="0" marL="6350" marR="0" rtl="0" algn="l">
              <a:lnSpc>
                <a:spcPct val="110000"/>
              </a:lnSpc>
              <a:spcBef>
                <a:spcPts val="330"/>
              </a:spcBef>
              <a:spcAft>
                <a:spcPts val="0"/>
              </a:spcAft>
              <a:buNone/>
            </a:pPr>
            <a:r>
              <a:rPr b="0" i="0" lang="en-GB" sz="1400" u="none" cap="none" strike="noStrike">
                <a:solidFill>
                  <a:srgbClr val="000000"/>
                </a:solidFill>
                <a:latin typeface="Arial"/>
                <a:ea typeface="Arial"/>
                <a:cs typeface="Arial"/>
                <a:sym typeface="Arial"/>
              </a:rPr>
              <a:t>Therefore, none of the conclusions is true.</a:t>
            </a:r>
            <a:endParaRPr/>
          </a:p>
          <a:p>
            <a:pPr indent="0" lvl="0" marL="0" marR="0" rtl="0" algn="l">
              <a:lnSpc>
                <a:spcPct val="100000"/>
              </a:lnSpc>
              <a:spcBef>
                <a:spcPts val="218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p35"/>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20e50de17e_0_0"/>
          <p:cNvSpPr txBox="1"/>
          <p:nvPr/>
        </p:nvSpPr>
        <p:spPr>
          <a:xfrm>
            <a:off x="459312" y="669286"/>
            <a:ext cx="7739100" cy="527372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 =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K &gt; S &gt; 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 ≥ 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 ≤ Q</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P &gt; 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R = 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7" name="Google Shape;77;g320e50de17e_0_0"/>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nvSpPr>
        <p:spPr>
          <a:xfrm>
            <a:off x="459312" y="669286"/>
            <a:ext cx="7739100" cy="416110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4 &gt; A &gt;= 8 ;      U &lt;= Z &lt; 4 ;      T &gt; 8  &gt;= H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Conclusions: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 4 &gt; T</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II. Z &lt; 8</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III. H &lt; 4</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 Only conclusion III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B. All conclusions I, II and III are false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 Only conclusions I and III are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D. Only conclusion 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E. Only conclusions I and II are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93" name="Google Shape;293;p48"/>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nvSpPr>
        <p:spPr>
          <a:xfrm>
            <a:off x="459312" y="669286"/>
            <a:ext cx="7739100" cy="1763529"/>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1200"/>
              <a:buFont typeface="Arial"/>
              <a:buNone/>
            </a:pPr>
            <a:r>
              <a:rPr b="0" i="0" lang="en-GB" sz="1600" u="none" cap="none" strike="noStrike">
                <a:solidFill>
                  <a:srgbClr val="000000"/>
                </a:solidFill>
                <a:latin typeface="Arial"/>
                <a:ea typeface="Arial"/>
                <a:cs typeface="Arial"/>
                <a:sym typeface="Arial"/>
              </a:rPr>
              <a:t>Answer: A</a:t>
            </a:r>
            <a:endParaRPr/>
          </a:p>
          <a:p>
            <a:pPr indent="-6350" lvl="0" marL="6350" marR="0" rtl="0" algn="l">
              <a:lnSpc>
                <a:spcPct val="110000"/>
              </a:lnSpc>
              <a:spcBef>
                <a:spcPts val="330"/>
              </a:spcBef>
              <a:spcAft>
                <a:spcPts val="0"/>
              </a:spcAft>
              <a:buNone/>
            </a:pPr>
            <a:r>
              <a:rPr b="0" i="0" lang="en-GB" sz="1600" u="none" cap="none" strike="noStrike">
                <a:solidFill>
                  <a:srgbClr val="000000"/>
                </a:solidFill>
                <a:latin typeface="Arial"/>
                <a:ea typeface="Arial"/>
                <a:cs typeface="Arial"/>
                <a:sym typeface="Arial"/>
              </a:rPr>
              <a:t>Given statements: 4 &gt; A ≥ 8; U ≤ Z &lt; 4; T &gt; 8 ≥ H</a:t>
            </a:r>
            <a:endParaRPr/>
          </a:p>
          <a:p>
            <a:pPr indent="0" lvl="0" marL="0" marR="0" rtl="0" algn="l">
              <a:lnSpc>
                <a:spcPct val="100000"/>
              </a:lnSpc>
              <a:spcBef>
                <a:spcPts val="330"/>
              </a:spcBef>
              <a:spcAft>
                <a:spcPts val="0"/>
              </a:spcAft>
              <a:buNone/>
            </a:pPr>
            <a:r>
              <a:rPr b="0" i="0" lang="en-GB" sz="1600" u="none" cap="none" strike="noStrike">
                <a:solidFill>
                  <a:srgbClr val="000000"/>
                </a:solidFill>
                <a:latin typeface="Arial"/>
                <a:ea typeface="Arial"/>
                <a:cs typeface="Arial"/>
                <a:sym typeface="Arial"/>
              </a:rPr>
              <a:t>We get U ≤ Z &lt; 4 &gt; A ≥ 8 ≥ H; T &gt; 8 ≤ A &lt; 4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Hence, only conclusion III is true.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99" name="Google Shape;299;p49"/>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nvSpPr>
        <p:spPr>
          <a:xfrm>
            <a:off x="459312" y="669286"/>
            <a:ext cx="7739100" cy="465355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 &lt; O &lt;= E; X &gt;= O;  6 &lt; U;     A &gt; G &gt; 6;</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1. X &gt; G</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2. U&gt;A</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3.  E&gt;6</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 Only conclusion III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B. All conclusions I, II, and III are false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 Only conclusions I and III are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D. Only conclusion I is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E. Only conclusions I and II are true</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305" name="Google Shape;305;p50"/>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20</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nvSpPr>
        <p:spPr>
          <a:xfrm>
            <a:off x="459312" y="669286"/>
            <a:ext cx="7739100" cy="2133374"/>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Clr>
                <a:srgbClr val="000000"/>
              </a:buClr>
              <a:buSzPts val="1200"/>
              <a:buFont typeface="Arial"/>
              <a:buNone/>
            </a:pPr>
            <a:r>
              <a:rPr b="0" i="0" lang="en-GB" sz="1600" u="none" cap="none" strike="noStrike">
                <a:solidFill>
                  <a:srgbClr val="000000"/>
                </a:solidFill>
                <a:latin typeface="Arial"/>
                <a:ea typeface="Arial"/>
                <a:cs typeface="Arial"/>
                <a:sym typeface="Arial"/>
              </a:rPr>
              <a:t>Answer: C</a:t>
            </a:r>
            <a:endParaRPr/>
          </a:p>
          <a:p>
            <a:pPr indent="-6350" lvl="0" marL="6350" marR="0" rtl="0" algn="l">
              <a:lnSpc>
                <a:spcPct val="110000"/>
              </a:lnSpc>
              <a:spcBef>
                <a:spcPts val="330"/>
              </a:spcBef>
              <a:spcAft>
                <a:spcPts val="0"/>
              </a:spcAft>
              <a:buNone/>
            </a:pPr>
            <a:r>
              <a:rPr b="0" i="0" lang="en-GB" sz="1600" u="none" cap="none" strike="noStrike">
                <a:solidFill>
                  <a:srgbClr val="000000"/>
                </a:solidFill>
                <a:latin typeface="Arial"/>
                <a:ea typeface="Arial"/>
                <a:cs typeface="Arial"/>
                <a:sym typeface="Arial"/>
              </a:rPr>
              <a:t>Given statements: A&lt;O ≤ E; X ≥ O; 6&lt;U; A&gt;G&gt;6; </a:t>
            </a:r>
            <a:endParaRPr/>
          </a:p>
          <a:p>
            <a:pPr indent="-6350" lvl="0" marL="6350" marR="0" rtl="0" algn="l">
              <a:lnSpc>
                <a:spcPct val="110000"/>
              </a:lnSpc>
              <a:spcBef>
                <a:spcPts val="330"/>
              </a:spcBef>
              <a:spcAft>
                <a:spcPts val="0"/>
              </a:spcAft>
              <a:buNone/>
            </a:pPr>
            <a:r>
              <a:rPr b="0" i="0" lang="en-GB" sz="1600" u="none" cap="none" strike="noStrike">
                <a:solidFill>
                  <a:srgbClr val="000000"/>
                </a:solidFill>
                <a:latin typeface="Arial"/>
                <a:ea typeface="Arial"/>
                <a:cs typeface="Arial"/>
                <a:sym typeface="Arial"/>
              </a:rPr>
              <a:t>We get X ≥ O&gt;A&gt;G&gt;6&lt;U; E ≥ O&gt;A&gt;G&gt;6</a:t>
            </a:r>
            <a:endParaRPr/>
          </a:p>
          <a:p>
            <a:pPr indent="-6350" lvl="0" marL="6350" marR="0" rtl="0" algn="l">
              <a:lnSpc>
                <a:spcPct val="110000"/>
              </a:lnSpc>
              <a:spcBef>
                <a:spcPts val="330"/>
              </a:spcBef>
              <a:spcAft>
                <a:spcPts val="0"/>
              </a:spcAft>
              <a:buNone/>
            </a:pPr>
            <a:r>
              <a:rPr b="0" i="0" lang="en-GB" sz="1600" u="none" cap="none" strike="noStrike">
                <a:solidFill>
                  <a:srgbClr val="000000"/>
                </a:solidFill>
                <a:latin typeface="Arial"/>
                <a:ea typeface="Arial"/>
                <a:cs typeface="Arial"/>
                <a:sym typeface="Arial"/>
              </a:rPr>
              <a:t>Hence, only conclusion I and III are true.</a:t>
            </a:r>
            <a:endParaRPr/>
          </a:p>
          <a:p>
            <a:pPr indent="0" lvl="0" marL="0" marR="0" rtl="0" algn="l">
              <a:lnSpc>
                <a:spcPct val="100000"/>
              </a:lnSpc>
              <a:spcBef>
                <a:spcPts val="2180"/>
              </a:spcBef>
              <a:spcAft>
                <a:spcPts val="0"/>
              </a:spcAft>
              <a:buClr>
                <a:srgbClr val="000000"/>
              </a:buClr>
              <a:buSzPts val="1100"/>
              <a:buFont typeface="Arial"/>
              <a:buNone/>
            </a:pPr>
            <a:r>
              <a:t/>
            </a:r>
            <a:endParaRPr b="0" i="0" sz="12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311" name="Google Shape;311;p52"/>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17" name="Google Shape;317;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18" name="Google Shape;318;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19" name="Google Shape;319;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20" name="Google Shape;320;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21" name="Google Shape;321;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2" name="Google Shape;322;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23" name="Google Shape;323;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24" name="Google Shape;324;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25" name="Google Shape;325;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nvSpPr>
        <p:spPr>
          <a:xfrm>
            <a:off x="459312" y="1046791"/>
            <a:ext cx="7739100" cy="24113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Given statements: Q = M, K &gt; S &gt; M, P ≥ S, R ≤ Q</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P ≥ S &gt; M = Q ≥ R</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P &gt; R (True, since P ≥ S &gt; M = Q ≥ R)</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II. R = P (False, since R ≤ Q and P ≥ S &gt; M = Q)</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Answer: (a) If only conclusion I follows.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3" name="Google Shape;83;p1"/>
          <p:cNvSpPr txBox="1"/>
          <p:nvPr/>
        </p:nvSpPr>
        <p:spPr>
          <a:xfrm>
            <a:off x="459312" y="42298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nvSpPr>
        <p:spPr>
          <a:xfrm>
            <a:off x="459312" y="669286"/>
            <a:ext cx="7739100" cy="462739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V &gt; J &gt; X &lt; L &lt; F &lt; R &lt; U &lt; Q &lt; K</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K &gt; X</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L &gt; 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 </a:t>
            </a: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9" name="Google Shape;89;p2"/>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459312" y="1197793"/>
            <a:ext cx="7739100" cy="207284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Given statements: V &gt; J &gt; X &lt; L &lt; F &lt; R &lt; U &lt; Q &lt; K</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K &gt; ... &gt; R &gt; F &gt; L &gt; X</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K &gt; X (True)</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L &gt; R (False, since L &lt; F &lt; 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(a) If only conclusion I follows.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95" name="Google Shape;95;p3"/>
          <p:cNvSpPr txBox="1"/>
          <p:nvPr/>
        </p:nvSpPr>
        <p:spPr>
          <a:xfrm>
            <a:off x="459312" y="343011"/>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Solution</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nvSpPr>
        <p:spPr>
          <a:xfrm>
            <a:off x="459312" y="669286"/>
            <a:ext cx="7739100" cy="484283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Study the following statements and conclusions, and select the appropriate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Statements: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&gt; R = L &gt; C &lt; N &lt; V &lt; F &lt; 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Conclusions: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 D ≥ C</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II. V &gt; C</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Options: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 If only conclusion 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 If only conclusion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 If either conclusion I 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 If neither conclusion I nor II follows.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(e) If both conclusions I and II follow.</a:t>
            </a:r>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1" name="Google Shape;101;p4"/>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459312" y="1181015"/>
            <a:ext cx="7739100" cy="262684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Calibri"/>
                <a:ea typeface="Calibri"/>
                <a:cs typeface="Calibri"/>
                <a:sym typeface="Calibri"/>
              </a:rPr>
              <a:t>  </a:t>
            </a:r>
            <a:r>
              <a:rPr b="0" i="0" lang="en-GB" sz="1400" u="none" cap="none" strike="noStrike">
                <a:solidFill>
                  <a:srgbClr val="000000"/>
                </a:solidFill>
                <a:latin typeface="Arial"/>
                <a:ea typeface="Arial"/>
                <a:cs typeface="Arial"/>
                <a:sym typeface="Arial"/>
              </a:rPr>
              <a:t> Given statements: D &gt; R = L &gt; C &lt; N &lt; V &lt; F &lt; L</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Inference: D &gt; R = L &gt; C and C &lt; N &lt; V</a:t>
            </a:r>
            <a:endParaRPr/>
          </a:p>
          <a:p>
            <a:pPr indent="0" lvl="0" marL="0" marR="0" rtl="0" algn="l">
              <a:lnSpc>
                <a:spcPct val="100000"/>
              </a:lnSpc>
              <a:spcBef>
                <a:spcPts val="0"/>
              </a:spcBef>
              <a:spcAft>
                <a:spcPts val="0"/>
              </a:spcAft>
              <a:buClr>
                <a:srgbClr val="000000"/>
              </a:buClr>
              <a:buSzPts val="1100"/>
              <a:buFont typeface="Arial"/>
              <a:buNone/>
            </a:pPr>
            <a:r>
              <a:rPr b="0" i="0" lang="en-GB" sz="1400" u="none" cap="none" strike="noStrike">
                <a:solidFill>
                  <a:srgbClr val="000000"/>
                </a:solidFill>
                <a:latin typeface="Arial"/>
                <a:ea typeface="Arial"/>
                <a:cs typeface="Arial"/>
                <a:sym typeface="Arial"/>
              </a:rPr>
              <a:t>Conclusions:</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D ≥ C (True, since D &gt; R = L &gt; C)</a:t>
            </a:r>
            <a:endParaRPr/>
          </a:p>
          <a:p>
            <a:pPr indent="-285750" lvl="0" marL="285750" marR="0" rtl="0" algn="l">
              <a:lnSpc>
                <a:spcPct val="100000"/>
              </a:lnSpc>
              <a:spcBef>
                <a:spcPts val="0"/>
              </a:spcBef>
              <a:spcAft>
                <a:spcPts val="0"/>
              </a:spcAft>
              <a:buClr>
                <a:srgbClr val="000000"/>
              </a:buClr>
              <a:buSzPts val="1100"/>
              <a:buFont typeface="Arial"/>
              <a:buAutoNum type="romanUcPeriod"/>
            </a:pPr>
            <a:r>
              <a:rPr b="0" i="0" lang="en-GB" sz="1400" u="none" cap="none" strike="noStrike">
                <a:solidFill>
                  <a:srgbClr val="000000"/>
                </a:solidFill>
                <a:latin typeface="Arial"/>
                <a:ea typeface="Arial"/>
                <a:cs typeface="Arial"/>
                <a:sym typeface="Arial"/>
              </a:rPr>
              <a:t>V &gt; C (True, since C &lt; N &lt; V)</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Answer: (e) If both conclusions I and II follow.</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07" name="Google Shape;107;p5"/>
          <p:cNvSpPr txBox="1"/>
          <p:nvPr/>
        </p:nvSpPr>
        <p:spPr>
          <a:xfrm>
            <a:off x="573696" y="301066"/>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