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55">
          <p15:clr>
            <a:srgbClr val="FF0000"/>
          </p15:clr>
        </p15:guide>
        <p15:guide id="2" orient="horz" pos="907">
          <p15:clr>
            <a:srgbClr val="FF0000"/>
          </p15:clr>
        </p15:guide>
        <p15:guide id="3" orient="horz" pos="737">
          <p15:clr>
            <a:srgbClr val="00FF00"/>
          </p15:clr>
        </p15:guide>
        <p15:guide id="4" orient="horz" pos="397">
          <p15:clr>
            <a:srgbClr val="00FF00"/>
          </p15:clr>
        </p15:guide>
        <p15:guide id="5" pos="454">
          <p15:clr>
            <a:srgbClr val="FF00FF"/>
          </p15:clr>
        </p15:guide>
        <p15:guide id="6" pos="5272">
          <p15:clr>
            <a:srgbClr val="FF00FF"/>
          </p15:clr>
        </p15:guide>
      </p15:sldGuideLst>
    </p:ext>
    <p:ext uri="GoogleSlidesCustomDataVersion2">
      <go:slidesCustomData xmlns:go="http://customooxmlschemas.google.com/" r:id="rId49" roundtripDataSignature="AMtx7mg6TfTfKYRkU8kX7uY40iKTvqh+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55" orient="horz"/>
        <p:guide pos="907" orient="horz"/>
        <p:guide pos="737" orient="horz"/>
        <p:guide pos="397" orient="horz"/>
        <p:guide pos="454"/>
        <p:guide pos="527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b3f087a09_1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31b3f087a09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b3f087a09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31b3f087a09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b3f087a09_1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31b3f087a09_1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482c7215b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g32482c7215b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b3f087a09_1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31b3f087a09_1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1b3f087a09_1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31b3f087a09_1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b3f087a09_1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31b3f087a09_1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b3f087a09_1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31b3f087a09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1d6c4f7d2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g31d6c4f7d2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d6c4f7d22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31d6c4f7d2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4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b3f087a09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31b3f087a09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482c7215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32482c7215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b3f087a09_1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31b3f087a09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b3f087a09_1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31b3f087a09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43" name="Shape 43"/>
        <p:cNvGrpSpPr/>
        <p:nvPr/>
      </p:nvGrpSpPr>
      <p:grpSpPr>
        <a:xfrm>
          <a:off x="0" y="0"/>
          <a:ext cx="0" cy="0"/>
          <a:chOff x="0" y="0"/>
          <a:chExt cx="0" cy="0"/>
        </a:xfrm>
      </p:grpSpPr>
      <p:pic>
        <p:nvPicPr>
          <p:cNvPr descr="A close up of a logo&#10;&#10;Description generated with high confidence" id="44" name="Google Shape;44;p56"/>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sp>
        <p:nvSpPr>
          <p:cNvPr id="45" name="Google Shape;45;p56"/>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6" name="Google Shape;46;p56"/>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7" name="Google Shape;47;p56"/>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8" name="Google Shape;48;p56"/>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 name="Google Shape;2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2" name="Google Shape;32;p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 name="Google Shape;33;p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5" name="Google Shape;3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38" name="Google Shape;3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p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2" name="Google Shape;42;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4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hyperlink" Target="https://learn.codemithra.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0.jp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4" name="Google Shape;54;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5" name="Google Shape;55;p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6" name="Google Shape;56;p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7" name="Google Shape;57;p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720725" y="117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IN" sz="1600">
                <a:solidFill>
                  <a:schemeClr val="dk1"/>
                </a:solidFill>
                <a:highlight>
                  <a:schemeClr val="lt1"/>
                </a:highlight>
              </a:rPr>
              <a:t>Statement:</a:t>
            </a:r>
            <a:r>
              <a:rPr lang="en-IN" sz="1600">
                <a:solidFill>
                  <a:schemeClr val="dk1"/>
                </a:solidFill>
                <a:highlight>
                  <a:schemeClr val="lt1"/>
                </a:highlight>
              </a:rPr>
              <a:t>Should schools in India have only one board of education?</a:t>
            </a:r>
            <a:endParaRPr sz="1600">
              <a:solidFill>
                <a:schemeClr val="dk1"/>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rPr b="1" lang="en-IN" sz="1600">
                <a:solidFill>
                  <a:schemeClr val="dk1"/>
                </a:solidFill>
                <a:highlight>
                  <a:schemeClr val="lt1"/>
                </a:highlight>
              </a:rPr>
              <a:t>Arguments:</a:t>
            </a:r>
            <a:endParaRPr b="1" sz="1600">
              <a:solidFill>
                <a:schemeClr val="dk1"/>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rPr lang="en-IN" sz="1600">
                <a:solidFill>
                  <a:schemeClr val="dk1"/>
                </a:solidFill>
                <a:highlight>
                  <a:schemeClr val="lt1"/>
                </a:highlight>
              </a:rPr>
              <a:t>I) Yes, it will create uniformity and equality in education.</a:t>
            </a:r>
            <a:endParaRPr sz="1600">
              <a:solidFill>
                <a:schemeClr val="dk1"/>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rPr lang="en-IN" sz="1600">
                <a:solidFill>
                  <a:schemeClr val="dk1"/>
                </a:solidFill>
                <a:highlight>
                  <a:schemeClr val="lt1"/>
                </a:highlight>
              </a:rPr>
              <a:t>II No, it will reduce chances of either quality education or/and may affect literacy rate.</a:t>
            </a:r>
            <a:endParaRPr sz="1600">
              <a:solidFill>
                <a:schemeClr val="dk1"/>
              </a:solidFill>
            </a:endParaRPr>
          </a:p>
          <a:p>
            <a:pPr indent="0" lvl="0" marL="457200" rtl="0" algn="l">
              <a:spcBef>
                <a:spcPts val="0"/>
              </a:spcBef>
              <a:spcAft>
                <a:spcPts val="0"/>
              </a:spcAft>
              <a:buClr>
                <a:schemeClr val="dk1"/>
              </a:buClr>
              <a:buSzPts val="1400"/>
              <a:buFont typeface="Arial"/>
              <a:buNone/>
            </a:pPr>
            <a:r>
              <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Either I 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Neither I nor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Both I and II are strong</a:t>
            </a:r>
            <a:endParaRPr sz="1600">
              <a:solidFill>
                <a:schemeClr val="dk1"/>
              </a:solidFill>
            </a:endParaRPr>
          </a:p>
          <a:p>
            <a:pPr indent="0" lvl="0" marL="0" rtl="0" algn="l">
              <a:lnSpc>
                <a:spcPct val="150000"/>
              </a:lnSpc>
              <a:spcBef>
                <a:spcPts val="0"/>
              </a:spcBef>
              <a:spcAft>
                <a:spcPts val="0"/>
              </a:spcAft>
              <a:buSzPts val="1800"/>
              <a:buNone/>
            </a:pPr>
            <a:r>
              <a:t/>
            </a:r>
            <a:endParaRPr>
              <a:solidFill>
                <a:schemeClr val="dk1"/>
              </a:solidFill>
              <a:latin typeface="Arial"/>
              <a:ea typeface="Arial"/>
              <a:cs typeface="Arial"/>
              <a:sym typeface="Arial"/>
            </a:endParaRPr>
          </a:p>
          <a:p>
            <a:pPr indent="0" lvl="0" marL="114300" rtl="0" algn="l">
              <a:lnSpc>
                <a:spcPct val="150000"/>
              </a:lnSpc>
              <a:spcBef>
                <a:spcPts val="0"/>
              </a:spcBef>
              <a:spcAft>
                <a:spcPts val="0"/>
              </a:spcAft>
              <a:buClr>
                <a:schemeClr val="dk2"/>
              </a:buClr>
              <a:buSzPts val="1800"/>
              <a:buNone/>
            </a:pPr>
            <a:r>
              <a:t/>
            </a:r>
            <a:endParaRPr sz="1600">
              <a:solidFill>
                <a:schemeClr val="dk1"/>
              </a:solidFill>
            </a:endParaRPr>
          </a:p>
        </p:txBody>
      </p:sp>
      <p:sp>
        <p:nvSpPr>
          <p:cNvPr id="116" name="Google Shape;116;p18"/>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Question: 02</a:t>
            </a:r>
            <a:endParaRPr b="1" i="0" sz="2000" u="none" cap="none" strike="noStrike">
              <a:solidFill>
                <a:srgbClr val="8182EF"/>
              </a:solidFill>
              <a:latin typeface="Roboto"/>
              <a:ea typeface="Roboto"/>
              <a:cs typeface="Roboto"/>
              <a:sym typeface="Roboto"/>
            </a:endParaRPr>
          </a:p>
        </p:txBody>
      </p:sp>
      <p:sp>
        <p:nvSpPr>
          <p:cNvPr id="117" name="Google Shape;117;p18"/>
          <p:cNvSpPr txBox="1"/>
          <p:nvPr/>
        </p:nvSpPr>
        <p:spPr>
          <a:xfrm>
            <a:off x="7250475" y="4171350"/>
            <a:ext cx="1564500" cy="475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IN" sz="1800" u="none" cap="none" strike="noStrike">
                <a:solidFill>
                  <a:srgbClr val="000000"/>
                </a:solidFill>
                <a:latin typeface="Roboto"/>
                <a:ea typeface="Roboto"/>
                <a:cs typeface="Roboto"/>
                <a:sym typeface="Roboto"/>
              </a:rPr>
              <a:t>Answer: </a:t>
            </a:r>
            <a:r>
              <a:rPr b="1" lang="en-IN" sz="1800">
                <a:latin typeface="Roboto"/>
                <a:ea typeface="Roboto"/>
                <a:cs typeface="Roboto"/>
                <a:sym typeface="Roboto"/>
              </a:rPr>
              <a:t>A</a:t>
            </a:r>
            <a:endParaRPr b="1" i="0" sz="18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 calcmode="lin" valueType="num">
                                      <p:cBhvr additive="base">
                                        <p:cTn dur="500"/>
                                        <p:tgtEl>
                                          <p:spTgt spid="11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 calcmode="lin" valueType="num">
                                      <p:cBhvr additive="base">
                                        <p:cTn dur="500"/>
                                        <p:tgtEl>
                                          <p:spTgt spid="11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 calcmode="lin" valueType="num">
                                      <p:cBhvr additive="base">
                                        <p:cTn dur="500"/>
                                        <p:tgtEl>
                                          <p:spTgt spid="11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anim calcmode="lin" valueType="num">
                                      <p:cBhvr additive="base">
                                        <p:cTn dur="500"/>
                                        <p:tgtEl>
                                          <p:spTgt spid="11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anim calcmode="lin" valueType="num">
                                      <p:cBhvr additive="base">
                                        <p:cTn dur="500"/>
                                        <p:tgtEl>
                                          <p:spTgt spid="11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anim calcmode="lin" valueType="num">
                                      <p:cBhvr additive="base">
                                        <p:cTn dur="500"/>
                                        <p:tgtEl>
                                          <p:spTgt spid="11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anim calcmode="lin" valueType="num">
                                      <p:cBhvr additive="base">
                                        <p:cTn dur="500"/>
                                        <p:tgtEl>
                                          <p:spTgt spid="11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7" st="7"/>
                                            </p:txEl>
                                          </p:spTgt>
                                        </p:tgtEl>
                                        <p:attrNameLst>
                                          <p:attrName>style.visibility</p:attrName>
                                        </p:attrNameLst>
                                      </p:cBhvr>
                                      <p:to>
                                        <p:strVal val="visible"/>
                                      </p:to>
                                    </p:set>
                                    <p:anim calcmode="lin" valueType="num">
                                      <p:cBhvr additive="base">
                                        <p:cTn dur="500"/>
                                        <p:tgtEl>
                                          <p:spTgt spid="11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8" st="8"/>
                                            </p:txEl>
                                          </p:spTgt>
                                        </p:tgtEl>
                                        <p:attrNameLst>
                                          <p:attrName>style.visibility</p:attrName>
                                        </p:attrNameLst>
                                      </p:cBhvr>
                                      <p:to>
                                        <p:strVal val="visible"/>
                                      </p:to>
                                    </p:set>
                                    <p:anim calcmode="lin" valueType="num">
                                      <p:cBhvr additive="base">
                                        <p:cTn dur="500"/>
                                        <p:tgtEl>
                                          <p:spTgt spid="11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9" st="9"/>
                                            </p:txEl>
                                          </p:spTgt>
                                        </p:tgtEl>
                                        <p:attrNameLst>
                                          <p:attrName>style.visibility</p:attrName>
                                        </p:attrNameLst>
                                      </p:cBhvr>
                                      <p:to>
                                        <p:strVal val="visible"/>
                                      </p:to>
                                    </p:set>
                                    <p:anim calcmode="lin" valueType="num">
                                      <p:cBhvr additive="base">
                                        <p:cTn dur="500"/>
                                        <p:tgtEl>
                                          <p:spTgt spid="11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10" st="10"/>
                                            </p:txEl>
                                          </p:spTgt>
                                        </p:tgtEl>
                                        <p:attrNameLst>
                                          <p:attrName>style.visibility</p:attrName>
                                        </p:attrNameLst>
                                      </p:cBhvr>
                                      <p:to>
                                        <p:strVal val="visible"/>
                                      </p:to>
                                    </p:set>
                                    <p:anim calcmode="lin" valueType="num">
                                      <p:cBhvr additive="base">
                                        <p:cTn dur="500"/>
                                        <p:tgtEl>
                                          <p:spTgt spid="115">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xEl>
                                              <p:pRg end="11" st="11"/>
                                            </p:txEl>
                                          </p:spTgt>
                                        </p:tgtEl>
                                        <p:attrNameLst>
                                          <p:attrName>style.visibility</p:attrName>
                                        </p:attrNameLst>
                                      </p:cBhvr>
                                      <p:to>
                                        <p:strVal val="visible"/>
                                      </p:to>
                                    </p:set>
                                    <p:anim calcmode="lin" valueType="num">
                                      <p:cBhvr additive="base">
                                        <p:cTn dur="500"/>
                                        <p:tgtEl>
                                          <p:spTgt spid="115">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720000" y="1440001"/>
            <a:ext cx="7998000" cy="3558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400"/>
              <a:buFont typeface="Arial"/>
              <a:buNone/>
            </a:pPr>
            <a:r>
              <a:rPr lang="en-IN" sz="1600">
                <a:solidFill>
                  <a:schemeClr val="dk1"/>
                </a:solidFill>
                <a:highlight>
                  <a:schemeClr val="lt1"/>
                </a:highlight>
              </a:rPr>
              <a:t>One board of education signifies a single medium of instruction. Hence, conclusion I follows. Since there is no logical conclusion possible from the statement saying that it will affect the literacy rate in a negative manner. Hence, option 1 is correct</a:t>
            </a:r>
            <a:endParaRPr sz="1600">
              <a:solidFill>
                <a:schemeClr val="dk1"/>
              </a:solidFill>
            </a:endParaRPr>
          </a:p>
          <a:p>
            <a:pPr indent="0" lvl="0" marL="457200" rtl="0" algn="l">
              <a:lnSpc>
                <a:spcPct val="150000"/>
              </a:lnSpc>
              <a:spcBef>
                <a:spcPts val="800"/>
              </a:spcBef>
              <a:spcAft>
                <a:spcPts val="0"/>
              </a:spcAft>
              <a:buSzPts val="1800"/>
              <a:buNone/>
            </a:pPr>
            <a:r>
              <a:t/>
            </a:r>
            <a:endParaRPr>
              <a:solidFill>
                <a:schemeClr val="dk1"/>
              </a:solidFill>
              <a:latin typeface="Arial"/>
              <a:ea typeface="Arial"/>
              <a:cs typeface="Arial"/>
              <a:sym typeface="Arial"/>
            </a:endParaRPr>
          </a:p>
          <a:p>
            <a:pPr indent="0" lvl="0" marL="457200" rtl="0" algn="l">
              <a:lnSpc>
                <a:spcPct val="115000"/>
              </a:lnSpc>
              <a:spcBef>
                <a:spcPts val="0"/>
              </a:spcBef>
              <a:spcAft>
                <a:spcPts val="0"/>
              </a:spcAft>
              <a:buSzPts val="1800"/>
              <a:buNone/>
            </a:pPr>
            <a:r>
              <a:t/>
            </a:r>
            <a:endParaRPr sz="1400">
              <a:solidFill>
                <a:schemeClr val="dk1"/>
              </a:solidFill>
            </a:endParaRPr>
          </a:p>
        </p:txBody>
      </p:sp>
      <p:sp>
        <p:nvSpPr>
          <p:cNvPr id="123" name="Google Shape;123;p19"/>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Explanation: 02</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 calcmode="lin" valueType="num">
                                      <p:cBhvr additive="base">
                                        <p:cTn dur="500"/>
                                        <p:tgtEl>
                                          <p:spTgt spid="12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 calcmode="lin" valueType="num">
                                      <p:cBhvr additive="base">
                                        <p:cTn dur="500"/>
                                        <p:tgtEl>
                                          <p:spTgt spid="12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 calcmode="lin" valueType="num">
                                      <p:cBhvr additive="base">
                                        <p:cTn dur="500"/>
                                        <p:tgtEl>
                                          <p:spTgt spid="12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720725" y="117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600">
                <a:solidFill>
                  <a:schemeClr val="dk1"/>
                </a:solidFill>
              </a:rPr>
              <a:t>Statement: </a:t>
            </a:r>
            <a:r>
              <a:rPr lang="en-IN" sz="1600">
                <a:solidFill>
                  <a:schemeClr val="dk1"/>
                </a:solidFill>
              </a:rPr>
              <a:t>Should India encourage exports, when most things are insufficient for internal use itself?</a:t>
            </a:r>
            <a:endParaRPr sz="1600">
              <a:solidFill>
                <a:schemeClr val="dk1"/>
              </a:solidFill>
            </a:endParaRPr>
          </a:p>
          <a:p>
            <a:pPr indent="0" lvl="0" marL="0" rtl="0" algn="l">
              <a:spcBef>
                <a:spcPts val="0"/>
              </a:spcBef>
              <a:spcAft>
                <a:spcPts val="0"/>
              </a:spcAft>
              <a:buClr>
                <a:schemeClr val="dk1"/>
              </a:buClr>
              <a:buSzPts val="1100"/>
              <a:buFont typeface="Arial"/>
              <a:buNone/>
            </a:pPr>
            <a:r>
              <a:rPr b="1" lang="en-IN" sz="1600">
                <a:solidFill>
                  <a:schemeClr val="dk1"/>
                </a:solidFill>
              </a:rPr>
              <a:t>Arguments:</a:t>
            </a:r>
            <a:endParaRPr b="1" sz="1600">
              <a:solidFill>
                <a:schemeClr val="dk1"/>
              </a:solidFill>
            </a:endParaRPr>
          </a:p>
          <a:p>
            <a:pPr indent="0" lvl="0" marL="0" rtl="0" algn="l">
              <a:spcBef>
                <a:spcPts val="0"/>
              </a:spcBef>
              <a:spcAft>
                <a:spcPts val="0"/>
              </a:spcAft>
              <a:buClr>
                <a:schemeClr val="dk1"/>
              </a:buClr>
              <a:buSzPts val="1100"/>
              <a:buFont typeface="Arial"/>
              <a:buNone/>
            </a:pPr>
            <a:r>
              <a:rPr lang="en-IN" sz="1600">
                <a:solidFill>
                  <a:schemeClr val="dk1"/>
                </a:solidFill>
              </a:rPr>
              <a:t>I. Yes. We have to earn foreign exchange to pay for our imports.</a:t>
            </a:r>
            <a:endParaRPr sz="1600">
              <a:solidFill>
                <a:schemeClr val="dk1"/>
              </a:solidFill>
            </a:endParaRPr>
          </a:p>
          <a:p>
            <a:pPr indent="0" lvl="0" marL="0" rtl="0" algn="l">
              <a:spcBef>
                <a:spcPts val="0"/>
              </a:spcBef>
              <a:spcAft>
                <a:spcPts val="0"/>
              </a:spcAft>
              <a:buClr>
                <a:schemeClr val="dk1"/>
              </a:buClr>
              <a:buSzPts val="1100"/>
              <a:buFont typeface="Arial"/>
              <a:buNone/>
            </a:pPr>
            <a:r>
              <a:rPr lang="en-IN" sz="1600">
                <a:solidFill>
                  <a:schemeClr val="dk1"/>
                </a:solidFill>
              </a:rPr>
              <a:t>II. No. Even selective encouragement would lead to shortages</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Either I 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Neither I nor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Both I and II are strong</a:t>
            </a:r>
            <a:endParaRPr sz="1600">
              <a:solidFill>
                <a:schemeClr val="dk1"/>
              </a:solidFill>
            </a:endParaRPr>
          </a:p>
          <a:p>
            <a:pPr indent="0" lvl="0" marL="0" rtl="0" algn="l">
              <a:lnSpc>
                <a:spcPct val="150000"/>
              </a:lnSpc>
              <a:spcBef>
                <a:spcPts val="0"/>
              </a:spcBef>
              <a:spcAft>
                <a:spcPts val="0"/>
              </a:spcAft>
              <a:buSzPts val="1800"/>
              <a:buNone/>
            </a:pPr>
            <a:r>
              <a:t/>
            </a:r>
            <a:endParaRPr sz="1600">
              <a:solidFill>
                <a:schemeClr val="dk1"/>
              </a:solidFill>
            </a:endParaRPr>
          </a:p>
          <a:p>
            <a:pPr indent="0" lvl="0" marL="457200" rtl="0" algn="l">
              <a:lnSpc>
                <a:spcPct val="150000"/>
              </a:lnSpc>
              <a:spcBef>
                <a:spcPts val="0"/>
              </a:spcBef>
              <a:spcAft>
                <a:spcPts val="0"/>
              </a:spcAft>
              <a:buSzPts val="1800"/>
              <a:buNone/>
            </a:pPr>
            <a:r>
              <a:t/>
            </a:r>
            <a:endParaRPr sz="1600">
              <a:solidFill>
                <a:schemeClr val="dk1"/>
              </a:solidFill>
            </a:endParaRPr>
          </a:p>
        </p:txBody>
      </p:sp>
      <p:sp>
        <p:nvSpPr>
          <p:cNvPr id="129" name="Google Shape;129;p20"/>
          <p:cNvSpPr txBox="1"/>
          <p:nvPr/>
        </p:nvSpPr>
        <p:spPr>
          <a:xfrm>
            <a:off x="6828313" y="4120738"/>
            <a:ext cx="15437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Roboto"/>
                <a:ea typeface="Roboto"/>
                <a:cs typeface="Roboto"/>
                <a:sym typeface="Roboto"/>
              </a:rPr>
              <a:t>Answer: A  </a:t>
            </a:r>
            <a:endParaRPr b="1" i="0" sz="1800" u="none" cap="none" strike="noStrike">
              <a:solidFill>
                <a:srgbClr val="000000"/>
              </a:solidFill>
              <a:latin typeface="Roboto"/>
              <a:ea typeface="Roboto"/>
              <a:cs typeface="Roboto"/>
              <a:sym typeface="Roboto"/>
            </a:endParaRPr>
          </a:p>
        </p:txBody>
      </p:sp>
      <p:sp>
        <p:nvSpPr>
          <p:cNvPr id="130" name="Google Shape;130;p20"/>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Question: 03</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anim calcmode="lin" valueType="num">
                                      <p:cBhvr additive="base">
                                        <p:cTn dur="500"/>
                                        <p:tgtEl>
                                          <p:spTgt spid="12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anim calcmode="lin" valueType="num">
                                      <p:cBhvr additive="base">
                                        <p:cTn dur="500"/>
                                        <p:tgtEl>
                                          <p:spTgt spid="12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anim calcmode="lin" valueType="num">
                                      <p:cBhvr additive="base">
                                        <p:cTn dur="500"/>
                                        <p:tgtEl>
                                          <p:spTgt spid="12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anim calcmode="lin" valueType="num">
                                      <p:cBhvr additive="base">
                                        <p:cTn dur="500"/>
                                        <p:tgtEl>
                                          <p:spTgt spid="12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anim calcmode="lin" valueType="num">
                                      <p:cBhvr additive="base">
                                        <p:cTn dur="500"/>
                                        <p:tgtEl>
                                          <p:spTgt spid="12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anim calcmode="lin" valueType="num">
                                      <p:cBhvr additive="base">
                                        <p:cTn dur="500"/>
                                        <p:tgtEl>
                                          <p:spTgt spid="12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anim calcmode="lin" valueType="num">
                                      <p:cBhvr additive="base">
                                        <p:cTn dur="500"/>
                                        <p:tgtEl>
                                          <p:spTgt spid="12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anim calcmode="lin" valueType="num">
                                      <p:cBhvr additive="base">
                                        <p:cTn dur="500"/>
                                        <p:tgtEl>
                                          <p:spTgt spid="12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anim calcmode="lin" valueType="num">
                                      <p:cBhvr additive="base">
                                        <p:cTn dur="500"/>
                                        <p:tgtEl>
                                          <p:spTgt spid="12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9" st="9"/>
                                            </p:txEl>
                                          </p:spTgt>
                                        </p:tgtEl>
                                        <p:attrNameLst>
                                          <p:attrName>style.visibility</p:attrName>
                                        </p:attrNameLst>
                                      </p:cBhvr>
                                      <p:to>
                                        <p:strVal val="visible"/>
                                      </p:to>
                                    </p:set>
                                    <p:anim calcmode="lin" valueType="num">
                                      <p:cBhvr additive="base">
                                        <p:cTn dur="500"/>
                                        <p:tgtEl>
                                          <p:spTgt spid="128">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10" st="10"/>
                                            </p:txEl>
                                          </p:spTgt>
                                        </p:tgtEl>
                                        <p:attrNameLst>
                                          <p:attrName>style.visibility</p:attrName>
                                        </p:attrNameLst>
                                      </p:cBhvr>
                                      <p:to>
                                        <p:strVal val="visible"/>
                                      </p:to>
                                    </p:set>
                                    <p:anim calcmode="lin" valueType="num">
                                      <p:cBhvr additive="base">
                                        <p:cTn dur="500"/>
                                        <p:tgtEl>
                                          <p:spTgt spid="128">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8">
                                            <p:txEl>
                                              <p:pRg end="11" st="11"/>
                                            </p:txEl>
                                          </p:spTgt>
                                        </p:tgtEl>
                                        <p:attrNameLst>
                                          <p:attrName>style.visibility</p:attrName>
                                        </p:attrNameLst>
                                      </p:cBhvr>
                                      <p:to>
                                        <p:strVal val="visible"/>
                                      </p:to>
                                    </p:set>
                                    <p:anim calcmode="lin" valueType="num">
                                      <p:cBhvr additive="base">
                                        <p:cTn dur="500"/>
                                        <p:tgtEl>
                                          <p:spTgt spid="128">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 calcmode="lin" valueType="num">
                                      <p:cBhvr additive="base">
                                        <p:cTn dur="500"/>
                                        <p:tgtEl>
                                          <p:spTgt spid="12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4" name="Shape 134"/>
        <p:cNvGrpSpPr/>
        <p:nvPr/>
      </p:nvGrpSpPr>
      <p:grpSpPr>
        <a:xfrm>
          <a:off x="0" y="0"/>
          <a:ext cx="0" cy="0"/>
          <a:chOff x="0" y="0"/>
          <a:chExt cx="0" cy="0"/>
        </a:xfrm>
      </p:grpSpPr>
      <p:sp>
        <p:nvSpPr>
          <p:cNvPr id="135" name="Google Shape;135;p21"/>
          <p:cNvSpPr txBox="1"/>
          <p:nvPr>
            <p:ph idx="1" type="body"/>
          </p:nvPr>
        </p:nvSpPr>
        <p:spPr>
          <a:xfrm>
            <a:off x="720000" y="1440000"/>
            <a:ext cx="8017800" cy="1870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IN" sz="1600">
                <a:solidFill>
                  <a:schemeClr val="dk1"/>
                </a:solidFill>
              </a:rPr>
              <a:t>Clearly, India can export only the surplus and that which can be saved after fulfilling its own needs, to pay for its imports.</a:t>
            </a:r>
            <a:endParaRPr sz="16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IN" sz="1600">
                <a:solidFill>
                  <a:schemeClr val="dk1"/>
                </a:solidFill>
              </a:rPr>
              <a:t>Encouragement to export cannot lead to shortages as it shall provide the resources for imports. So, only argument I holds.</a:t>
            </a:r>
            <a:endParaRPr sz="160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IN" sz="1600">
                <a:solidFill>
                  <a:schemeClr val="dk1"/>
                </a:solidFill>
              </a:rPr>
              <a:t>Hence, option A is correct.</a:t>
            </a:r>
            <a:endParaRPr sz="1600">
              <a:solidFill>
                <a:schemeClr val="dk1"/>
              </a:solidFill>
            </a:endParaRPr>
          </a:p>
          <a:p>
            <a:pPr indent="0" lvl="0" marL="0" rtl="0" algn="l">
              <a:lnSpc>
                <a:spcPct val="100000"/>
              </a:lnSpc>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0" lvl="0" marL="0" rtl="0" algn="l">
              <a:lnSpc>
                <a:spcPct val="150000"/>
              </a:lnSpc>
              <a:spcBef>
                <a:spcPts val="0"/>
              </a:spcBef>
              <a:spcAft>
                <a:spcPts val="0"/>
              </a:spcAft>
              <a:buClr>
                <a:schemeClr val="dk1"/>
              </a:buClr>
              <a:buSzPts val="1800"/>
              <a:buFont typeface="Arial"/>
              <a:buNone/>
            </a:pPr>
            <a:r>
              <a:t/>
            </a:r>
            <a:endParaRPr>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400">
              <a:solidFill>
                <a:schemeClr val="dk1"/>
              </a:solidFill>
            </a:endParaRPr>
          </a:p>
        </p:txBody>
      </p:sp>
      <p:sp>
        <p:nvSpPr>
          <p:cNvPr id="136" name="Google Shape;136;p21"/>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Explanation: 03</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720725" y="117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IN" sz="1600">
                <a:solidFill>
                  <a:schemeClr val="dk1"/>
                </a:solidFill>
                <a:highlight>
                  <a:schemeClr val="lt1"/>
                </a:highlight>
              </a:rPr>
              <a:t>Statement</a:t>
            </a:r>
            <a:r>
              <a:rPr lang="en-IN" sz="1600">
                <a:solidFill>
                  <a:schemeClr val="dk1"/>
                </a:solidFill>
                <a:highlight>
                  <a:schemeClr val="lt1"/>
                </a:highlight>
              </a:rPr>
              <a:t>:Is cashless economy the right way for India to become digitalized ?</a:t>
            </a:r>
            <a:endParaRPr sz="1600">
              <a:solidFill>
                <a:schemeClr val="dk1"/>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rPr b="1" lang="en-IN" sz="1600">
                <a:solidFill>
                  <a:schemeClr val="dk1"/>
                </a:solidFill>
                <a:highlight>
                  <a:schemeClr val="lt1"/>
                </a:highlight>
              </a:rPr>
              <a:t>Argument:</a:t>
            </a:r>
            <a:endParaRPr b="1" sz="1600">
              <a:solidFill>
                <a:schemeClr val="dk1"/>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rPr lang="en-IN" sz="1600">
                <a:solidFill>
                  <a:schemeClr val="dk1"/>
                </a:solidFill>
                <a:highlight>
                  <a:schemeClr val="lt1"/>
                </a:highlight>
              </a:rPr>
              <a:t>I) Yes, we live in a digital age and so it’s luxury.</a:t>
            </a:r>
            <a:endParaRPr sz="1600">
              <a:solidFill>
                <a:schemeClr val="dk1"/>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rPr lang="en-IN" sz="1600">
                <a:solidFill>
                  <a:schemeClr val="dk1"/>
                </a:solidFill>
                <a:highlight>
                  <a:schemeClr val="lt1"/>
                </a:highlight>
              </a:rPr>
              <a:t>II) No, India has wide population that is illiterate and hence, there has to be education for the same instead of plunging the country into a new system</a:t>
            </a:r>
            <a:r>
              <a:rPr lang="en-IN" sz="1400">
                <a:solidFill>
                  <a:schemeClr val="dk1"/>
                </a:solidFill>
                <a:highlight>
                  <a:schemeClr val="lt1"/>
                </a:highlight>
              </a:rPr>
              <a:t>.</a:t>
            </a:r>
            <a:endParaRPr sz="1400">
              <a:solidFill>
                <a:schemeClr val="dk1"/>
              </a:solidFill>
              <a:highlight>
                <a:schemeClr val="lt1"/>
              </a:highlight>
            </a:endParaRPr>
          </a:p>
          <a:p>
            <a:pPr indent="0" lvl="0" marL="0" rtl="0" algn="l">
              <a:spcBef>
                <a:spcPts val="0"/>
              </a:spcBef>
              <a:spcAft>
                <a:spcPts val="0"/>
              </a:spcAft>
              <a:buClr>
                <a:schemeClr val="dk1"/>
              </a:buClr>
              <a:buSzPts val="1400"/>
              <a:buFont typeface="Arial"/>
              <a:buNone/>
            </a:pPr>
            <a:r>
              <a:t/>
            </a:r>
            <a:endParaRPr b="1"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Either I 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Neither I nor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Both I and II are strong</a:t>
            </a:r>
            <a:endParaRPr sz="1600">
              <a:solidFill>
                <a:schemeClr val="dk1"/>
              </a:solidFill>
            </a:endParaRPr>
          </a:p>
          <a:p>
            <a:pPr indent="0" lvl="0" marL="0" rtl="0" algn="l">
              <a:lnSpc>
                <a:spcPct val="100000"/>
              </a:lnSpc>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0" lvl="0" marL="114300" rtl="0" algn="l">
              <a:lnSpc>
                <a:spcPct val="150000"/>
              </a:lnSpc>
              <a:spcBef>
                <a:spcPts val="800"/>
              </a:spcBef>
              <a:spcAft>
                <a:spcPts val="0"/>
              </a:spcAft>
              <a:buSzPts val="1800"/>
              <a:buNone/>
            </a:pPr>
            <a:r>
              <a:t/>
            </a:r>
            <a:endParaRPr sz="1700">
              <a:solidFill>
                <a:schemeClr val="dk1"/>
              </a:solidFill>
              <a:latin typeface="Arial"/>
              <a:ea typeface="Arial"/>
              <a:cs typeface="Arial"/>
              <a:sym typeface="Arial"/>
            </a:endParaRPr>
          </a:p>
        </p:txBody>
      </p:sp>
      <p:sp>
        <p:nvSpPr>
          <p:cNvPr id="142" name="Google Shape;142;p22"/>
          <p:cNvSpPr txBox="1"/>
          <p:nvPr/>
        </p:nvSpPr>
        <p:spPr>
          <a:xfrm>
            <a:off x="6828313" y="4120738"/>
            <a:ext cx="15437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Roboto"/>
                <a:ea typeface="Roboto"/>
                <a:cs typeface="Roboto"/>
                <a:sym typeface="Roboto"/>
              </a:rPr>
              <a:t>Answer: </a:t>
            </a:r>
            <a:r>
              <a:rPr b="1" lang="en-IN" sz="1800">
                <a:latin typeface="Roboto"/>
                <a:ea typeface="Roboto"/>
                <a:cs typeface="Roboto"/>
                <a:sym typeface="Roboto"/>
              </a:rPr>
              <a:t>A</a:t>
            </a:r>
            <a:r>
              <a:rPr b="1" i="0" lang="en-IN" sz="1800" u="none" cap="none" strike="noStrike">
                <a:solidFill>
                  <a:srgbClr val="000000"/>
                </a:solidFill>
                <a:latin typeface="Roboto"/>
                <a:ea typeface="Roboto"/>
                <a:cs typeface="Roboto"/>
                <a:sym typeface="Roboto"/>
              </a:rPr>
              <a:t> </a:t>
            </a:r>
            <a:endParaRPr b="1" i="0" sz="1800" u="none" cap="none" strike="noStrike">
              <a:solidFill>
                <a:srgbClr val="000000"/>
              </a:solidFill>
              <a:latin typeface="Roboto"/>
              <a:ea typeface="Roboto"/>
              <a:cs typeface="Roboto"/>
              <a:sym typeface="Roboto"/>
            </a:endParaRPr>
          </a:p>
        </p:txBody>
      </p:sp>
      <p:sp>
        <p:nvSpPr>
          <p:cNvPr id="143" name="Google Shape;143;p22"/>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Question: 04</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 calcmode="lin" valueType="num">
                                      <p:cBhvr additive="base">
                                        <p:cTn dur="500"/>
                                        <p:tgtEl>
                                          <p:spTgt spid="14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 calcmode="lin" valueType="num">
                                      <p:cBhvr additive="base">
                                        <p:cTn dur="500"/>
                                        <p:tgtEl>
                                          <p:spTgt spid="14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 calcmode="lin" valueType="num">
                                      <p:cBhvr additive="base">
                                        <p:cTn dur="500"/>
                                        <p:tgtEl>
                                          <p:spTgt spid="14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 calcmode="lin" valueType="num">
                                      <p:cBhvr additive="base">
                                        <p:cTn dur="500"/>
                                        <p:tgtEl>
                                          <p:spTgt spid="14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 calcmode="lin" valueType="num">
                                      <p:cBhvr additive="base">
                                        <p:cTn dur="500"/>
                                        <p:tgtEl>
                                          <p:spTgt spid="14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 calcmode="lin" valueType="num">
                                      <p:cBhvr additive="base">
                                        <p:cTn dur="500"/>
                                        <p:tgtEl>
                                          <p:spTgt spid="14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 calcmode="lin" valueType="num">
                                      <p:cBhvr additive="base">
                                        <p:cTn dur="500"/>
                                        <p:tgtEl>
                                          <p:spTgt spid="14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anim calcmode="lin" valueType="num">
                                      <p:cBhvr additive="base">
                                        <p:cTn dur="500"/>
                                        <p:tgtEl>
                                          <p:spTgt spid="141">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8" st="8"/>
                                            </p:txEl>
                                          </p:spTgt>
                                        </p:tgtEl>
                                        <p:attrNameLst>
                                          <p:attrName>style.visibility</p:attrName>
                                        </p:attrNameLst>
                                      </p:cBhvr>
                                      <p:to>
                                        <p:strVal val="visible"/>
                                      </p:to>
                                    </p:set>
                                    <p:anim calcmode="lin" valueType="num">
                                      <p:cBhvr additive="base">
                                        <p:cTn dur="500"/>
                                        <p:tgtEl>
                                          <p:spTgt spid="14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9" st="9"/>
                                            </p:txEl>
                                          </p:spTgt>
                                        </p:tgtEl>
                                        <p:attrNameLst>
                                          <p:attrName>style.visibility</p:attrName>
                                        </p:attrNameLst>
                                      </p:cBhvr>
                                      <p:to>
                                        <p:strVal val="visible"/>
                                      </p:to>
                                    </p:set>
                                    <p:anim calcmode="lin" valueType="num">
                                      <p:cBhvr additive="base">
                                        <p:cTn dur="500"/>
                                        <p:tgtEl>
                                          <p:spTgt spid="141">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10" st="10"/>
                                            </p:txEl>
                                          </p:spTgt>
                                        </p:tgtEl>
                                        <p:attrNameLst>
                                          <p:attrName>style.visibility</p:attrName>
                                        </p:attrNameLst>
                                      </p:cBhvr>
                                      <p:to>
                                        <p:strVal val="visible"/>
                                      </p:to>
                                    </p:set>
                                    <p:anim calcmode="lin" valueType="num">
                                      <p:cBhvr additive="base">
                                        <p:cTn dur="500"/>
                                        <p:tgtEl>
                                          <p:spTgt spid="141">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xEl>
                                              <p:pRg end="11" st="11"/>
                                            </p:txEl>
                                          </p:spTgt>
                                        </p:tgtEl>
                                        <p:attrNameLst>
                                          <p:attrName>style.visibility</p:attrName>
                                        </p:attrNameLst>
                                      </p:cBhvr>
                                      <p:to>
                                        <p:strVal val="visible"/>
                                      </p:to>
                                    </p:set>
                                    <p:anim calcmode="lin" valueType="num">
                                      <p:cBhvr additive="base">
                                        <p:cTn dur="500"/>
                                        <p:tgtEl>
                                          <p:spTgt spid="141">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 calcmode="lin" valueType="num">
                                      <p:cBhvr additive="base">
                                        <p:cTn dur="500"/>
                                        <p:tgtEl>
                                          <p:spTgt spid="14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7" name="Shape 147"/>
        <p:cNvGrpSpPr/>
        <p:nvPr/>
      </p:nvGrpSpPr>
      <p:grpSpPr>
        <a:xfrm>
          <a:off x="0" y="0"/>
          <a:ext cx="0" cy="0"/>
          <a:chOff x="0" y="0"/>
          <a:chExt cx="0" cy="0"/>
        </a:xfrm>
      </p:grpSpPr>
      <p:sp>
        <p:nvSpPr>
          <p:cNvPr id="148" name="Google Shape;148;p23"/>
          <p:cNvSpPr txBox="1"/>
          <p:nvPr>
            <p:ph idx="1" type="body"/>
          </p:nvPr>
        </p:nvSpPr>
        <p:spPr>
          <a:xfrm>
            <a:off x="722375" y="1439875"/>
            <a:ext cx="7998000" cy="370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IN" sz="1600">
                <a:solidFill>
                  <a:schemeClr val="dk1"/>
                </a:solidFill>
                <a:highlight>
                  <a:schemeClr val="lt1"/>
                </a:highlight>
              </a:rPr>
              <a:t>Having a cashless economy is one of the aims of digital India campaign by the government. Option 1 is not the correct answer as it provides a weak argument in support of the question. However, second option is correct as it provides logical argument of why imposition of cashless economy might not be the best option.</a:t>
            </a:r>
            <a:endParaRPr b="1" sz="1600">
              <a:solidFill>
                <a:schemeClr val="dk1"/>
              </a:solidFill>
            </a:endParaRPr>
          </a:p>
          <a:p>
            <a:pPr indent="0" lvl="0" marL="0" rtl="0" algn="l">
              <a:lnSpc>
                <a:spcPct val="100000"/>
              </a:lnSpc>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0" lvl="0" marL="457200" rtl="0" algn="l">
              <a:lnSpc>
                <a:spcPct val="150000"/>
              </a:lnSpc>
              <a:spcBef>
                <a:spcPts val="0"/>
              </a:spcBef>
              <a:spcAft>
                <a:spcPts val="0"/>
              </a:spcAft>
              <a:buSzPts val="1800"/>
              <a:buNone/>
            </a:pPr>
            <a:r>
              <a:t/>
            </a:r>
            <a:endParaRPr>
              <a:solidFill>
                <a:schemeClr val="dk1"/>
              </a:solidFill>
              <a:latin typeface="Arial"/>
              <a:ea typeface="Arial"/>
              <a:cs typeface="Arial"/>
              <a:sym typeface="Arial"/>
            </a:endParaRPr>
          </a:p>
          <a:p>
            <a:pPr indent="0" lvl="0" marL="457200" rtl="0" algn="l">
              <a:lnSpc>
                <a:spcPct val="150000"/>
              </a:lnSpc>
              <a:spcBef>
                <a:spcPts val="0"/>
              </a:spcBef>
              <a:spcAft>
                <a:spcPts val="0"/>
              </a:spcAft>
              <a:buSzPts val="1800"/>
              <a:buNone/>
            </a:pPr>
            <a:r>
              <a:t/>
            </a:r>
            <a:endParaRPr>
              <a:solidFill>
                <a:schemeClr val="dk1"/>
              </a:solidFill>
              <a:latin typeface="Arial"/>
              <a:ea typeface="Arial"/>
              <a:cs typeface="Arial"/>
              <a:sym typeface="Arial"/>
            </a:endParaRPr>
          </a:p>
          <a:p>
            <a:pPr indent="0" lvl="0" marL="457200" rtl="0" algn="l">
              <a:lnSpc>
                <a:spcPct val="115000"/>
              </a:lnSpc>
              <a:spcBef>
                <a:spcPts val="0"/>
              </a:spcBef>
              <a:spcAft>
                <a:spcPts val="0"/>
              </a:spcAft>
              <a:buSzPts val="1800"/>
              <a:buNone/>
            </a:pPr>
            <a:r>
              <a:t/>
            </a:r>
            <a:endParaRPr sz="1400">
              <a:solidFill>
                <a:schemeClr val="dk1"/>
              </a:solidFill>
            </a:endParaRPr>
          </a:p>
        </p:txBody>
      </p:sp>
      <p:sp>
        <p:nvSpPr>
          <p:cNvPr id="149" name="Google Shape;149;p23"/>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Explanation: 04</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5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5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5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5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500"/>
                                        <p:tgtEl>
                                          <p:spTgt spid="14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idx="1" type="body"/>
          </p:nvPr>
        </p:nvSpPr>
        <p:spPr>
          <a:xfrm>
            <a:off x="720725" y="117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600">
                <a:solidFill>
                  <a:schemeClr val="dk1"/>
                </a:solidFill>
                <a:highlight>
                  <a:schemeClr val="lt1"/>
                </a:highlight>
              </a:rPr>
              <a:t>Statement:</a:t>
            </a:r>
            <a:r>
              <a:rPr lang="en-IN" sz="1600">
                <a:solidFill>
                  <a:schemeClr val="dk1"/>
                </a:solidFill>
                <a:highlight>
                  <a:schemeClr val="lt1"/>
                </a:highlight>
              </a:rPr>
              <a:t> Should a lot of money be spent on promoting movies?</a:t>
            </a:r>
            <a:endParaRPr sz="1600">
              <a:solidFill>
                <a:schemeClr val="dk1"/>
              </a:solidFill>
              <a:highlight>
                <a:schemeClr val="lt1"/>
              </a:highlight>
            </a:endParaRPr>
          </a:p>
          <a:p>
            <a:pPr indent="0" lvl="0" marL="0" rtl="0" algn="l">
              <a:spcBef>
                <a:spcPts val="1100"/>
              </a:spcBef>
              <a:spcAft>
                <a:spcPts val="0"/>
              </a:spcAft>
              <a:buClr>
                <a:schemeClr val="dk1"/>
              </a:buClr>
              <a:buSzPts val="1100"/>
              <a:buFont typeface="Arial"/>
              <a:buNone/>
            </a:pPr>
            <a:r>
              <a:rPr b="1" lang="en-IN" sz="1600">
                <a:solidFill>
                  <a:schemeClr val="dk1"/>
                </a:solidFill>
                <a:highlight>
                  <a:schemeClr val="lt1"/>
                </a:highlight>
              </a:rPr>
              <a:t>Arguments:</a:t>
            </a:r>
            <a:endParaRPr b="1" sz="16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IN" sz="1600">
                <a:solidFill>
                  <a:schemeClr val="dk1"/>
                </a:solidFill>
                <a:highlight>
                  <a:schemeClr val="lt1"/>
                </a:highlight>
              </a:rPr>
              <a:t>A. Yes. It is an essential component of attracting more audience.</a:t>
            </a:r>
            <a:endParaRPr sz="16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IN" sz="1600">
                <a:solidFill>
                  <a:schemeClr val="dk1"/>
                </a:solidFill>
                <a:highlight>
                  <a:schemeClr val="lt1"/>
                </a:highlight>
              </a:rPr>
              <a:t>B. No. it only leads to wastage of resources.</a:t>
            </a:r>
            <a:endParaRPr sz="16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sz="1600">
              <a:solidFill>
                <a:schemeClr val="dk1"/>
              </a:solidFill>
              <a:highlight>
                <a:schemeClr val="lt1"/>
              </a:highlight>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highlight>
                  <a:schemeClr val="lt1"/>
                </a:highlight>
              </a:rPr>
              <a:t>Only argument I is strong</a:t>
            </a:r>
            <a:endParaRPr sz="1600">
              <a:solidFill>
                <a:schemeClr val="dk1"/>
              </a:solidFill>
              <a:highlight>
                <a:schemeClr val="lt1"/>
              </a:highlight>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Either I 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Neither I nor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Both I and II are strong</a:t>
            </a:r>
            <a:endParaRPr sz="1600">
              <a:solidFill>
                <a:schemeClr val="dk1"/>
              </a:solidFill>
            </a:endParaRPr>
          </a:p>
          <a:p>
            <a:pPr indent="0" lvl="0" marL="0" rtl="0" algn="l">
              <a:lnSpc>
                <a:spcPct val="150000"/>
              </a:lnSpc>
              <a:spcBef>
                <a:spcPts val="0"/>
              </a:spcBef>
              <a:spcAft>
                <a:spcPts val="0"/>
              </a:spcAft>
              <a:buSzPts val="1800"/>
              <a:buNone/>
            </a:pPr>
            <a:r>
              <a:t/>
            </a:r>
            <a:endParaRPr>
              <a:solidFill>
                <a:schemeClr val="dk1"/>
              </a:solidFill>
              <a:latin typeface="Arial"/>
              <a:ea typeface="Arial"/>
              <a:cs typeface="Arial"/>
              <a:sym typeface="Arial"/>
            </a:endParaRPr>
          </a:p>
          <a:p>
            <a:pPr indent="-228600" lvl="0" marL="457200" rtl="0" algn="l">
              <a:lnSpc>
                <a:spcPct val="150000"/>
              </a:lnSpc>
              <a:spcBef>
                <a:spcPts val="0"/>
              </a:spcBef>
              <a:spcAft>
                <a:spcPts val="0"/>
              </a:spcAft>
              <a:buSzPts val="1800"/>
              <a:buFont typeface="Arial"/>
              <a:buNone/>
            </a:pPr>
            <a:r>
              <a:t/>
            </a:r>
            <a:endParaRPr sz="1600">
              <a:solidFill>
                <a:schemeClr val="dk1"/>
              </a:solidFill>
            </a:endParaRPr>
          </a:p>
        </p:txBody>
      </p:sp>
      <p:sp>
        <p:nvSpPr>
          <p:cNvPr id="155" name="Google Shape;155;p24"/>
          <p:cNvSpPr txBox="1"/>
          <p:nvPr/>
        </p:nvSpPr>
        <p:spPr>
          <a:xfrm>
            <a:off x="6828313" y="4120738"/>
            <a:ext cx="15437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Roboto"/>
                <a:ea typeface="Roboto"/>
                <a:cs typeface="Roboto"/>
                <a:sym typeface="Roboto"/>
              </a:rPr>
              <a:t>Answer: </a:t>
            </a:r>
            <a:r>
              <a:rPr b="1" lang="en-IN" sz="1800">
                <a:latin typeface="Roboto"/>
                <a:ea typeface="Roboto"/>
                <a:cs typeface="Roboto"/>
                <a:sym typeface="Roboto"/>
              </a:rPr>
              <a:t>A</a:t>
            </a:r>
            <a:endParaRPr b="1" i="0" sz="1800" u="none" cap="none" strike="noStrike">
              <a:solidFill>
                <a:srgbClr val="000000"/>
              </a:solidFill>
              <a:latin typeface="Roboto"/>
              <a:ea typeface="Roboto"/>
              <a:cs typeface="Roboto"/>
              <a:sym typeface="Roboto"/>
            </a:endParaRPr>
          </a:p>
        </p:txBody>
      </p:sp>
      <p:sp>
        <p:nvSpPr>
          <p:cNvPr id="156" name="Google Shape;156;p24"/>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Question: 05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 calcmode="lin" valueType="num">
                                      <p:cBhvr additive="base">
                                        <p:cTn dur="500"/>
                                        <p:tgtEl>
                                          <p:spTgt spid="15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 calcmode="lin" valueType="num">
                                      <p:cBhvr additive="base">
                                        <p:cTn dur="500"/>
                                        <p:tgtEl>
                                          <p:spTgt spid="15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 calcmode="lin" valueType="num">
                                      <p:cBhvr additive="base">
                                        <p:cTn dur="500"/>
                                        <p:tgtEl>
                                          <p:spTgt spid="15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 calcmode="lin" valueType="num">
                                      <p:cBhvr additive="base">
                                        <p:cTn dur="500"/>
                                        <p:tgtEl>
                                          <p:spTgt spid="15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 calcmode="lin" valueType="num">
                                      <p:cBhvr additive="base">
                                        <p:cTn dur="500"/>
                                        <p:tgtEl>
                                          <p:spTgt spid="15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anim calcmode="lin" valueType="num">
                                      <p:cBhvr additive="base">
                                        <p:cTn dur="500"/>
                                        <p:tgtEl>
                                          <p:spTgt spid="15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anim calcmode="lin" valueType="num">
                                      <p:cBhvr additive="base">
                                        <p:cTn dur="500"/>
                                        <p:tgtEl>
                                          <p:spTgt spid="15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7" st="7"/>
                                            </p:txEl>
                                          </p:spTgt>
                                        </p:tgtEl>
                                        <p:attrNameLst>
                                          <p:attrName>style.visibility</p:attrName>
                                        </p:attrNameLst>
                                      </p:cBhvr>
                                      <p:to>
                                        <p:strVal val="visible"/>
                                      </p:to>
                                    </p:set>
                                    <p:anim calcmode="lin" valueType="num">
                                      <p:cBhvr additive="base">
                                        <p:cTn dur="500"/>
                                        <p:tgtEl>
                                          <p:spTgt spid="15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8" st="8"/>
                                            </p:txEl>
                                          </p:spTgt>
                                        </p:tgtEl>
                                        <p:attrNameLst>
                                          <p:attrName>style.visibility</p:attrName>
                                        </p:attrNameLst>
                                      </p:cBhvr>
                                      <p:to>
                                        <p:strVal val="visible"/>
                                      </p:to>
                                    </p:set>
                                    <p:anim calcmode="lin" valueType="num">
                                      <p:cBhvr additive="base">
                                        <p:cTn dur="500"/>
                                        <p:tgtEl>
                                          <p:spTgt spid="15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9" st="9"/>
                                            </p:txEl>
                                          </p:spTgt>
                                        </p:tgtEl>
                                        <p:attrNameLst>
                                          <p:attrName>style.visibility</p:attrName>
                                        </p:attrNameLst>
                                      </p:cBhvr>
                                      <p:to>
                                        <p:strVal val="visible"/>
                                      </p:to>
                                    </p:set>
                                    <p:anim calcmode="lin" valueType="num">
                                      <p:cBhvr additive="base">
                                        <p:cTn dur="500"/>
                                        <p:tgtEl>
                                          <p:spTgt spid="15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10" st="10"/>
                                            </p:txEl>
                                          </p:spTgt>
                                        </p:tgtEl>
                                        <p:attrNameLst>
                                          <p:attrName>style.visibility</p:attrName>
                                        </p:attrNameLst>
                                      </p:cBhvr>
                                      <p:to>
                                        <p:strVal val="visible"/>
                                      </p:to>
                                    </p:set>
                                    <p:anim calcmode="lin" valueType="num">
                                      <p:cBhvr additive="base">
                                        <p:cTn dur="500"/>
                                        <p:tgtEl>
                                          <p:spTgt spid="15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xEl>
                                              <p:pRg end="11" st="11"/>
                                            </p:txEl>
                                          </p:spTgt>
                                        </p:tgtEl>
                                        <p:attrNameLst>
                                          <p:attrName>style.visibility</p:attrName>
                                        </p:attrNameLst>
                                      </p:cBhvr>
                                      <p:to>
                                        <p:strVal val="visible"/>
                                      </p:to>
                                    </p:set>
                                    <p:anim calcmode="lin" valueType="num">
                                      <p:cBhvr additive="base">
                                        <p:cTn dur="500"/>
                                        <p:tgtEl>
                                          <p:spTgt spid="154">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 calcmode="lin" valueType="num">
                                      <p:cBhvr additive="base">
                                        <p:cTn dur="500"/>
                                        <p:tgtEl>
                                          <p:spTgt spid="15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0" name="Shape 160"/>
        <p:cNvGrpSpPr/>
        <p:nvPr/>
      </p:nvGrpSpPr>
      <p:grpSpPr>
        <a:xfrm>
          <a:off x="0" y="0"/>
          <a:ext cx="0" cy="0"/>
          <a:chOff x="0" y="0"/>
          <a:chExt cx="0" cy="0"/>
        </a:xfrm>
      </p:grpSpPr>
      <p:sp>
        <p:nvSpPr>
          <p:cNvPr id="161" name="Google Shape;161;p25"/>
          <p:cNvSpPr txBox="1"/>
          <p:nvPr>
            <p:ph idx="1" type="body"/>
          </p:nvPr>
        </p:nvSpPr>
        <p:spPr>
          <a:xfrm>
            <a:off x="720000" y="1439998"/>
            <a:ext cx="7998000" cy="2767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400"/>
              <a:buFont typeface="Arial"/>
              <a:buNone/>
            </a:pPr>
            <a:r>
              <a:rPr lang="en-IN" sz="1600">
                <a:solidFill>
                  <a:schemeClr val="dk1"/>
                </a:solidFill>
                <a:highlight>
                  <a:schemeClr val="lt1"/>
                </a:highlight>
              </a:rPr>
              <a:t>The benefit of producing a movie lies in the fact that the film earns money along with creative appreciation. These two things are only possible if the viewers watch these movies. The best means to attract viewers is through promotions where the movies are officially introduced allowing the viewers to analyze whether a particular movie is worth meeting their expectations. Hence, argument A strongly justifies the given statement. Argument B which talks about the wastage of money through promotions is quite weak because promotions are investments so that the gain at the end can be better. It is no way can it be considered as ‘only’ wastage of money. Hence, 1 is the correct answer</a:t>
            </a:r>
            <a:endParaRPr sz="1600">
              <a:solidFill>
                <a:schemeClr val="dk1"/>
              </a:solidFill>
            </a:endParaRPr>
          </a:p>
          <a:p>
            <a:pPr indent="0" lvl="0" marL="457200" rtl="0" algn="just">
              <a:lnSpc>
                <a:spcPct val="150000"/>
              </a:lnSpc>
              <a:spcBef>
                <a:spcPts val="0"/>
              </a:spcBef>
              <a:spcAft>
                <a:spcPts val="0"/>
              </a:spcAft>
              <a:buSzPts val="1800"/>
              <a:buNone/>
            </a:pPr>
            <a:r>
              <a:t/>
            </a:r>
            <a:endParaRPr sz="2000">
              <a:solidFill>
                <a:schemeClr val="dk1"/>
              </a:solidFill>
            </a:endParaRPr>
          </a:p>
          <a:p>
            <a:pPr indent="0" lvl="0" marL="457200" rtl="0" algn="l">
              <a:lnSpc>
                <a:spcPct val="115000"/>
              </a:lnSpc>
              <a:spcBef>
                <a:spcPts val="0"/>
              </a:spcBef>
              <a:spcAft>
                <a:spcPts val="0"/>
              </a:spcAft>
              <a:buSzPts val="1800"/>
              <a:buNone/>
            </a:pPr>
            <a:r>
              <a:t/>
            </a:r>
            <a:endParaRPr sz="1400">
              <a:solidFill>
                <a:schemeClr val="dk1"/>
              </a:solidFill>
            </a:endParaRPr>
          </a:p>
        </p:txBody>
      </p:sp>
      <p:sp>
        <p:nvSpPr>
          <p:cNvPr id="162" name="Google Shape;162;p25"/>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Explanation: 05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anim calcmode="lin" valueType="num">
                                      <p:cBhvr additive="base">
                                        <p:cTn dur="500"/>
                                        <p:tgtEl>
                                          <p:spTgt spid="16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anim calcmode="lin" valueType="num">
                                      <p:cBhvr additive="base">
                                        <p:cTn dur="500"/>
                                        <p:tgtEl>
                                          <p:spTgt spid="16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anim calcmode="lin" valueType="num">
                                      <p:cBhvr additive="base">
                                        <p:cTn dur="500"/>
                                        <p:tgtEl>
                                          <p:spTgt spid="16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 type="body"/>
          </p:nvPr>
        </p:nvSpPr>
        <p:spPr>
          <a:xfrm>
            <a:off x="720725" y="117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IN" sz="1600">
                <a:solidFill>
                  <a:schemeClr val="dk1"/>
                </a:solidFill>
              </a:rPr>
              <a:t>Statement:  </a:t>
            </a:r>
            <a:r>
              <a:rPr lang="en-IN" sz="1600">
                <a:solidFill>
                  <a:schemeClr val="dk1"/>
                </a:solidFill>
              </a:rPr>
              <a:t>Should articles of only deserving authors be allowed to be published?</a:t>
            </a:r>
            <a:endParaRPr sz="1600">
              <a:solidFill>
                <a:schemeClr val="dk1"/>
              </a:solidFill>
            </a:endParaRPr>
          </a:p>
          <a:p>
            <a:pPr indent="0" lvl="0" marL="0" rtl="0" algn="l">
              <a:spcBef>
                <a:spcPts val="0"/>
              </a:spcBef>
              <a:spcAft>
                <a:spcPts val="0"/>
              </a:spcAft>
              <a:buNone/>
            </a:pPr>
            <a:r>
              <a:rPr b="1" lang="en-IN" sz="1600">
                <a:solidFill>
                  <a:schemeClr val="dk1"/>
                </a:solidFill>
              </a:rPr>
              <a:t>Arguments:</a:t>
            </a:r>
            <a:endParaRPr b="1" sz="1600">
              <a:solidFill>
                <a:schemeClr val="dk1"/>
              </a:solidFill>
            </a:endParaRPr>
          </a:p>
          <a:p>
            <a:pPr indent="0" lvl="0" marL="0" rtl="0" algn="l">
              <a:spcBef>
                <a:spcPts val="0"/>
              </a:spcBef>
              <a:spcAft>
                <a:spcPts val="0"/>
              </a:spcAft>
              <a:buNone/>
            </a:pPr>
            <a:r>
              <a:rPr lang="en-IN" sz="1600">
                <a:solidFill>
                  <a:schemeClr val="dk1"/>
                </a:solidFill>
              </a:rPr>
              <a:t>I.Yes. It will save a lot of paper which is in short supply.</a:t>
            </a:r>
            <a:endParaRPr sz="1600">
              <a:solidFill>
                <a:schemeClr val="dk1"/>
              </a:solidFill>
            </a:endParaRPr>
          </a:p>
          <a:p>
            <a:pPr indent="0" lvl="0" marL="0" rtl="0" algn="l">
              <a:spcBef>
                <a:spcPts val="0"/>
              </a:spcBef>
              <a:spcAft>
                <a:spcPts val="0"/>
              </a:spcAft>
              <a:buNone/>
            </a:pPr>
            <a:r>
              <a:rPr lang="en-IN" sz="1600">
                <a:solidFill>
                  <a:schemeClr val="dk1"/>
                </a:solidFill>
              </a:rPr>
              <a:t>II.No. It is not possible to draw a line between the deserving and the undeserving.</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Either I 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Neither I nor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Both I and II are strong</a:t>
            </a:r>
            <a:endParaRPr sz="1600">
              <a:solidFill>
                <a:schemeClr val="dk1"/>
              </a:solidFill>
            </a:endParaRPr>
          </a:p>
          <a:p>
            <a:pPr indent="0" lvl="0" marL="457200" rtl="0" algn="l">
              <a:lnSpc>
                <a:spcPct val="150000"/>
              </a:lnSpc>
              <a:spcBef>
                <a:spcPts val="0"/>
              </a:spcBef>
              <a:spcAft>
                <a:spcPts val="0"/>
              </a:spcAft>
              <a:buNone/>
            </a:pPr>
            <a:r>
              <a:t/>
            </a:r>
            <a:endParaRPr>
              <a:solidFill>
                <a:schemeClr val="dk1"/>
              </a:solidFill>
              <a:latin typeface="Arial"/>
              <a:ea typeface="Arial"/>
              <a:cs typeface="Arial"/>
              <a:sym typeface="Arial"/>
            </a:endParaRPr>
          </a:p>
          <a:p>
            <a:pPr indent="0" lvl="0" marL="457200" rtl="0" algn="l">
              <a:lnSpc>
                <a:spcPct val="150000"/>
              </a:lnSpc>
              <a:spcBef>
                <a:spcPts val="0"/>
              </a:spcBef>
              <a:spcAft>
                <a:spcPts val="0"/>
              </a:spcAft>
              <a:buSzPts val="1800"/>
              <a:buNone/>
            </a:pPr>
            <a:r>
              <a:t/>
            </a:r>
            <a:endParaRPr sz="1600">
              <a:solidFill>
                <a:schemeClr val="dk1"/>
              </a:solidFill>
            </a:endParaRPr>
          </a:p>
        </p:txBody>
      </p:sp>
      <p:sp>
        <p:nvSpPr>
          <p:cNvPr id="168" name="Google Shape;168;p26"/>
          <p:cNvSpPr txBox="1"/>
          <p:nvPr/>
        </p:nvSpPr>
        <p:spPr>
          <a:xfrm>
            <a:off x="6828313" y="4120738"/>
            <a:ext cx="15437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Roboto"/>
                <a:ea typeface="Roboto"/>
                <a:cs typeface="Roboto"/>
                <a:sym typeface="Roboto"/>
              </a:rPr>
              <a:t>Answer: B</a:t>
            </a:r>
            <a:endParaRPr b="1" i="0" sz="1800" u="none" cap="none" strike="noStrike">
              <a:solidFill>
                <a:srgbClr val="000000"/>
              </a:solidFill>
              <a:latin typeface="Roboto"/>
              <a:ea typeface="Roboto"/>
              <a:cs typeface="Roboto"/>
              <a:sym typeface="Roboto"/>
            </a:endParaRPr>
          </a:p>
        </p:txBody>
      </p:sp>
      <p:sp>
        <p:nvSpPr>
          <p:cNvPr id="169" name="Google Shape;169;p26"/>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Question: 06</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 calcmode="lin" valueType="num">
                                      <p:cBhvr additive="base">
                                        <p:cTn dur="500"/>
                                        <p:tgtEl>
                                          <p:spTgt spid="16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 calcmode="lin" valueType="num">
                                      <p:cBhvr additive="base">
                                        <p:cTn dur="500"/>
                                        <p:tgtEl>
                                          <p:spTgt spid="16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anim calcmode="lin" valueType="num">
                                      <p:cBhvr additive="base">
                                        <p:cTn dur="500"/>
                                        <p:tgtEl>
                                          <p:spTgt spid="16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anim calcmode="lin" valueType="num">
                                      <p:cBhvr additive="base">
                                        <p:cTn dur="500"/>
                                        <p:tgtEl>
                                          <p:spTgt spid="16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anim calcmode="lin" valueType="num">
                                      <p:cBhvr additive="base">
                                        <p:cTn dur="500"/>
                                        <p:tgtEl>
                                          <p:spTgt spid="16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anim calcmode="lin" valueType="num">
                                      <p:cBhvr additive="base">
                                        <p:cTn dur="500"/>
                                        <p:tgtEl>
                                          <p:spTgt spid="16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anim calcmode="lin" valueType="num">
                                      <p:cBhvr additive="base">
                                        <p:cTn dur="500"/>
                                        <p:tgtEl>
                                          <p:spTgt spid="16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anim calcmode="lin" valueType="num">
                                      <p:cBhvr additive="base">
                                        <p:cTn dur="500"/>
                                        <p:tgtEl>
                                          <p:spTgt spid="167">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8" st="8"/>
                                            </p:txEl>
                                          </p:spTgt>
                                        </p:tgtEl>
                                        <p:attrNameLst>
                                          <p:attrName>style.visibility</p:attrName>
                                        </p:attrNameLst>
                                      </p:cBhvr>
                                      <p:to>
                                        <p:strVal val="visible"/>
                                      </p:to>
                                    </p:set>
                                    <p:anim calcmode="lin" valueType="num">
                                      <p:cBhvr additive="base">
                                        <p:cTn dur="500"/>
                                        <p:tgtEl>
                                          <p:spTgt spid="167">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9" st="9"/>
                                            </p:txEl>
                                          </p:spTgt>
                                        </p:tgtEl>
                                        <p:attrNameLst>
                                          <p:attrName>style.visibility</p:attrName>
                                        </p:attrNameLst>
                                      </p:cBhvr>
                                      <p:to>
                                        <p:strVal val="visible"/>
                                      </p:to>
                                    </p:set>
                                    <p:anim calcmode="lin" valueType="num">
                                      <p:cBhvr additive="base">
                                        <p:cTn dur="500"/>
                                        <p:tgtEl>
                                          <p:spTgt spid="167">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10" st="10"/>
                                            </p:txEl>
                                          </p:spTgt>
                                        </p:tgtEl>
                                        <p:attrNameLst>
                                          <p:attrName>style.visibility</p:attrName>
                                        </p:attrNameLst>
                                      </p:cBhvr>
                                      <p:to>
                                        <p:strVal val="visible"/>
                                      </p:to>
                                    </p:set>
                                    <p:anim calcmode="lin" valueType="num">
                                      <p:cBhvr additive="base">
                                        <p:cTn dur="500"/>
                                        <p:tgtEl>
                                          <p:spTgt spid="167">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xEl>
                                              <p:pRg end="11" st="11"/>
                                            </p:txEl>
                                          </p:spTgt>
                                        </p:tgtEl>
                                        <p:attrNameLst>
                                          <p:attrName>style.visibility</p:attrName>
                                        </p:attrNameLst>
                                      </p:cBhvr>
                                      <p:to>
                                        <p:strVal val="visible"/>
                                      </p:to>
                                    </p:set>
                                    <p:anim calcmode="lin" valueType="num">
                                      <p:cBhvr additive="base">
                                        <p:cTn dur="500"/>
                                        <p:tgtEl>
                                          <p:spTgt spid="167">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 calcmode="lin" valueType="num">
                                      <p:cBhvr additive="base">
                                        <p:cTn dur="500"/>
                                        <p:tgtEl>
                                          <p:spTgt spid="16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3" name="Shape 173"/>
        <p:cNvGrpSpPr/>
        <p:nvPr/>
      </p:nvGrpSpPr>
      <p:grpSpPr>
        <a:xfrm>
          <a:off x="0" y="0"/>
          <a:ext cx="0" cy="0"/>
          <a:chOff x="0" y="0"/>
          <a:chExt cx="0" cy="0"/>
        </a:xfrm>
      </p:grpSpPr>
      <p:sp>
        <p:nvSpPr>
          <p:cNvPr id="174" name="Google Shape;174;p27"/>
          <p:cNvSpPr txBox="1"/>
          <p:nvPr>
            <p:ph idx="1" type="body"/>
          </p:nvPr>
        </p:nvSpPr>
        <p:spPr>
          <a:xfrm>
            <a:off x="631950" y="1439875"/>
            <a:ext cx="7880100" cy="25749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400"/>
              <a:buFont typeface="Arial"/>
              <a:buNone/>
            </a:pPr>
            <a:r>
              <a:rPr lang="en-IN" sz="1600">
                <a:solidFill>
                  <a:schemeClr val="dk1"/>
                </a:solidFill>
              </a:rPr>
              <a:t>Clearly, I does not provide a strong reason in support of the statement. Also, it is not possible to analyze the really deserving and not deserving. So/argument II holds strong</a:t>
            </a:r>
            <a:endParaRPr sz="1600">
              <a:solidFill>
                <a:schemeClr val="dk1"/>
              </a:solidFill>
            </a:endParaRPr>
          </a:p>
          <a:p>
            <a:pPr indent="-342900" lvl="0" marL="457200" rtl="0" algn="just">
              <a:lnSpc>
                <a:spcPct val="150000"/>
              </a:lnSpc>
              <a:spcBef>
                <a:spcPts val="0"/>
              </a:spcBef>
              <a:spcAft>
                <a:spcPts val="0"/>
              </a:spcAft>
              <a:buClr>
                <a:schemeClr val="dk1"/>
              </a:buClr>
              <a:buSzPts val="1800"/>
              <a:buFont typeface="Arial"/>
              <a:buNone/>
            </a:pPr>
            <a:r>
              <a:t/>
            </a:r>
            <a:endParaRPr>
              <a:solidFill>
                <a:schemeClr val="dk1"/>
              </a:solidFill>
              <a:latin typeface="Arial"/>
              <a:ea typeface="Arial"/>
              <a:cs typeface="Arial"/>
              <a:sym typeface="Arial"/>
            </a:endParaRPr>
          </a:p>
          <a:p>
            <a:pPr indent="0" lvl="0" marL="114300" rtl="0" algn="l">
              <a:lnSpc>
                <a:spcPct val="150000"/>
              </a:lnSpc>
              <a:spcBef>
                <a:spcPts val="0"/>
              </a:spcBef>
              <a:spcAft>
                <a:spcPts val="0"/>
              </a:spcAft>
              <a:buClr>
                <a:schemeClr val="dk1"/>
              </a:buClr>
              <a:buSzPts val="1800"/>
              <a:buFont typeface="Arial"/>
              <a:buNone/>
            </a:pPr>
            <a:r>
              <a:t/>
            </a:r>
            <a:endParaRPr>
              <a:solidFill>
                <a:schemeClr val="dk1"/>
              </a:solidFill>
              <a:latin typeface="Arial"/>
              <a:ea typeface="Arial"/>
              <a:cs typeface="Arial"/>
              <a:sym typeface="Arial"/>
            </a:endParaRPr>
          </a:p>
          <a:p>
            <a:pPr indent="0" lvl="0" marL="457200" rtl="0" algn="l">
              <a:lnSpc>
                <a:spcPct val="115000"/>
              </a:lnSpc>
              <a:spcBef>
                <a:spcPts val="0"/>
              </a:spcBef>
              <a:spcAft>
                <a:spcPts val="0"/>
              </a:spcAft>
              <a:buSzPts val="1800"/>
              <a:buNone/>
            </a:pPr>
            <a:r>
              <a:t/>
            </a:r>
            <a:endParaRPr b="1" sz="1400" u="sng">
              <a:solidFill>
                <a:schemeClr val="dk1"/>
              </a:solidFill>
            </a:endParaRPr>
          </a:p>
        </p:txBody>
      </p:sp>
      <p:sp>
        <p:nvSpPr>
          <p:cNvPr id="175" name="Google Shape;175;p27"/>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Explanation: 06</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 calcmode="lin" valueType="num">
                                      <p:cBhvr additive="base">
                                        <p:cTn dur="500"/>
                                        <p:tgtEl>
                                          <p:spTgt spid="17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 calcmode="lin" valueType="num">
                                      <p:cBhvr additive="base">
                                        <p:cTn dur="500"/>
                                        <p:tgtEl>
                                          <p:spTgt spid="17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 calcmode="lin" valueType="num">
                                      <p:cBhvr additive="base">
                                        <p:cTn dur="500"/>
                                        <p:tgtEl>
                                          <p:spTgt spid="17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 calcmode="lin" valueType="num">
                                      <p:cBhvr additive="base">
                                        <p:cTn dur="500"/>
                                        <p:tgtEl>
                                          <p:spTgt spid="17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3" name="Google Shape;6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4" name="Google Shape;64;p2"/>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5" name="Google Shape;65;p2"/>
          <p:cNvSpPr txBox="1"/>
          <p:nvPr/>
        </p:nvSpPr>
        <p:spPr>
          <a:xfrm>
            <a:off x="425864" y="2035735"/>
            <a:ext cx="4690800" cy="170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2400"/>
              <a:buFont typeface="Arial"/>
              <a:buNone/>
            </a:pPr>
            <a:r>
              <a:rPr b="1" lang="en-IN" sz="2400">
                <a:solidFill>
                  <a:schemeClr val="lt1"/>
                </a:solidFill>
                <a:highlight>
                  <a:srgbClr val="8182EF"/>
                </a:highlight>
                <a:latin typeface="Roboto"/>
                <a:ea typeface="Roboto"/>
                <a:cs typeface="Roboto"/>
                <a:sym typeface="Roboto"/>
              </a:rPr>
              <a:t>STRENGTHENING AND      WEAKENING STATEMENT</a:t>
            </a:r>
            <a:endParaRPr>
              <a:solidFill>
                <a:schemeClr val="lt1"/>
              </a:solidFill>
              <a:highlight>
                <a:srgbClr val="8182EF"/>
              </a:highlight>
              <a:latin typeface="Roboto"/>
              <a:ea typeface="Roboto"/>
              <a:cs typeface="Roboto"/>
              <a:sym typeface="Roboto"/>
            </a:endParaRPr>
          </a:p>
          <a:p>
            <a:pPr indent="0" lvl="0" marL="0" marR="0" rtl="0" algn="ctr">
              <a:lnSpc>
                <a:spcPct val="115000"/>
              </a:lnSpc>
              <a:spcBef>
                <a:spcPts val="0"/>
              </a:spcBef>
              <a:spcAft>
                <a:spcPts val="0"/>
              </a:spcAft>
              <a:buClr>
                <a:srgbClr val="000000"/>
              </a:buClr>
              <a:buSzPts val="3500"/>
              <a:buFont typeface="Arial"/>
              <a:buNone/>
            </a:pPr>
            <a:r>
              <a:rPr b="1" i="0" lang="en-IN" sz="2700" u="none" cap="none" strike="noStrike">
                <a:solidFill>
                  <a:schemeClr val="lt1"/>
                </a:solidFill>
                <a:highlight>
                  <a:srgbClr val="8182EF"/>
                </a:highlight>
                <a:latin typeface="Roboto"/>
                <a:ea typeface="Roboto"/>
                <a:cs typeface="Roboto"/>
                <a:sym typeface="Roboto"/>
              </a:rPr>
              <a:t>   </a:t>
            </a:r>
            <a:endParaRPr b="1" i="0" sz="3500" u="none" cap="none" strike="noStrike">
              <a:solidFill>
                <a:schemeClr val="lt1"/>
              </a:solidFill>
              <a:highlight>
                <a:srgbClr val="8182E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1b3f087a09_1_51"/>
          <p:cNvSpPr txBox="1"/>
          <p:nvPr>
            <p:ph idx="1" type="body"/>
          </p:nvPr>
        </p:nvSpPr>
        <p:spPr>
          <a:xfrm>
            <a:off x="720725" y="117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600">
                <a:solidFill>
                  <a:schemeClr val="dk1"/>
                </a:solidFill>
                <a:highlight>
                  <a:schemeClr val="lt1"/>
                </a:highlight>
              </a:rPr>
              <a:t>Statement:</a:t>
            </a:r>
            <a:r>
              <a:rPr lang="en-IN" sz="1600">
                <a:solidFill>
                  <a:schemeClr val="dk1"/>
                </a:solidFill>
                <a:highlight>
                  <a:schemeClr val="lt1"/>
                </a:highlight>
              </a:rPr>
              <a:t> Should words like ‘smoking is injurious to health’ essentially appear on cigarette packs?</a:t>
            </a:r>
            <a:endParaRPr sz="1600">
              <a:solidFill>
                <a:schemeClr val="dk1"/>
              </a:solidFill>
              <a:highlight>
                <a:schemeClr val="lt1"/>
              </a:highlight>
            </a:endParaRPr>
          </a:p>
          <a:p>
            <a:pPr indent="0" lvl="0" marL="0" rtl="0" algn="l">
              <a:lnSpc>
                <a:spcPct val="100000"/>
              </a:lnSpc>
              <a:spcBef>
                <a:spcPts val="0"/>
              </a:spcBef>
              <a:spcAft>
                <a:spcPts val="0"/>
              </a:spcAft>
              <a:buNone/>
            </a:pPr>
            <a:r>
              <a:rPr b="1" lang="en-IN" sz="1600">
                <a:solidFill>
                  <a:schemeClr val="dk1"/>
                </a:solidFill>
                <a:highlight>
                  <a:schemeClr val="lt1"/>
                </a:highlight>
              </a:rPr>
              <a:t>Arguments:</a:t>
            </a:r>
            <a:endParaRPr b="1" sz="1600">
              <a:solidFill>
                <a:schemeClr val="dk1"/>
              </a:solidFill>
              <a:highlight>
                <a:schemeClr val="lt1"/>
              </a:highlight>
            </a:endParaRPr>
          </a:p>
          <a:p>
            <a:pPr indent="-330200" lvl="0" marL="457200" rtl="0" algn="l">
              <a:spcBef>
                <a:spcPts val="0"/>
              </a:spcBef>
              <a:spcAft>
                <a:spcPts val="0"/>
              </a:spcAft>
              <a:buClr>
                <a:schemeClr val="dk1"/>
              </a:buClr>
              <a:buSzPts val="1600"/>
              <a:buFont typeface="Roboto"/>
              <a:buAutoNum type="romanUcPeriod"/>
            </a:pPr>
            <a:r>
              <a:rPr lang="en-IN" sz="1600">
                <a:solidFill>
                  <a:schemeClr val="dk1"/>
                </a:solidFill>
                <a:highlight>
                  <a:schemeClr val="lt1"/>
                </a:highlight>
              </a:rPr>
              <a:t>Yes, it is a sort of brainwash to make the smokers realize that they are inhaling poisonous stuff.</a:t>
            </a:r>
            <a:endParaRPr sz="1600">
              <a:solidFill>
                <a:schemeClr val="dk1"/>
              </a:solidFill>
              <a:highlight>
                <a:schemeClr val="lt1"/>
              </a:highlight>
            </a:endParaRPr>
          </a:p>
          <a:p>
            <a:pPr indent="-330200" lvl="0" marL="457200" rtl="0" algn="l">
              <a:spcBef>
                <a:spcPts val="0"/>
              </a:spcBef>
              <a:spcAft>
                <a:spcPts val="0"/>
              </a:spcAft>
              <a:buClr>
                <a:schemeClr val="dk1"/>
              </a:buClr>
              <a:buSzPts val="1600"/>
              <a:buFont typeface="Roboto"/>
              <a:buAutoNum type="romanUcPeriod"/>
            </a:pPr>
            <a:r>
              <a:rPr lang="en-IN" sz="1600">
                <a:solidFill>
                  <a:schemeClr val="dk1"/>
                </a:solidFill>
                <a:highlight>
                  <a:schemeClr val="lt1"/>
                </a:highlight>
              </a:rPr>
              <a:t>No, it hampers the enjoyment of smoking.</a:t>
            </a:r>
            <a:endParaRPr sz="1600">
              <a:solidFill>
                <a:schemeClr val="dk1"/>
              </a:solidFill>
              <a:highlight>
                <a:schemeClr val="lt1"/>
              </a:highlight>
            </a:endParaRPr>
          </a:p>
          <a:p>
            <a:pPr indent="0" lvl="0" marL="0" rtl="0" algn="l">
              <a:spcBef>
                <a:spcPts val="0"/>
              </a:spcBef>
              <a:spcAft>
                <a:spcPts val="0"/>
              </a:spcAft>
              <a:buNone/>
            </a:pPr>
            <a:r>
              <a:t/>
            </a:r>
            <a:endParaRPr sz="1600">
              <a:solidFill>
                <a:schemeClr val="dk1"/>
              </a:solidFill>
              <a:highlight>
                <a:schemeClr val="lt1"/>
              </a:highlight>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Either I 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Neither I nor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Both I and II are strong</a:t>
            </a:r>
            <a:endParaRPr sz="1600">
              <a:solidFill>
                <a:schemeClr val="dk1"/>
              </a:solidFill>
            </a:endParaRPr>
          </a:p>
          <a:p>
            <a:pPr indent="0" lvl="0" marL="457200" rtl="0" algn="l">
              <a:lnSpc>
                <a:spcPct val="150000"/>
              </a:lnSpc>
              <a:spcBef>
                <a:spcPts val="0"/>
              </a:spcBef>
              <a:spcAft>
                <a:spcPts val="0"/>
              </a:spcAft>
              <a:buNone/>
            </a:pPr>
            <a:r>
              <a:t/>
            </a:r>
            <a:endParaRPr sz="2200">
              <a:solidFill>
                <a:schemeClr val="dk1"/>
              </a:solidFill>
            </a:endParaRPr>
          </a:p>
          <a:p>
            <a:pPr indent="0" lvl="0" marL="457200" rtl="0" algn="l">
              <a:lnSpc>
                <a:spcPct val="150000"/>
              </a:lnSpc>
              <a:spcBef>
                <a:spcPts val="0"/>
              </a:spcBef>
              <a:spcAft>
                <a:spcPts val="0"/>
              </a:spcAft>
              <a:buSzPts val="1800"/>
              <a:buNone/>
            </a:pPr>
            <a:r>
              <a:t/>
            </a:r>
            <a:endParaRPr>
              <a:solidFill>
                <a:schemeClr val="dk1"/>
              </a:solidFill>
              <a:latin typeface="Arial"/>
              <a:ea typeface="Arial"/>
              <a:cs typeface="Arial"/>
              <a:sym typeface="Arial"/>
            </a:endParaRPr>
          </a:p>
        </p:txBody>
      </p:sp>
      <p:sp>
        <p:nvSpPr>
          <p:cNvPr id="181" name="Google Shape;181;g31b3f087a09_1_51"/>
          <p:cNvSpPr txBox="1"/>
          <p:nvPr/>
        </p:nvSpPr>
        <p:spPr>
          <a:xfrm>
            <a:off x="6828313" y="4120738"/>
            <a:ext cx="154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Roboto"/>
                <a:ea typeface="Roboto"/>
                <a:cs typeface="Roboto"/>
                <a:sym typeface="Roboto"/>
              </a:rPr>
              <a:t>Answer: A</a:t>
            </a:r>
            <a:endParaRPr b="1" i="0" sz="1800" u="none" cap="none" strike="noStrike">
              <a:solidFill>
                <a:srgbClr val="000000"/>
              </a:solidFill>
              <a:latin typeface="Roboto"/>
              <a:ea typeface="Roboto"/>
              <a:cs typeface="Roboto"/>
              <a:sym typeface="Roboto"/>
            </a:endParaRPr>
          </a:p>
        </p:txBody>
      </p:sp>
      <p:sp>
        <p:nvSpPr>
          <p:cNvPr id="182" name="Google Shape;182;g31b3f087a09_1_51"/>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Question: 07</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 calcmode="lin" valueType="num">
                                      <p:cBhvr additive="base">
                                        <p:cTn dur="500"/>
                                        <p:tgtEl>
                                          <p:spTgt spid="18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 calcmode="lin" valueType="num">
                                      <p:cBhvr additive="base">
                                        <p:cTn dur="500"/>
                                        <p:tgtEl>
                                          <p:spTgt spid="18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 calcmode="lin" valueType="num">
                                      <p:cBhvr additive="base">
                                        <p:cTn dur="500"/>
                                        <p:tgtEl>
                                          <p:spTgt spid="18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 calcmode="lin" valueType="num">
                                      <p:cBhvr additive="base">
                                        <p:cTn dur="500"/>
                                        <p:tgtEl>
                                          <p:spTgt spid="18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 calcmode="lin" valueType="num">
                                      <p:cBhvr additive="base">
                                        <p:cTn dur="500"/>
                                        <p:tgtEl>
                                          <p:spTgt spid="18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 calcmode="lin" valueType="num">
                                      <p:cBhvr additive="base">
                                        <p:cTn dur="500"/>
                                        <p:tgtEl>
                                          <p:spTgt spid="18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 calcmode="lin" valueType="num">
                                      <p:cBhvr additive="base">
                                        <p:cTn dur="500"/>
                                        <p:tgtEl>
                                          <p:spTgt spid="18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anim calcmode="lin" valueType="num">
                                      <p:cBhvr additive="base">
                                        <p:cTn dur="500"/>
                                        <p:tgtEl>
                                          <p:spTgt spid="18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8" st="8"/>
                                            </p:txEl>
                                          </p:spTgt>
                                        </p:tgtEl>
                                        <p:attrNameLst>
                                          <p:attrName>style.visibility</p:attrName>
                                        </p:attrNameLst>
                                      </p:cBhvr>
                                      <p:to>
                                        <p:strVal val="visible"/>
                                      </p:to>
                                    </p:set>
                                    <p:anim calcmode="lin" valueType="num">
                                      <p:cBhvr additive="base">
                                        <p:cTn dur="500"/>
                                        <p:tgtEl>
                                          <p:spTgt spid="18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9" st="9"/>
                                            </p:txEl>
                                          </p:spTgt>
                                        </p:tgtEl>
                                        <p:attrNameLst>
                                          <p:attrName>style.visibility</p:attrName>
                                        </p:attrNameLst>
                                      </p:cBhvr>
                                      <p:to>
                                        <p:strVal val="visible"/>
                                      </p:to>
                                    </p:set>
                                    <p:anim calcmode="lin" valueType="num">
                                      <p:cBhvr additive="base">
                                        <p:cTn dur="500"/>
                                        <p:tgtEl>
                                          <p:spTgt spid="18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10" st="10"/>
                                            </p:txEl>
                                          </p:spTgt>
                                        </p:tgtEl>
                                        <p:attrNameLst>
                                          <p:attrName>style.visibility</p:attrName>
                                        </p:attrNameLst>
                                      </p:cBhvr>
                                      <p:to>
                                        <p:strVal val="visible"/>
                                      </p:to>
                                    </p:set>
                                    <p:anim calcmode="lin" valueType="num">
                                      <p:cBhvr additive="base">
                                        <p:cTn dur="500"/>
                                        <p:tgtEl>
                                          <p:spTgt spid="18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11" st="11"/>
                                            </p:txEl>
                                          </p:spTgt>
                                        </p:tgtEl>
                                        <p:attrNameLst>
                                          <p:attrName>style.visibility</p:attrName>
                                        </p:attrNameLst>
                                      </p:cBhvr>
                                      <p:to>
                                        <p:strVal val="visible"/>
                                      </p:to>
                                    </p:set>
                                    <p:anim calcmode="lin" valueType="num">
                                      <p:cBhvr additive="base">
                                        <p:cTn dur="500"/>
                                        <p:tgtEl>
                                          <p:spTgt spid="180">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 calcmode="lin" valueType="num">
                                      <p:cBhvr additive="base">
                                        <p:cTn dur="500"/>
                                        <p:tgtEl>
                                          <p:spTgt spid="18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6" name="Shape 186"/>
        <p:cNvGrpSpPr/>
        <p:nvPr/>
      </p:nvGrpSpPr>
      <p:grpSpPr>
        <a:xfrm>
          <a:off x="0" y="0"/>
          <a:ext cx="0" cy="0"/>
          <a:chOff x="0" y="0"/>
          <a:chExt cx="0" cy="0"/>
        </a:xfrm>
      </p:grpSpPr>
      <p:sp>
        <p:nvSpPr>
          <p:cNvPr id="187" name="Google Shape;187;p30"/>
          <p:cNvSpPr txBox="1"/>
          <p:nvPr>
            <p:ph idx="1" type="body"/>
          </p:nvPr>
        </p:nvSpPr>
        <p:spPr>
          <a:xfrm>
            <a:off x="747000" y="1439875"/>
            <a:ext cx="7650000" cy="3369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400"/>
              <a:buFont typeface="Arial"/>
              <a:buNone/>
            </a:pPr>
            <a:r>
              <a:rPr lang="en-IN" sz="1600">
                <a:solidFill>
                  <a:schemeClr val="dk1"/>
                </a:solidFill>
                <a:highlight>
                  <a:schemeClr val="lt1"/>
                </a:highlight>
              </a:rPr>
              <a:t>We need to check which reasoning is weak or strong. Now, in option I, The reasoning is strong as we can relate to the practical aspect which may be useful to others whereas in option II, the reasoning is just enjoyment despite the fact that it is injurious to health. So the reasoning is weak and therefore, the correct answer should be option I.</a:t>
            </a:r>
            <a:endParaRPr sz="1600">
              <a:solidFill>
                <a:schemeClr val="dk1"/>
              </a:solidFill>
              <a:highlight>
                <a:schemeClr val="lt1"/>
              </a:highlight>
            </a:endParaRPr>
          </a:p>
          <a:p>
            <a:pPr indent="0" lvl="0" marL="114300" rtl="0" algn="just">
              <a:lnSpc>
                <a:spcPct val="115000"/>
              </a:lnSpc>
              <a:spcBef>
                <a:spcPts val="0"/>
              </a:spcBef>
              <a:spcAft>
                <a:spcPts val="0"/>
              </a:spcAft>
              <a:buClr>
                <a:schemeClr val="dk1"/>
              </a:buClr>
              <a:buSzPts val="1800"/>
              <a:buFont typeface="Arial"/>
              <a:buNone/>
            </a:pPr>
            <a:r>
              <a:t/>
            </a:r>
            <a:endParaRPr sz="1600">
              <a:solidFill>
                <a:schemeClr val="dk1"/>
              </a:solidFill>
            </a:endParaRPr>
          </a:p>
          <a:p>
            <a:pPr indent="0" lvl="0" marL="114300" rtl="0" algn="l">
              <a:lnSpc>
                <a:spcPct val="115000"/>
              </a:lnSpc>
              <a:spcBef>
                <a:spcPts val="0"/>
              </a:spcBef>
              <a:spcAft>
                <a:spcPts val="0"/>
              </a:spcAft>
              <a:buSzPts val="1800"/>
              <a:buNone/>
            </a:pPr>
            <a:r>
              <a:t/>
            </a:r>
            <a:endParaRPr sz="1400">
              <a:solidFill>
                <a:schemeClr val="dk1"/>
              </a:solidFill>
            </a:endParaRPr>
          </a:p>
        </p:txBody>
      </p:sp>
      <p:sp>
        <p:nvSpPr>
          <p:cNvPr id="188" name="Google Shape;188;p30"/>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Explanation: 07</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1b3f087a09_1_59"/>
          <p:cNvSpPr txBox="1"/>
          <p:nvPr>
            <p:ph idx="1" type="body"/>
          </p:nvPr>
        </p:nvSpPr>
        <p:spPr>
          <a:xfrm>
            <a:off x="722375" y="117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600">
                <a:solidFill>
                  <a:schemeClr val="dk1"/>
                </a:solidFill>
                <a:highlight>
                  <a:schemeClr val="lt1"/>
                </a:highlight>
              </a:rPr>
              <a:t>Statement:</a:t>
            </a:r>
            <a:r>
              <a:rPr lang="en-IN" sz="1600">
                <a:solidFill>
                  <a:schemeClr val="dk1"/>
                </a:solidFill>
                <a:highlight>
                  <a:schemeClr val="lt1"/>
                </a:highlight>
              </a:rPr>
              <a:t> Should there be compulsory police verification before a person applies for passport?</a:t>
            </a:r>
            <a:endParaRPr sz="1600">
              <a:solidFill>
                <a:schemeClr val="dk1"/>
              </a:solidFill>
              <a:highlight>
                <a:schemeClr val="lt1"/>
              </a:highlight>
            </a:endParaRPr>
          </a:p>
          <a:p>
            <a:pPr indent="0" lvl="0" marL="0" rtl="0" algn="l">
              <a:lnSpc>
                <a:spcPct val="100000"/>
              </a:lnSpc>
              <a:spcBef>
                <a:spcPts val="1100"/>
              </a:spcBef>
              <a:spcAft>
                <a:spcPts val="0"/>
              </a:spcAft>
              <a:buNone/>
            </a:pPr>
            <a:r>
              <a:rPr b="1" lang="en-IN" sz="1600">
                <a:solidFill>
                  <a:schemeClr val="dk1"/>
                </a:solidFill>
                <a:highlight>
                  <a:schemeClr val="lt1"/>
                </a:highlight>
              </a:rPr>
              <a:t>Arguments:</a:t>
            </a:r>
            <a:endParaRPr b="1" sz="1600">
              <a:solidFill>
                <a:schemeClr val="dk1"/>
              </a:solidFill>
              <a:highlight>
                <a:schemeClr val="lt1"/>
              </a:highlight>
            </a:endParaRPr>
          </a:p>
          <a:p>
            <a:pPr indent="0" lvl="0" marL="0" rtl="0" algn="l">
              <a:lnSpc>
                <a:spcPct val="100000"/>
              </a:lnSpc>
              <a:spcBef>
                <a:spcPts val="0"/>
              </a:spcBef>
              <a:spcAft>
                <a:spcPts val="0"/>
              </a:spcAft>
              <a:buNone/>
            </a:pPr>
            <a:r>
              <a:rPr lang="en-IN" sz="1600">
                <a:solidFill>
                  <a:schemeClr val="dk1"/>
                </a:solidFill>
                <a:highlight>
                  <a:schemeClr val="lt1"/>
                </a:highlight>
              </a:rPr>
              <a:t>A. No. This is a sheer intrusion into the privacy of an individual.</a:t>
            </a:r>
            <a:endParaRPr sz="1600">
              <a:solidFill>
                <a:schemeClr val="dk1"/>
              </a:solidFill>
              <a:highlight>
                <a:schemeClr val="lt1"/>
              </a:highlight>
            </a:endParaRPr>
          </a:p>
          <a:p>
            <a:pPr indent="0" lvl="0" marL="0" rtl="0" algn="l">
              <a:lnSpc>
                <a:spcPct val="100000"/>
              </a:lnSpc>
              <a:spcBef>
                <a:spcPts val="0"/>
              </a:spcBef>
              <a:spcAft>
                <a:spcPts val="0"/>
              </a:spcAft>
              <a:buNone/>
            </a:pPr>
            <a:r>
              <a:rPr lang="en-IN" sz="1600">
                <a:solidFill>
                  <a:schemeClr val="dk1"/>
                </a:solidFill>
                <a:highlight>
                  <a:schemeClr val="lt1"/>
                </a:highlight>
              </a:rPr>
              <a:t>B. Yes. It is a very valuable document and it is necessary to ensure that it does not go into the wrong hands.</a:t>
            </a:r>
            <a:endParaRPr b="1"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Either I 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Neither I nor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Both I and II are strong</a:t>
            </a:r>
            <a:endParaRPr sz="1600">
              <a:solidFill>
                <a:schemeClr val="dk1"/>
              </a:solidFill>
            </a:endParaRPr>
          </a:p>
          <a:p>
            <a:pPr indent="0" lvl="0" marL="457200" rtl="0" algn="l">
              <a:lnSpc>
                <a:spcPct val="150000"/>
              </a:lnSpc>
              <a:spcBef>
                <a:spcPts val="0"/>
              </a:spcBef>
              <a:spcAft>
                <a:spcPts val="0"/>
              </a:spcAft>
              <a:buNone/>
            </a:pPr>
            <a:r>
              <a:t/>
            </a:r>
            <a:endParaRPr>
              <a:solidFill>
                <a:schemeClr val="dk1"/>
              </a:solidFill>
              <a:latin typeface="Arial"/>
              <a:ea typeface="Arial"/>
              <a:cs typeface="Arial"/>
              <a:sym typeface="Arial"/>
            </a:endParaRPr>
          </a:p>
          <a:p>
            <a:pPr indent="0" lvl="0" marL="457200" rtl="0" algn="l">
              <a:lnSpc>
                <a:spcPct val="150000"/>
              </a:lnSpc>
              <a:spcBef>
                <a:spcPts val="0"/>
              </a:spcBef>
              <a:spcAft>
                <a:spcPts val="0"/>
              </a:spcAft>
              <a:buSzPts val="1800"/>
              <a:buNone/>
            </a:pPr>
            <a:r>
              <a:t/>
            </a:r>
            <a:endParaRPr>
              <a:solidFill>
                <a:schemeClr val="dk1"/>
              </a:solidFill>
              <a:latin typeface="Arial"/>
              <a:ea typeface="Arial"/>
              <a:cs typeface="Arial"/>
              <a:sym typeface="Arial"/>
            </a:endParaRPr>
          </a:p>
        </p:txBody>
      </p:sp>
      <p:sp>
        <p:nvSpPr>
          <p:cNvPr id="194" name="Google Shape;194;g31b3f087a09_1_59"/>
          <p:cNvSpPr txBox="1"/>
          <p:nvPr/>
        </p:nvSpPr>
        <p:spPr>
          <a:xfrm>
            <a:off x="6828313" y="4120738"/>
            <a:ext cx="154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Roboto"/>
                <a:ea typeface="Roboto"/>
                <a:cs typeface="Roboto"/>
                <a:sym typeface="Roboto"/>
              </a:rPr>
              <a:t>Answer: </a:t>
            </a:r>
            <a:r>
              <a:rPr b="1" lang="en-IN" sz="1800">
                <a:latin typeface="Roboto"/>
                <a:ea typeface="Roboto"/>
                <a:cs typeface="Roboto"/>
                <a:sym typeface="Roboto"/>
              </a:rPr>
              <a:t>B</a:t>
            </a:r>
            <a:endParaRPr b="1" i="0" sz="1800" u="none" cap="none" strike="noStrike">
              <a:solidFill>
                <a:srgbClr val="000000"/>
              </a:solidFill>
              <a:latin typeface="Roboto"/>
              <a:ea typeface="Roboto"/>
              <a:cs typeface="Roboto"/>
              <a:sym typeface="Roboto"/>
            </a:endParaRPr>
          </a:p>
        </p:txBody>
      </p:sp>
      <p:sp>
        <p:nvSpPr>
          <p:cNvPr id="195" name="Google Shape;195;g31b3f087a09_1_59"/>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Question: 08</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 calcmode="lin" valueType="num">
                                      <p:cBhvr additive="base">
                                        <p:cTn dur="500"/>
                                        <p:tgtEl>
                                          <p:spTgt spid="19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 calcmode="lin" valueType="num">
                                      <p:cBhvr additive="base">
                                        <p:cTn dur="500"/>
                                        <p:tgtEl>
                                          <p:spTgt spid="19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 calcmode="lin" valueType="num">
                                      <p:cBhvr additive="base">
                                        <p:cTn dur="500"/>
                                        <p:tgtEl>
                                          <p:spTgt spid="19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 calcmode="lin" valueType="num">
                                      <p:cBhvr additive="base">
                                        <p:cTn dur="500"/>
                                        <p:tgtEl>
                                          <p:spTgt spid="19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 calcmode="lin" valueType="num">
                                      <p:cBhvr additive="base">
                                        <p:cTn dur="500"/>
                                        <p:tgtEl>
                                          <p:spTgt spid="19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anim calcmode="lin" valueType="num">
                                      <p:cBhvr additive="base">
                                        <p:cTn dur="500"/>
                                        <p:tgtEl>
                                          <p:spTgt spid="19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6" st="6"/>
                                            </p:txEl>
                                          </p:spTgt>
                                        </p:tgtEl>
                                        <p:attrNameLst>
                                          <p:attrName>style.visibility</p:attrName>
                                        </p:attrNameLst>
                                      </p:cBhvr>
                                      <p:to>
                                        <p:strVal val="visible"/>
                                      </p:to>
                                    </p:set>
                                    <p:anim calcmode="lin" valueType="num">
                                      <p:cBhvr additive="base">
                                        <p:cTn dur="500"/>
                                        <p:tgtEl>
                                          <p:spTgt spid="19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7" st="7"/>
                                            </p:txEl>
                                          </p:spTgt>
                                        </p:tgtEl>
                                        <p:attrNameLst>
                                          <p:attrName>style.visibility</p:attrName>
                                        </p:attrNameLst>
                                      </p:cBhvr>
                                      <p:to>
                                        <p:strVal val="visible"/>
                                      </p:to>
                                    </p:set>
                                    <p:anim calcmode="lin" valueType="num">
                                      <p:cBhvr additive="base">
                                        <p:cTn dur="500"/>
                                        <p:tgtEl>
                                          <p:spTgt spid="19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8" st="8"/>
                                            </p:txEl>
                                          </p:spTgt>
                                        </p:tgtEl>
                                        <p:attrNameLst>
                                          <p:attrName>style.visibility</p:attrName>
                                        </p:attrNameLst>
                                      </p:cBhvr>
                                      <p:to>
                                        <p:strVal val="visible"/>
                                      </p:to>
                                    </p:set>
                                    <p:anim calcmode="lin" valueType="num">
                                      <p:cBhvr additive="base">
                                        <p:cTn dur="500"/>
                                        <p:tgtEl>
                                          <p:spTgt spid="19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9" st="9"/>
                                            </p:txEl>
                                          </p:spTgt>
                                        </p:tgtEl>
                                        <p:attrNameLst>
                                          <p:attrName>style.visibility</p:attrName>
                                        </p:attrNameLst>
                                      </p:cBhvr>
                                      <p:to>
                                        <p:strVal val="visible"/>
                                      </p:to>
                                    </p:set>
                                    <p:anim calcmode="lin" valueType="num">
                                      <p:cBhvr additive="base">
                                        <p:cTn dur="500"/>
                                        <p:tgtEl>
                                          <p:spTgt spid="193">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10" st="10"/>
                                            </p:txEl>
                                          </p:spTgt>
                                        </p:tgtEl>
                                        <p:attrNameLst>
                                          <p:attrName>style.visibility</p:attrName>
                                        </p:attrNameLst>
                                      </p:cBhvr>
                                      <p:to>
                                        <p:strVal val="visible"/>
                                      </p:to>
                                    </p:set>
                                    <p:anim calcmode="lin" valueType="num">
                                      <p:cBhvr additive="base">
                                        <p:cTn dur="500"/>
                                        <p:tgtEl>
                                          <p:spTgt spid="193">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xEl>
                                              <p:pRg end="11" st="11"/>
                                            </p:txEl>
                                          </p:spTgt>
                                        </p:tgtEl>
                                        <p:attrNameLst>
                                          <p:attrName>style.visibility</p:attrName>
                                        </p:attrNameLst>
                                      </p:cBhvr>
                                      <p:to>
                                        <p:strVal val="visible"/>
                                      </p:to>
                                    </p:set>
                                    <p:anim calcmode="lin" valueType="num">
                                      <p:cBhvr additive="base">
                                        <p:cTn dur="500"/>
                                        <p:tgtEl>
                                          <p:spTgt spid="193">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 calcmode="lin" valueType="num">
                                      <p:cBhvr additive="base">
                                        <p:cTn dur="500"/>
                                        <p:tgtEl>
                                          <p:spTgt spid="19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9" name="Shape 199"/>
        <p:cNvGrpSpPr/>
        <p:nvPr/>
      </p:nvGrpSpPr>
      <p:grpSpPr>
        <a:xfrm>
          <a:off x="0" y="0"/>
          <a:ext cx="0" cy="0"/>
          <a:chOff x="0" y="0"/>
          <a:chExt cx="0" cy="0"/>
        </a:xfrm>
      </p:grpSpPr>
      <p:sp>
        <p:nvSpPr>
          <p:cNvPr id="200" name="Google Shape;200;p32"/>
          <p:cNvSpPr txBox="1"/>
          <p:nvPr>
            <p:ph idx="1" type="body"/>
          </p:nvPr>
        </p:nvSpPr>
        <p:spPr>
          <a:xfrm>
            <a:off x="720000" y="1440000"/>
            <a:ext cx="7650000" cy="3668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400"/>
              <a:buFont typeface="Arial"/>
              <a:buNone/>
            </a:pPr>
            <a:r>
              <a:rPr lang="en-IN" sz="1600">
                <a:solidFill>
                  <a:schemeClr val="dk1"/>
                </a:solidFill>
                <a:highlight>
                  <a:schemeClr val="lt1"/>
                </a:highlight>
              </a:rPr>
              <a:t>Passports are significant official documents which act as identity proof. Additionally, they can be used to cross the boundary of the home country and it is possible that criminals escape the country. Thus, it is quite important for an individual to undergo a police verification process to possess a passport. If a delicate document like this goes into the wrong hands, a lot of law and order problems may arise. Thus, argument A which talks about intrusion into privacy is a matter of less concern than the matter of national security. So, B is the only strong argument in relation to the given statement. Hence, 2 is the correct answer.</a:t>
            </a:r>
            <a:endParaRPr sz="1600">
              <a:solidFill>
                <a:schemeClr val="dk1"/>
              </a:solidFill>
            </a:endParaRPr>
          </a:p>
          <a:p>
            <a:pPr indent="0" lvl="0" marL="0" rtl="0" algn="just">
              <a:lnSpc>
                <a:spcPct val="115000"/>
              </a:lnSpc>
              <a:spcBef>
                <a:spcPts val="0"/>
              </a:spcBef>
              <a:spcAft>
                <a:spcPts val="0"/>
              </a:spcAft>
              <a:buSzPts val="1800"/>
              <a:buNone/>
            </a:pPr>
            <a:r>
              <a:t/>
            </a:r>
            <a:endParaRPr sz="1600">
              <a:solidFill>
                <a:schemeClr val="dk1"/>
              </a:solidFill>
            </a:endParaRPr>
          </a:p>
        </p:txBody>
      </p:sp>
      <p:sp>
        <p:nvSpPr>
          <p:cNvPr id="201" name="Google Shape;201;p32"/>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Explanation: 08</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 calcmode="lin" valueType="num">
                                      <p:cBhvr additive="base">
                                        <p:cTn dur="500"/>
                                        <p:tgtEl>
                                          <p:spTgt spid="20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 calcmode="lin" valueType="num">
                                      <p:cBhvr additive="base">
                                        <p:cTn dur="500"/>
                                        <p:tgtEl>
                                          <p:spTgt spid="20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1b3f087a09_1_65"/>
          <p:cNvSpPr txBox="1"/>
          <p:nvPr>
            <p:ph idx="1" type="body"/>
          </p:nvPr>
        </p:nvSpPr>
        <p:spPr>
          <a:xfrm>
            <a:off x="720725" y="117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IN" sz="1600">
                <a:solidFill>
                  <a:schemeClr val="dk1"/>
                </a:solidFill>
                <a:highlight>
                  <a:schemeClr val="lt1"/>
                </a:highlight>
              </a:rPr>
              <a:t>Statement:</a:t>
            </a:r>
            <a:r>
              <a:rPr lang="en-IN" sz="1600">
                <a:solidFill>
                  <a:schemeClr val="dk1"/>
                </a:solidFill>
                <a:highlight>
                  <a:schemeClr val="lt1"/>
                </a:highlight>
              </a:rPr>
              <a:t> Should taxes on air conditioners be further increased?</a:t>
            </a:r>
            <a:endParaRPr sz="1600">
              <a:solidFill>
                <a:schemeClr val="dk1"/>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rPr b="1" lang="en-IN" sz="1600">
                <a:solidFill>
                  <a:schemeClr val="dk1"/>
                </a:solidFill>
                <a:highlight>
                  <a:schemeClr val="lt1"/>
                </a:highlight>
              </a:rPr>
              <a:t>Arguments:</a:t>
            </a:r>
            <a:endParaRPr b="1" sz="1600">
              <a:solidFill>
                <a:schemeClr val="dk1"/>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rPr lang="en-IN" sz="1600">
                <a:solidFill>
                  <a:schemeClr val="dk1"/>
                </a:solidFill>
                <a:highlight>
                  <a:schemeClr val="lt1"/>
                </a:highlight>
              </a:rPr>
              <a:t>A. Yes. An air conditioner is a luxury item and only rich people buy them.</a:t>
            </a:r>
            <a:endParaRPr sz="1600">
              <a:solidFill>
                <a:schemeClr val="dk1"/>
              </a:solidFill>
              <a:highlight>
                <a:schemeClr val="lt1"/>
              </a:highlight>
            </a:endParaRPr>
          </a:p>
          <a:p>
            <a:pPr indent="0" lvl="0" marL="0" rtl="0" algn="l">
              <a:lnSpc>
                <a:spcPct val="100000"/>
              </a:lnSpc>
              <a:spcBef>
                <a:spcPts val="1100"/>
              </a:spcBef>
              <a:spcAft>
                <a:spcPts val="0"/>
              </a:spcAft>
              <a:buClr>
                <a:schemeClr val="dk1"/>
              </a:buClr>
              <a:buSzPts val="1100"/>
              <a:buFont typeface="Arial"/>
              <a:buNone/>
            </a:pPr>
            <a:r>
              <a:rPr lang="en-IN" sz="1600">
                <a:solidFill>
                  <a:schemeClr val="dk1"/>
                </a:solidFill>
                <a:highlight>
                  <a:schemeClr val="lt1"/>
                </a:highlight>
              </a:rPr>
              <a:t>B. No. Air conditioners are bought by the poor too</a:t>
            </a:r>
            <a:endParaRPr sz="1600">
              <a:solidFill>
                <a:schemeClr val="dk1"/>
              </a:solidFill>
              <a:highlight>
                <a:schemeClr val="lt1"/>
              </a:highlight>
            </a:endParaRPr>
          </a:p>
          <a:p>
            <a:pPr indent="0" lvl="0" marL="0" rtl="0" algn="l">
              <a:spcBef>
                <a:spcPts val="1100"/>
              </a:spcBef>
              <a:spcAft>
                <a:spcPts val="0"/>
              </a:spcAft>
              <a:buClr>
                <a:schemeClr val="dk1"/>
              </a:buClr>
              <a:buSzPts val="1100"/>
              <a:buFont typeface="Arial"/>
              <a:buNone/>
            </a:pPr>
            <a:r>
              <a:t/>
            </a:r>
            <a:endParaRPr b="1"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Either I 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Neither I nor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Both I and II are strong</a:t>
            </a:r>
            <a:endParaRPr sz="1600">
              <a:solidFill>
                <a:schemeClr val="dk1"/>
              </a:solidFill>
            </a:endParaRPr>
          </a:p>
          <a:p>
            <a:pPr indent="0" lvl="0" marL="457200" rtl="0" algn="l">
              <a:lnSpc>
                <a:spcPct val="150000"/>
              </a:lnSpc>
              <a:spcBef>
                <a:spcPts val="0"/>
              </a:spcBef>
              <a:spcAft>
                <a:spcPts val="0"/>
              </a:spcAft>
              <a:buSzPts val="1800"/>
              <a:buNone/>
            </a:pPr>
            <a:r>
              <a:t/>
            </a:r>
            <a:endParaRPr>
              <a:solidFill>
                <a:schemeClr val="dk1"/>
              </a:solidFill>
              <a:latin typeface="Arial"/>
              <a:ea typeface="Arial"/>
              <a:cs typeface="Arial"/>
              <a:sym typeface="Arial"/>
            </a:endParaRPr>
          </a:p>
        </p:txBody>
      </p:sp>
      <p:sp>
        <p:nvSpPr>
          <p:cNvPr id="207" name="Google Shape;207;g31b3f087a09_1_65"/>
          <p:cNvSpPr txBox="1"/>
          <p:nvPr/>
        </p:nvSpPr>
        <p:spPr>
          <a:xfrm>
            <a:off x="6828313" y="4120738"/>
            <a:ext cx="154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Roboto"/>
                <a:ea typeface="Roboto"/>
                <a:cs typeface="Roboto"/>
                <a:sym typeface="Roboto"/>
              </a:rPr>
              <a:t>Answer: </a:t>
            </a:r>
            <a:r>
              <a:rPr b="1" lang="en-IN" sz="1800">
                <a:latin typeface="Roboto"/>
                <a:ea typeface="Roboto"/>
                <a:cs typeface="Roboto"/>
                <a:sym typeface="Roboto"/>
              </a:rPr>
              <a:t>D</a:t>
            </a:r>
            <a:endParaRPr b="1" i="0" sz="1800" u="none" cap="none" strike="noStrike">
              <a:solidFill>
                <a:srgbClr val="000000"/>
              </a:solidFill>
              <a:latin typeface="Roboto"/>
              <a:ea typeface="Roboto"/>
              <a:cs typeface="Roboto"/>
              <a:sym typeface="Roboto"/>
            </a:endParaRPr>
          </a:p>
        </p:txBody>
      </p:sp>
      <p:sp>
        <p:nvSpPr>
          <p:cNvPr id="208" name="Google Shape;208;g31b3f087a09_1_65"/>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Question: 09</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 calcmode="lin" valueType="num">
                                      <p:cBhvr additive="base">
                                        <p:cTn dur="500"/>
                                        <p:tgtEl>
                                          <p:spTgt spid="20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 calcmode="lin" valueType="num">
                                      <p:cBhvr additive="base">
                                        <p:cTn dur="500"/>
                                        <p:tgtEl>
                                          <p:spTgt spid="20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 calcmode="lin" valueType="num">
                                      <p:cBhvr additive="base">
                                        <p:cTn dur="500"/>
                                        <p:tgtEl>
                                          <p:spTgt spid="20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 calcmode="lin" valueType="num">
                                      <p:cBhvr additive="base">
                                        <p:cTn dur="500"/>
                                        <p:tgtEl>
                                          <p:spTgt spid="20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 calcmode="lin" valueType="num">
                                      <p:cBhvr additive="base">
                                        <p:cTn dur="500"/>
                                        <p:tgtEl>
                                          <p:spTgt spid="20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xEl>
                                              <p:pRg end="5" st="5"/>
                                            </p:txEl>
                                          </p:spTgt>
                                        </p:tgtEl>
                                        <p:attrNameLst>
                                          <p:attrName>style.visibility</p:attrName>
                                        </p:attrNameLst>
                                      </p:cBhvr>
                                      <p:to>
                                        <p:strVal val="visible"/>
                                      </p:to>
                                    </p:set>
                                    <p:anim calcmode="lin" valueType="num">
                                      <p:cBhvr additive="base">
                                        <p:cTn dur="500"/>
                                        <p:tgtEl>
                                          <p:spTgt spid="20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xEl>
                                              <p:pRg end="6" st="6"/>
                                            </p:txEl>
                                          </p:spTgt>
                                        </p:tgtEl>
                                        <p:attrNameLst>
                                          <p:attrName>style.visibility</p:attrName>
                                        </p:attrNameLst>
                                      </p:cBhvr>
                                      <p:to>
                                        <p:strVal val="visible"/>
                                      </p:to>
                                    </p:set>
                                    <p:anim calcmode="lin" valueType="num">
                                      <p:cBhvr additive="base">
                                        <p:cTn dur="500"/>
                                        <p:tgtEl>
                                          <p:spTgt spid="20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xEl>
                                              <p:pRg end="7" st="7"/>
                                            </p:txEl>
                                          </p:spTgt>
                                        </p:tgtEl>
                                        <p:attrNameLst>
                                          <p:attrName>style.visibility</p:attrName>
                                        </p:attrNameLst>
                                      </p:cBhvr>
                                      <p:to>
                                        <p:strVal val="visible"/>
                                      </p:to>
                                    </p:set>
                                    <p:anim calcmode="lin" valueType="num">
                                      <p:cBhvr additive="base">
                                        <p:cTn dur="500"/>
                                        <p:tgtEl>
                                          <p:spTgt spid="20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xEl>
                                              <p:pRg end="8" st="8"/>
                                            </p:txEl>
                                          </p:spTgt>
                                        </p:tgtEl>
                                        <p:attrNameLst>
                                          <p:attrName>style.visibility</p:attrName>
                                        </p:attrNameLst>
                                      </p:cBhvr>
                                      <p:to>
                                        <p:strVal val="visible"/>
                                      </p:to>
                                    </p:set>
                                    <p:anim calcmode="lin" valueType="num">
                                      <p:cBhvr additive="base">
                                        <p:cTn dur="500"/>
                                        <p:tgtEl>
                                          <p:spTgt spid="20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xEl>
                                              <p:pRg end="9" st="9"/>
                                            </p:txEl>
                                          </p:spTgt>
                                        </p:tgtEl>
                                        <p:attrNameLst>
                                          <p:attrName>style.visibility</p:attrName>
                                        </p:attrNameLst>
                                      </p:cBhvr>
                                      <p:to>
                                        <p:strVal val="visible"/>
                                      </p:to>
                                    </p:set>
                                    <p:anim calcmode="lin" valueType="num">
                                      <p:cBhvr additive="base">
                                        <p:cTn dur="500"/>
                                        <p:tgtEl>
                                          <p:spTgt spid="20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xEl>
                                              <p:pRg end="10" st="10"/>
                                            </p:txEl>
                                          </p:spTgt>
                                        </p:tgtEl>
                                        <p:attrNameLst>
                                          <p:attrName>style.visibility</p:attrName>
                                        </p:attrNameLst>
                                      </p:cBhvr>
                                      <p:to>
                                        <p:strVal val="visible"/>
                                      </p:to>
                                    </p:set>
                                    <p:anim calcmode="lin" valueType="num">
                                      <p:cBhvr additive="base">
                                        <p:cTn dur="500"/>
                                        <p:tgtEl>
                                          <p:spTgt spid="206">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 calcmode="lin" valueType="num">
                                      <p:cBhvr additive="base">
                                        <p:cTn dur="500"/>
                                        <p:tgtEl>
                                          <p:spTgt spid="20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2" name="Shape 212"/>
        <p:cNvGrpSpPr/>
        <p:nvPr/>
      </p:nvGrpSpPr>
      <p:grpSpPr>
        <a:xfrm>
          <a:off x="0" y="0"/>
          <a:ext cx="0" cy="0"/>
          <a:chOff x="0" y="0"/>
          <a:chExt cx="0" cy="0"/>
        </a:xfrm>
      </p:grpSpPr>
      <p:sp>
        <p:nvSpPr>
          <p:cNvPr id="213" name="Google Shape;213;p37"/>
          <p:cNvSpPr txBox="1"/>
          <p:nvPr>
            <p:ph idx="1" type="body"/>
          </p:nvPr>
        </p:nvSpPr>
        <p:spPr>
          <a:xfrm>
            <a:off x="720000" y="1440000"/>
            <a:ext cx="7650000" cy="3009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IN" sz="1600">
                <a:solidFill>
                  <a:schemeClr val="dk1"/>
                </a:solidFill>
                <a:highlight>
                  <a:schemeClr val="lt1"/>
                </a:highlight>
              </a:rPr>
              <a:t>Taxes levied on a particular item does not depend on the financial capacity of the consumers. Hence it cannot be argued whether the tax on air conditioner be increased or decreased depending on the purchasing power of the buyers. Hence both the arguments are too weak to support the given statement. Thus, the correct answer is 4</a:t>
            </a:r>
            <a:endParaRPr sz="1600">
              <a:solidFill>
                <a:schemeClr val="dk1"/>
              </a:solidFill>
            </a:endParaRPr>
          </a:p>
          <a:p>
            <a:pPr indent="0" lvl="0" marL="0" rtl="0" algn="just">
              <a:lnSpc>
                <a:spcPct val="100000"/>
              </a:lnSpc>
              <a:spcBef>
                <a:spcPts val="0"/>
              </a:spcBef>
              <a:spcAft>
                <a:spcPts val="0"/>
              </a:spcAft>
              <a:buClr>
                <a:schemeClr val="dk1"/>
              </a:buClr>
              <a:buSzPts val="1400"/>
              <a:buFont typeface="Arial"/>
              <a:buNone/>
            </a:pPr>
            <a:r>
              <a:t/>
            </a:r>
            <a:endParaRPr sz="1600">
              <a:solidFill>
                <a:schemeClr val="dk1"/>
              </a:solidFill>
            </a:endParaRPr>
          </a:p>
          <a:p>
            <a:pPr indent="-342900" lvl="0" marL="457200" rtl="0" algn="l">
              <a:lnSpc>
                <a:spcPct val="150000"/>
              </a:lnSpc>
              <a:spcBef>
                <a:spcPts val="0"/>
              </a:spcBef>
              <a:spcAft>
                <a:spcPts val="0"/>
              </a:spcAft>
              <a:buClr>
                <a:schemeClr val="dk1"/>
              </a:buClr>
              <a:buSzPts val="1800"/>
              <a:buFont typeface="Arial"/>
              <a:buNone/>
            </a:pPr>
            <a:r>
              <a:t/>
            </a:r>
            <a:endParaRPr>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br>
              <a:rPr lang="en-IN" sz="1400">
                <a:solidFill>
                  <a:schemeClr val="dk1"/>
                </a:solidFill>
                <a:latin typeface="Roboto"/>
                <a:ea typeface="Roboto"/>
                <a:cs typeface="Roboto"/>
                <a:sym typeface="Roboto"/>
              </a:rPr>
            </a:br>
            <a:endParaRPr sz="1400">
              <a:solidFill>
                <a:schemeClr val="dk1"/>
              </a:solidFill>
              <a:latin typeface="Roboto"/>
              <a:ea typeface="Roboto"/>
              <a:cs typeface="Roboto"/>
              <a:sym typeface="Roboto"/>
            </a:endParaRPr>
          </a:p>
        </p:txBody>
      </p:sp>
      <p:sp>
        <p:nvSpPr>
          <p:cNvPr id="214" name="Google Shape;214;p37"/>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Explanation: 09</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idx="1" type="body"/>
          </p:nvPr>
        </p:nvSpPr>
        <p:spPr>
          <a:xfrm>
            <a:off x="720725" y="117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IN" sz="1600">
                <a:solidFill>
                  <a:schemeClr val="dk1"/>
                </a:solidFill>
                <a:highlight>
                  <a:schemeClr val="lt1"/>
                </a:highlight>
              </a:rPr>
              <a:t>Statement:</a:t>
            </a:r>
            <a:r>
              <a:rPr lang="en-IN" sz="1600">
                <a:solidFill>
                  <a:schemeClr val="dk1"/>
                </a:solidFill>
                <a:highlight>
                  <a:schemeClr val="lt1"/>
                </a:highlight>
              </a:rPr>
              <a:t> Should officers accepting bribe be punished?</a:t>
            </a:r>
            <a:endParaRPr sz="1600">
              <a:solidFill>
                <a:schemeClr val="dk1"/>
              </a:solidFill>
              <a:highlight>
                <a:schemeClr val="lt1"/>
              </a:highlight>
            </a:endParaRPr>
          </a:p>
          <a:p>
            <a:pPr indent="0" lvl="0" marL="0" rtl="0" algn="l">
              <a:lnSpc>
                <a:spcPct val="100000"/>
              </a:lnSpc>
              <a:spcBef>
                <a:spcPts val="800"/>
              </a:spcBef>
              <a:spcAft>
                <a:spcPts val="0"/>
              </a:spcAft>
              <a:buClr>
                <a:schemeClr val="dk1"/>
              </a:buClr>
              <a:buSzPts val="1100"/>
              <a:buFont typeface="Arial"/>
              <a:buNone/>
            </a:pPr>
            <a:r>
              <a:rPr b="1" lang="en-IN" sz="1600">
                <a:solidFill>
                  <a:schemeClr val="dk1"/>
                </a:solidFill>
                <a:highlight>
                  <a:schemeClr val="lt1"/>
                </a:highlight>
              </a:rPr>
              <a:t>Arguments:</a:t>
            </a:r>
            <a:endParaRPr b="1" sz="1600">
              <a:solidFill>
                <a:schemeClr val="dk1"/>
              </a:solidFill>
              <a:highlight>
                <a:schemeClr val="lt1"/>
              </a:highlight>
            </a:endParaRPr>
          </a:p>
          <a:p>
            <a:pPr indent="-330200" lvl="0" marL="457200" rtl="0" algn="l">
              <a:spcBef>
                <a:spcPts val="800"/>
              </a:spcBef>
              <a:spcAft>
                <a:spcPts val="0"/>
              </a:spcAft>
              <a:buClr>
                <a:schemeClr val="dk1"/>
              </a:buClr>
              <a:buSzPts val="1600"/>
              <a:buFont typeface="Roboto"/>
              <a:buAutoNum type="romanUcPeriod"/>
            </a:pPr>
            <a:r>
              <a:rPr lang="en-IN" sz="1600">
                <a:solidFill>
                  <a:schemeClr val="dk1"/>
                </a:solidFill>
                <a:highlight>
                  <a:schemeClr val="lt1"/>
                </a:highlight>
              </a:rPr>
              <a:t>Yes, They should do their job they are entrusted with, honestly.</a:t>
            </a:r>
            <a:endParaRPr sz="1600">
              <a:solidFill>
                <a:schemeClr val="dk1"/>
              </a:solidFill>
              <a:highlight>
                <a:schemeClr val="lt1"/>
              </a:highlight>
            </a:endParaRPr>
          </a:p>
          <a:p>
            <a:pPr indent="-330200" lvl="0" marL="457200" rtl="0" algn="l">
              <a:spcBef>
                <a:spcPts val="0"/>
              </a:spcBef>
              <a:spcAft>
                <a:spcPts val="0"/>
              </a:spcAft>
              <a:buClr>
                <a:schemeClr val="dk1"/>
              </a:buClr>
              <a:buSzPts val="1600"/>
              <a:buFont typeface="Roboto"/>
              <a:buAutoNum type="romanUcPeriod"/>
            </a:pPr>
            <a:r>
              <a:rPr lang="en-IN" sz="1600">
                <a:solidFill>
                  <a:schemeClr val="dk1"/>
                </a:solidFill>
                <a:highlight>
                  <a:schemeClr val="lt1"/>
                </a:highlight>
              </a:rPr>
              <a:t>No, certain circumstances may have compelled them to take bribe</a:t>
            </a:r>
            <a:endParaRPr sz="1600">
              <a:solidFill>
                <a:schemeClr val="dk1"/>
              </a:solidFill>
              <a:highlight>
                <a:schemeClr val="lt1"/>
              </a:highlight>
            </a:endParaRPr>
          </a:p>
          <a:p>
            <a:pPr indent="0" lvl="0" marL="0" rtl="0" algn="l">
              <a:spcBef>
                <a:spcPts val="0"/>
              </a:spcBef>
              <a:spcAft>
                <a:spcPts val="0"/>
              </a:spcAft>
              <a:buClr>
                <a:schemeClr val="dk1"/>
              </a:buClr>
              <a:buSzPts val="1400"/>
              <a:buFont typeface="Arial"/>
              <a:buNone/>
            </a:pPr>
            <a:r>
              <a:t/>
            </a:r>
            <a:endParaRPr sz="1600">
              <a:solidFill>
                <a:schemeClr val="dk1"/>
              </a:solidFill>
              <a:highlight>
                <a:schemeClr val="lt1"/>
              </a:highlight>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Either I 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Neither I nor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Both I and II are strong</a:t>
            </a:r>
            <a:endParaRPr sz="1600">
              <a:solidFill>
                <a:schemeClr val="dk1"/>
              </a:solidFill>
              <a:highlight>
                <a:schemeClr val="lt1"/>
              </a:highlight>
            </a:endParaRPr>
          </a:p>
          <a:p>
            <a:pPr indent="0" lvl="0" marL="457200" rtl="0" algn="l">
              <a:lnSpc>
                <a:spcPct val="150000"/>
              </a:lnSpc>
              <a:spcBef>
                <a:spcPts val="0"/>
              </a:spcBef>
              <a:spcAft>
                <a:spcPts val="0"/>
              </a:spcAft>
              <a:buSzPts val="1800"/>
              <a:buNone/>
            </a:pPr>
            <a:r>
              <a:t/>
            </a:r>
            <a:endParaRPr>
              <a:solidFill>
                <a:schemeClr val="dk1"/>
              </a:solidFill>
              <a:latin typeface="Arial"/>
              <a:ea typeface="Arial"/>
              <a:cs typeface="Arial"/>
              <a:sym typeface="Arial"/>
            </a:endParaRPr>
          </a:p>
        </p:txBody>
      </p:sp>
      <p:sp>
        <p:nvSpPr>
          <p:cNvPr id="220" name="Google Shape;220;p38"/>
          <p:cNvSpPr txBox="1"/>
          <p:nvPr/>
        </p:nvSpPr>
        <p:spPr>
          <a:xfrm>
            <a:off x="6828313" y="4120738"/>
            <a:ext cx="15437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Roboto"/>
                <a:ea typeface="Roboto"/>
                <a:cs typeface="Roboto"/>
                <a:sym typeface="Roboto"/>
              </a:rPr>
              <a:t>Answer: </a:t>
            </a:r>
            <a:r>
              <a:rPr b="1" lang="en-IN" sz="1800">
                <a:latin typeface="Roboto"/>
                <a:ea typeface="Roboto"/>
                <a:cs typeface="Roboto"/>
                <a:sym typeface="Roboto"/>
              </a:rPr>
              <a:t>A</a:t>
            </a:r>
            <a:r>
              <a:rPr b="1" i="0" lang="en-IN" sz="1800" u="none" cap="none" strike="noStrike">
                <a:solidFill>
                  <a:srgbClr val="000000"/>
                </a:solidFill>
                <a:latin typeface="Roboto"/>
                <a:ea typeface="Roboto"/>
                <a:cs typeface="Roboto"/>
                <a:sym typeface="Roboto"/>
              </a:rPr>
              <a:t>  </a:t>
            </a:r>
            <a:endParaRPr b="1" i="0" sz="1800" u="none" cap="none" strike="noStrike">
              <a:solidFill>
                <a:srgbClr val="000000"/>
              </a:solidFill>
              <a:latin typeface="Roboto"/>
              <a:ea typeface="Roboto"/>
              <a:cs typeface="Roboto"/>
              <a:sym typeface="Roboto"/>
            </a:endParaRPr>
          </a:p>
        </p:txBody>
      </p:sp>
      <p:sp>
        <p:nvSpPr>
          <p:cNvPr id="221" name="Google Shape;221;p38"/>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Question: 10</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 calcmode="lin" valueType="num">
                                      <p:cBhvr additive="base">
                                        <p:cTn dur="500"/>
                                        <p:tgtEl>
                                          <p:spTgt spid="21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 calcmode="lin" valueType="num">
                                      <p:cBhvr additive="base">
                                        <p:cTn dur="500"/>
                                        <p:tgtEl>
                                          <p:spTgt spid="21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 calcmode="lin" valueType="num">
                                      <p:cBhvr additive="base">
                                        <p:cTn dur="500"/>
                                        <p:tgtEl>
                                          <p:spTgt spid="21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 calcmode="lin" valueType="num">
                                      <p:cBhvr additive="base">
                                        <p:cTn dur="500"/>
                                        <p:tgtEl>
                                          <p:spTgt spid="21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 calcmode="lin" valueType="num">
                                      <p:cBhvr additive="base">
                                        <p:cTn dur="500"/>
                                        <p:tgtEl>
                                          <p:spTgt spid="21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anim calcmode="lin" valueType="num">
                                      <p:cBhvr additive="base">
                                        <p:cTn dur="500"/>
                                        <p:tgtEl>
                                          <p:spTgt spid="21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anim calcmode="lin" valueType="num">
                                      <p:cBhvr additive="base">
                                        <p:cTn dur="500"/>
                                        <p:tgtEl>
                                          <p:spTgt spid="21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
                                            <p:txEl>
                                              <p:pRg end="7" st="7"/>
                                            </p:txEl>
                                          </p:spTgt>
                                        </p:tgtEl>
                                        <p:attrNameLst>
                                          <p:attrName>style.visibility</p:attrName>
                                        </p:attrNameLst>
                                      </p:cBhvr>
                                      <p:to>
                                        <p:strVal val="visible"/>
                                      </p:to>
                                    </p:set>
                                    <p:anim calcmode="lin" valueType="num">
                                      <p:cBhvr additive="base">
                                        <p:cTn dur="500"/>
                                        <p:tgtEl>
                                          <p:spTgt spid="21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
                                            <p:txEl>
                                              <p:pRg end="8" st="8"/>
                                            </p:txEl>
                                          </p:spTgt>
                                        </p:tgtEl>
                                        <p:attrNameLst>
                                          <p:attrName>style.visibility</p:attrName>
                                        </p:attrNameLst>
                                      </p:cBhvr>
                                      <p:to>
                                        <p:strVal val="visible"/>
                                      </p:to>
                                    </p:set>
                                    <p:anim calcmode="lin" valueType="num">
                                      <p:cBhvr additive="base">
                                        <p:cTn dur="500"/>
                                        <p:tgtEl>
                                          <p:spTgt spid="219">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
                                            <p:txEl>
                                              <p:pRg end="9" st="9"/>
                                            </p:txEl>
                                          </p:spTgt>
                                        </p:tgtEl>
                                        <p:attrNameLst>
                                          <p:attrName>style.visibility</p:attrName>
                                        </p:attrNameLst>
                                      </p:cBhvr>
                                      <p:to>
                                        <p:strVal val="visible"/>
                                      </p:to>
                                    </p:set>
                                    <p:anim calcmode="lin" valueType="num">
                                      <p:cBhvr additive="base">
                                        <p:cTn dur="500"/>
                                        <p:tgtEl>
                                          <p:spTgt spid="219">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
                                            <p:txEl>
                                              <p:pRg end="10" st="10"/>
                                            </p:txEl>
                                          </p:spTgt>
                                        </p:tgtEl>
                                        <p:attrNameLst>
                                          <p:attrName>style.visibility</p:attrName>
                                        </p:attrNameLst>
                                      </p:cBhvr>
                                      <p:to>
                                        <p:strVal val="visible"/>
                                      </p:to>
                                    </p:set>
                                    <p:anim calcmode="lin" valueType="num">
                                      <p:cBhvr additive="base">
                                        <p:cTn dur="500"/>
                                        <p:tgtEl>
                                          <p:spTgt spid="219">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 calcmode="lin" valueType="num">
                                      <p:cBhvr additive="base">
                                        <p:cTn dur="500"/>
                                        <p:tgtEl>
                                          <p:spTgt spid="22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5" name="Shape 225"/>
        <p:cNvGrpSpPr/>
        <p:nvPr/>
      </p:nvGrpSpPr>
      <p:grpSpPr>
        <a:xfrm>
          <a:off x="0" y="0"/>
          <a:ext cx="0" cy="0"/>
          <a:chOff x="0" y="0"/>
          <a:chExt cx="0" cy="0"/>
        </a:xfrm>
      </p:grpSpPr>
      <p:sp>
        <p:nvSpPr>
          <p:cNvPr id="226" name="Google Shape;226;p39"/>
          <p:cNvSpPr txBox="1"/>
          <p:nvPr>
            <p:ph idx="1" type="body"/>
          </p:nvPr>
        </p:nvSpPr>
        <p:spPr>
          <a:xfrm>
            <a:off x="720000" y="1440000"/>
            <a:ext cx="8112300" cy="312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IN" sz="1600">
                <a:solidFill>
                  <a:schemeClr val="dk1"/>
                </a:solidFill>
              </a:rPr>
              <a:t>Honesty is the best policy. So, option I goes with this fact and logic whereas option II is giving options to continue bribe. So, option I should be the correct</a:t>
            </a:r>
            <a:endParaRPr sz="1600">
              <a:solidFill>
                <a:schemeClr val="dk1"/>
              </a:solidFill>
            </a:endParaRPr>
          </a:p>
          <a:p>
            <a:pPr indent="-342900" lvl="0" marL="457200" rtl="0" algn="l">
              <a:lnSpc>
                <a:spcPct val="150000"/>
              </a:lnSpc>
              <a:spcBef>
                <a:spcPts val="0"/>
              </a:spcBef>
              <a:spcAft>
                <a:spcPts val="0"/>
              </a:spcAft>
              <a:buClr>
                <a:schemeClr val="dk1"/>
              </a:buClr>
              <a:buSzPts val="1800"/>
              <a:buFont typeface="Arial"/>
              <a:buNone/>
            </a:pPr>
            <a:r>
              <a:t/>
            </a:r>
            <a:endParaRPr sz="1600">
              <a:solidFill>
                <a:schemeClr val="dk1"/>
              </a:solidFill>
            </a:endParaRPr>
          </a:p>
          <a:p>
            <a:pPr indent="0" lvl="0" marL="457200" rtl="0" algn="l">
              <a:lnSpc>
                <a:spcPct val="115000"/>
              </a:lnSpc>
              <a:spcBef>
                <a:spcPts val="0"/>
              </a:spcBef>
              <a:spcAft>
                <a:spcPts val="0"/>
              </a:spcAft>
              <a:buSzPts val="1800"/>
              <a:buNone/>
            </a:pPr>
            <a:r>
              <a:t/>
            </a:r>
            <a:endParaRPr sz="1400">
              <a:solidFill>
                <a:schemeClr val="dk1"/>
              </a:solidFill>
            </a:endParaRPr>
          </a:p>
        </p:txBody>
      </p:sp>
      <p:sp>
        <p:nvSpPr>
          <p:cNvPr id="227" name="Google Shape;227;p39"/>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Explanation: 10</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idx="1" type="body"/>
          </p:nvPr>
        </p:nvSpPr>
        <p:spPr>
          <a:xfrm>
            <a:off x="720725" y="117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600">
                <a:solidFill>
                  <a:schemeClr val="dk1"/>
                </a:solidFill>
              </a:rPr>
              <a:t>Statement:  </a:t>
            </a:r>
            <a:r>
              <a:rPr lang="en-IN" sz="1600">
                <a:solidFill>
                  <a:schemeClr val="dk1"/>
                </a:solidFill>
              </a:rPr>
              <a:t>Should new big industries be started in Mumbai?</a:t>
            </a:r>
            <a:endParaRPr sz="1600">
              <a:solidFill>
                <a:schemeClr val="dk1"/>
              </a:solidFill>
            </a:endParaRPr>
          </a:p>
          <a:p>
            <a:pPr indent="0" lvl="0" marL="0" rtl="0" algn="l">
              <a:spcBef>
                <a:spcPts val="0"/>
              </a:spcBef>
              <a:spcAft>
                <a:spcPts val="0"/>
              </a:spcAft>
              <a:buClr>
                <a:schemeClr val="dk1"/>
              </a:buClr>
              <a:buSzPts val="1100"/>
              <a:buFont typeface="Arial"/>
              <a:buNone/>
            </a:pPr>
            <a:r>
              <a:rPr b="1" lang="en-IN" sz="1600">
                <a:solidFill>
                  <a:schemeClr val="dk1"/>
                </a:solidFill>
              </a:rPr>
              <a:t>Arguments:</a:t>
            </a:r>
            <a:endParaRPr b="1" sz="1600">
              <a:solidFill>
                <a:schemeClr val="dk1"/>
              </a:solidFill>
            </a:endParaRPr>
          </a:p>
          <a:p>
            <a:pPr indent="0" lvl="0" marL="0" rtl="0" algn="l">
              <a:spcBef>
                <a:spcPts val="0"/>
              </a:spcBef>
              <a:spcAft>
                <a:spcPts val="0"/>
              </a:spcAft>
              <a:buClr>
                <a:schemeClr val="dk1"/>
              </a:buClr>
              <a:buSzPts val="1100"/>
              <a:buFont typeface="Arial"/>
              <a:buNone/>
            </a:pPr>
            <a:r>
              <a:rPr lang="en-IN" sz="1600">
                <a:solidFill>
                  <a:schemeClr val="dk1"/>
                </a:solidFill>
              </a:rPr>
              <a:t>I.Yes. It will create job opportunities.</a:t>
            </a:r>
            <a:endParaRPr sz="1600">
              <a:solidFill>
                <a:schemeClr val="dk1"/>
              </a:solidFill>
            </a:endParaRPr>
          </a:p>
          <a:p>
            <a:pPr indent="0" lvl="0" marL="0" rtl="0" algn="l">
              <a:spcBef>
                <a:spcPts val="0"/>
              </a:spcBef>
              <a:spcAft>
                <a:spcPts val="0"/>
              </a:spcAft>
              <a:buClr>
                <a:schemeClr val="dk1"/>
              </a:buClr>
              <a:buSzPts val="1400"/>
              <a:buFont typeface="Arial"/>
              <a:buNone/>
            </a:pPr>
            <a:r>
              <a:rPr lang="en-IN" sz="1600">
                <a:solidFill>
                  <a:schemeClr val="dk1"/>
                </a:solidFill>
              </a:rPr>
              <a:t>II.No. It will further add to the pollution of the city.</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Either I 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Neither I nor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Both I and II are strong</a:t>
            </a:r>
            <a:endParaRPr sz="1600">
              <a:solidFill>
                <a:schemeClr val="dk1"/>
              </a:solidFill>
            </a:endParaRPr>
          </a:p>
          <a:p>
            <a:pPr indent="0" lvl="0" marL="0" rtl="0" algn="l">
              <a:lnSpc>
                <a:spcPct val="100000"/>
              </a:lnSpc>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0" lvl="0" marL="114300" rtl="0" algn="l">
              <a:lnSpc>
                <a:spcPct val="150000"/>
              </a:lnSpc>
              <a:spcBef>
                <a:spcPts val="800"/>
              </a:spcBef>
              <a:spcAft>
                <a:spcPts val="0"/>
              </a:spcAft>
              <a:buClr>
                <a:schemeClr val="dk1"/>
              </a:buClr>
              <a:buSzPts val="1800"/>
              <a:buNone/>
            </a:pPr>
            <a:r>
              <a:t/>
            </a:r>
            <a:endParaRPr>
              <a:solidFill>
                <a:schemeClr val="dk1"/>
              </a:solidFill>
              <a:latin typeface="Arial"/>
              <a:ea typeface="Arial"/>
              <a:cs typeface="Arial"/>
              <a:sym typeface="Arial"/>
            </a:endParaRPr>
          </a:p>
        </p:txBody>
      </p:sp>
      <p:sp>
        <p:nvSpPr>
          <p:cNvPr id="233" name="Google Shape;233;p40"/>
          <p:cNvSpPr txBox="1"/>
          <p:nvPr/>
        </p:nvSpPr>
        <p:spPr>
          <a:xfrm>
            <a:off x="6828313" y="4120738"/>
            <a:ext cx="15437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Roboto"/>
                <a:ea typeface="Roboto"/>
                <a:cs typeface="Roboto"/>
                <a:sym typeface="Roboto"/>
              </a:rPr>
              <a:t>Answer:C  </a:t>
            </a:r>
            <a:endParaRPr b="1" i="0" sz="1800" u="none" cap="none" strike="noStrike">
              <a:solidFill>
                <a:srgbClr val="000000"/>
              </a:solidFill>
              <a:latin typeface="Roboto"/>
              <a:ea typeface="Roboto"/>
              <a:cs typeface="Roboto"/>
              <a:sym typeface="Roboto"/>
            </a:endParaRPr>
          </a:p>
        </p:txBody>
      </p:sp>
      <p:sp>
        <p:nvSpPr>
          <p:cNvPr id="234" name="Google Shape;234;p40"/>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Question: 11</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 calcmode="lin" valueType="num">
                                      <p:cBhvr additive="base">
                                        <p:cTn dur="500"/>
                                        <p:tgtEl>
                                          <p:spTgt spid="23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 calcmode="lin" valueType="num">
                                      <p:cBhvr additive="base">
                                        <p:cTn dur="500"/>
                                        <p:tgtEl>
                                          <p:spTgt spid="23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 calcmode="lin" valueType="num">
                                      <p:cBhvr additive="base">
                                        <p:cTn dur="500"/>
                                        <p:tgtEl>
                                          <p:spTgt spid="23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anim calcmode="lin" valueType="num">
                                      <p:cBhvr additive="base">
                                        <p:cTn dur="500"/>
                                        <p:tgtEl>
                                          <p:spTgt spid="23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anim calcmode="lin" valueType="num">
                                      <p:cBhvr additive="base">
                                        <p:cTn dur="500"/>
                                        <p:tgtEl>
                                          <p:spTgt spid="23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anim calcmode="lin" valueType="num">
                                      <p:cBhvr additive="base">
                                        <p:cTn dur="500"/>
                                        <p:tgtEl>
                                          <p:spTgt spid="23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anim calcmode="lin" valueType="num">
                                      <p:cBhvr additive="base">
                                        <p:cTn dur="500"/>
                                        <p:tgtEl>
                                          <p:spTgt spid="23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7" st="7"/>
                                            </p:txEl>
                                          </p:spTgt>
                                        </p:tgtEl>
                                        <p:attrNameLst>
                                          <p:attrName>style.visibility</p:attrName>
                                        </p:attrNameLst>
                                      </p:cBhvr>
                                      <p:to>
                                        <p:strVal val="visible"/>
                                      </p:to>
                                    </p:set>
                                    <p:anim calcmode="lin" valueType="num">
                                      <p:cBhvr additive="base">
                                        <p:cTn dur="500"/>
                                        <p:tgtEl>
                                          <p:spTgt spid="23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8" st="8"/>
                                            </p:txEl>
                                          </p:spTgt>
                                        </p:tgtEl>
                                        <p:attrNameLst>
                                          <p:attrName>style.visibility</p:attrName>
                                        </p:attrNameLst>
                                      </p:cBhvr>
                                      <p:to>
                                        <p:strVal val="visible"/>
                                      </p:to>
                                    </p:set>
                                    <p:anim calcmode="lin" valueType="num">
                                      <p:cBhvr additive="base">
                                        <p:cTn dur="500"/>
                                        <p:tgtEl>
                                          <p:spTgt spid="23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9" st="9"/>
                                            </p:txEl>
                                          </p:spTgt>
                                        </p:tgtEl>
                                        <p:attrNameLst>
                                          <p:attrName>style.visibility</p:attrName>
                                        </p:attrNameLst>
                                      </p:cBhvr>
                                      <p:to>
                                        <p:strVal val="visible"/>
                                      </p:to>
                                    </p:set>
                                    <p:anim calcmode="lin" valueType="num">
                                      <p:cBhvr additive="base">
                                        <p:cTn dur="500"/>
                                        <p:tgtEl>
                                          <p:spTgt spid="23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10" st="10"/>
                                            </p:txEl>
                                          </p:spTgt>
                                        </p:tgtEl>
                                        <p:attrNameLst>
                                          <p:attrName>style.visibility</p:attrName>
                                        </p:attrNameLst>
                                      </p:cBhvr>
                                      <p:to>
                                        <p:strVal val="visible"/>
                                      </p:to>
                                    </p:set>
                                    <p:anim calcmode="lin" valueType="num">
                                      <p:cBhvr additive="base">
                                        <p:cTn dur="500"/>
                                        <p:tgtEl>
                                          <p:spTgt spid="232">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11" st="11"/>
                                            </p:txEl>
                                          </p:spTgt>
                                        </p:tgtEl>
                                        <p:attrNameLst>
                                          <p:attrName>style.visibility</p:attrName>
                                        </p:attrNameLst>
                                      </p:cBhvr>
                                      <p:to>
                                        <p:strVal val="visible"/>
                                      </p:to>
                                    </p:set>
                                    <p:anim calcmode="lin" valueType="num">
                                      <p:cBhvr additive="base">
                                        <p:cTn dur="500"/>
                                        <p:tgtEl>
                                          <p:spTgt spid="232">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 calcmode="lin" valueType="num">
                                      <p:cBhvr additive="base">
                                        <p:cTn dur="500"/>
                                        <p:tgtEl>
                                          <p:spTgt spid="23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8" name="Shape 238"/>
        <p:cNvGrpSpPr/>
        <p:nvPr/>
      </p:nvGrpSpPr>
      <p:grpSpPr>
        <a:xfrm>
          <a:off x="0" y="0"/>
          <a:ext cx="0" cy="0"/>
          <a:chOff x="0" y="0"/>
          <a:chExt cx="0" cy="0"/>
        </a:xfrm>
      </p:grpSpPr>
      <p:sp>
        <p:nvSpPr>
          <p:cNvPr id="239" name="Google Shape;239;p41"/>
          <p:cNvSpPr txBox="1"/>
          <p:nvPr>
            <p:ph idx="1" type="body"/>
          </p:nvPr>
        </p:nvSpPr>
        <p:spPr>
          <a:xfrm>
            <a:off x="719999" y="1439999"/>
            <a:ext cx="8642400" cy="300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IN" sz="1600">
                <a:solidFill>
                  <a:schemeClr val="dk1"/>
                </a:solidFill>
              </a:rPr>
              <a:t>Opening up of new industries is advantageous in opening more employment avenues, and disadvantageous in that it adds to the pollution. So, either of the arguments holds strong</a:t>
            </a:r>
            <a:endParaRPr sz="1600">
              <a:solidFill>
                <a:schemeClr val="dk1"/>
              </a:solidFill>
            </a:endParaRPr>
          </a:p>
          <a:p>
            <a:pPr indent="0" lvl="0" marL="114300" rtl="0" algn="l">
              <a:lnSpc>
                <a:spcPct val="150000"/>
              </a:lnSpc>
              <a:spcBef>
                <a:spcPts val="0"/>
              </a:spcBef>
              <a:spcAft>
                <a:spcPts val="0"/>
              </a:spcAft>
              <a:buClr>
                <a:schemeClr val="dk1"/>
              </a:buClr>
              <a:buSzPts val="1800"/>
              <a:buFont typeface="Arial"/>
              <a:buNone/>
            </a:pPr>
            <a:r>
              <a:t/>
            </a:r>
            <a:endParaRPr sz="1600">
              <a:solidFill>
                <a:schemeClr val="dk1"/>
              </a:solidFill>
            </a:endParaRPr>
          </a:p>
          <a:p>
            <a:pPr indent="0" lvl="0" marL="457200" rtl="0" algn="l">
              <a:lnSpc>
                <a:spcPct val="115000"/>
              </a:lnSpc>
              <a:spcBef>
                <a:spcPts val="0"/>
              </a:spcBef>
              <a:spcAft>
                <a:spcPts val="0"/>
              </a:spcAft>
              <a:buSzPts val="1800"/>
              <a:buNone/>
            </a:pPr>
            <a:r>
              <a:t/>
            </a:r>
            <a:endParaRPr b="1" sz="1400">
              <a:solidFill>
                <a:schemeClr val="dk1"/>
              </a:solidFill>
            </a:endParaRPr>
          </a:p>
        </p:txBody>
      </p:sp>
      <p:sp>
        <p:nvSpPr>
          <p:cNvPr id="240" name="Google Shape;240;p41"/>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Explanation: 11</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32482c7215b_0_111"/>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IN" sz="1600">
                <a:solidFill>
                  <a:schemeClr val="dk1"/>
                </a:solidFill>
                <a:highlight>
                  <a:srgbClr val="FFFFFF"/>
                </a:highlight>
                <a:latin typeface="Roboto"/>
                <a:ea typeface="Roboto"/>
                <a:cs typeface="Roboto"/>
                <a:sym typeface="Roboto"/>
              </a:rPr>
              <a:t>QR CODE</a:t>
            </a:r>
            <a:r>
              <a:rPr b="1" lang="en-IN"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IN"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1" name="Google Shape;71;g32482c7215b_0_111"/>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IN" sz="1500" u="none" cap="none" strike="noStrike">
                <a:solidFill>
                  <a:srgbClr val="000000"/>
                </a:solidFill>
                <a:latin typeface="Roboto"/>
                <a:ea typeface="Roboto"/>
                <a:cs typeface="Roboto"/>
                <a:sym typeface="Roboto"/>
              </a:rPr>
              <a:t>                    TEST TIME ON </a:t>
            </a:r>
            <a:r>
              <a:rPr b="1" lang="en-IN" sz="1500">
                <a:latin typeface="Roboto"/>
                <a:ea typeface="Roboto"/>
                <a:cs typeface="Roboto"/>
                <a:sym typeface="Roboto"/>
              </a:rPr>
              <a:t>CRITICAL REASONING</a:t>
            </a:r>
            <a:endParaRPr b="1" i="0" sz="1500" u="none" cap="none" strike="noStrike">
              <a:solidFill>
                <a:srgbClr val="000000"/>
              </a:solidFill>
              <a:latin typeface="Roboto"/>
              <a:ea typeface="Roboto"/>
              <a:cs typeface="Roboto"/>
              <a:sym typeface="Roboto"/>
            </a:endParaRPr>
          </a:p>
        </p:txBody>
      </p:sp>
      <p:sp>
        <p:nvSpPr>
          <p:cNvPr id="72" name="Google Shape;72;g32482c7215b_0_111"/>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3" name="Google Shape;73;g32482c7215b_0_111"/>
          <p:cNvPicPr preferRelativeResize="0"/>
          <p:nvPr/>
        </p:nvPicPr>
        <p:blipFill>
          <a:blip r:embed="rId3">
            <a:alphaModFix/>
          </a:blip>
          <a:stretch>
            <a:fillRect/>
          </a:stretch>
        </p:blipFill>
        <p:spPr>
          <a:xfrm>
            <a:off x="3115650" y="2030275"/>
            <a:ext cx="3100675" cy="2520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idx="1" type="body"/>
          </p:nvPr>
        </p:nvSpPr>
        <p:spPr>
          <a:xfrm>
            <a:off x="720724" y="117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IN" sz="1600">
                <a:solidFill>
                  <a:schemeClr val="dk1"/>
                </a:solidFill>
              </a:rPr>
              <a:t>Statement:  </a:t>
            </a:r>
            <a:r>
              <a:rPr lang="en-IN" sz="1600">
                <a:solidFill>
                  <a:schemeClr val="dk1"/>
                </a:solidFill>
              </a:rPr>
              <a:t>Should there be an upper age limit of 65 years for contesting Parliamentary/ Legislative Assembly elections?</a:t>
            </a:r>
            <a:endParaRPr sz="1600">
              <a:solidFill>
                <a:schemeClr val="dk1"/>
              </a:solidFill>
            </a:endParaRPr>
          </a:p>
          <a:p>
            <a:pPr indent="0" lvl="0" marL="0" rtl="0" algn="l">
              <a:spcBef>
                <a:spcPts val="0"/>
              </a:spcBef>
              <a:spcAft>
                <a:spcPts val="0"/>
              </a:spcAft>
              <a:buNone/>
            </a:pPr>
            <a:r>
              <a:rPr b="1" lang="en-IN" sz="1600">
                <a:solidFill>
                  <a:schemeClr val="dk1"/>
                </a:solidFill>
              </a:rPr>
              <a:t>Arguments:</a:t>
            </a:r>
            <a:endParaRPr b="1" sz="1600">
              <a:solidFill>
                <a:schemeClr val="dk1"/>
              </a:solidFill>
            </a:endParaRPr>
          </a:p>
          <a:p>
            <a:pPr indent="0" lvl="0" marL="0" rtl="0" algn="l">
              <a:spcBef>
                <a:spcPts val="0"/>
              </a:spcBef>
              <a:spcAft>
                <a:spcPts val="0"/>
              </a:spcAft>
              <a:buNone/>
            </a:pPr>
            <a:r>
              <a:rPr lang="en-IN" sz="1600">
                <a:solidFill>
                  <a:schemeClr val="dk1"/>
                </a:solidFill>
              </a:rPr>
              <a:t>I.Yes. Generally, people above the age of 65 lose their dynamism and will power.</a:t>
            </a:r>
            <a:endParaRPr sz="1600">
              <a:solidFill>
                <a:schemeClr val="dk1"/>
              </a:solidFill>
            </a:endParaRPr>
          </a:p>
          <a:p>
            <a:pPr indent="0" lvl="0" marL="0" rtl="0" algn="l">
              <a:spcBef>
                <a:spcPts val="0"/>
              </a:spcBef>
              <a:spcAft>
                <a:spcPts val="0"/>
              </a:spcAft>
              <a:buNone/>
            </a:pPr>
            <a:r>
              <a:rPr lang="en-IN" sz="1600">
                <a:solidFill>
                  <a:schemeClr val="dk1"/>
                </a:solidFill>
              </a:rPr>
              <a:t>II.No. The life span is so increased that people remain physically and mentally active even up to the age of 80.</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Either I 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Neither I nor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Both I and II are strong</a:t>
            </a:r>
            <a:endParaRPr sz="1600">
              <a:solidFill>
                <a:schemeClr val="dk1"/>
              </a:solidFill>
            </a:endParaRPr>
          </a:p>
          <a:p>
            <a:pPr indent="0" lvl="0" marL="457200" rtl="0" algn="l">
              <a:lnSpc>
                <a:spcPct val="150000"/>
              </a:lnSpc>
              <a:spcBef>
                <a:spcPts val="0"/>
              </a:spcBef>
              <a:spcAft>
                <a:spcPts val="0"/>
              </a:spcAft>
              <a:buNone/>
            </a:pPr>
            <a:r>
              <a:t/>
            </a:r>
            <a:endParaRPr>
              <a:solidFill>
                <a:schemeClr val="dk1"/>
              </a:solidFill>
              <a:latin typeface="Arial"/>
              <a:ea typeface="Arial"/>
              <a:cs typeface="Arial"/>
              <a:sym typeface="Arial"/>
            </a:endParaRPr>
          </a:p>
          <a:p>
            <a:pPr indent="0" lvl="0" marL="457200" rtl="0" algn="l">
              <a:lnSpc>
                <a:spcPct val="150000"/>
              </a:lnSpc>
              <a:spcBef>
                <a:spcPts val="0"/>
              </a:spcBef>
              <a:spcAft>
                <a:spcPts val="0"/>
              </a:spcAft>
              <a:buSzPts val="1800"/>
              <a:buNone/>
            </a:pPr>
            <a:r>
              <a:t/>
            </a:r>
            <a:endParaRPr>
              <a:solidFill>
                <a:schemeClr val="dk1"/>
              </a:solidFill>
              <a:latin typeface="Arial"/>
              <a:ea typeface="Arial"/>
              <a:cs typeface="Arial"/>
              <a:sym typeface="Arial"/>
            </a:endParaRPr>
          </a:p>
        </p:txBody>
      </p:sp>
      <p:sp>
        <p:nvSpPr>
          <p:cNvPr id="246" name="Google Shape;246;p42"/>
          <p:cNvSpPr txBox="1"/>
          <p:nvPr/>
        </p:nvSpPr>
        <p:spPr>
          <a:xfrm>
            <a:off x="6828313" y="4120738"/>
            <a:ext cx="15437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Roboto"/>
                <a:ea typeface="Roboto"/>
                <a:cs typeface="Roboto"/>
                <a:sym typeface="Roboto"/>
              </a:rPr>
              <a:t>Answer: </a:t>
            </a:r>
            <a:r>
              <a:rPr b="1" lang="en-IN" sz="1800">
                <a:latin typeface="Roboto"/>
                <a:ea typeface="Roboto"/>
                <a:cs typeface="Roboto"/>
                <a:sym typeface="Roboto"/>
              </a:rPr>
              <a:t>D</a:t>
            </a:r>
            <a:endParaRPr b="1" i="0" sz="1800" u="none" cap="none" strike="noStrike">
              <a:solidFill>
                <a:srgbClr val="000000"/>
              </a:solidFill>
              <a:latin typeface="Roboto"/>
              <a:ea typeface="Roboto"/>
              <a:cs typeface="Roboto"/>
              <a:sym typeface="Roboto"/>
            </a:endParaRPr>
          </a:p>
        </p:txBody>
      </p:sp>
      <p:sp>
        <p:nvSpPr>
          <p:cNvPr id="247" name="Google Shape;247;p42"/>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Question: 12</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 calcmode="lin" valueType="num">
                                      <p:cBhvr additive="base">
                                        <p:cTn dur="500"/>
                                        <p:tgtEl>
                                          <p:spTgt spid="24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 calcmode="lin" valueType="num">
                                      <p:cBhvr additive="base">
                                        <p:cTn dur="500"/>
                                        <p:tgtEl>
                                          <p:spTgt spid="24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 calcmode="lin" valueType="num">
                                      <p:cBhvr additive="base">
                                        <p:cTn dur="500"/>
                                        <p:tgtEl>
                                          <p:spTgt spid="24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 calcmode="lin" valueType="num">
                                      <p:cBhvr additive="base">
                                        <p:cTn dur="500"/>
                                        <p:tgtEl>
                                          <p:spTgt spid="24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anim calcmode="lin" valueType="num">
                                      <p:cBhvr additive="base">
                                        <p:cTn dur="500"/>
                                        <p:tgtEl>
                                          <p:spTgt spid="24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xEl>
                                              <p:pRg end="5" st="5"/>
                                            </p:txEl>
                                          </p:spTgt>
                                        </p:tgtEl>
                                        <p:attrNameLst>
                                          <p:attrName>style.visibility</p:attrName>
                                        </p:attrNameLst>
                                      </p:cBhvr>
                                      <p:to>
                                        <p:strVal val="visible"/>
                                      </p:to>
                                    </p:set>
                                    <p:anim calcmode="lin" valueType="num">
                                      <p:cBhvr additive="base">
                                        <p:cTn dur="500"/>
                                        <p:tgtEl>
                                          <p:spTgt spid="24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xEl>
                                              <p:pRg end="6" st="6"/>
                                            </p:txEl>
                                          </p:spTgt>
                                        </p:tgtEl>
                                        <p:attrNameLst>
                                          <p:attrName>style.visibility</p:attrName>
                                        </p:attrNameLst>
                                      </p:cBhvr>
                                      <p:to>
                                        <p:strVal val="visible"/>
                                      </p:to>
                                    </p:set>
                                    <p:anim calcmode="lin" valueType="num">
                                      <p:cBhvr additive="base">
                                        <p:cTn dur="500"/>
                                        <p:tgtEl>
                                          <p:spTgt spid="24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xEl>
                                              <p:pRg end="7" st="7"/>
                                            </p:txEl>
                                          </p:spTgt>
                                        </p:tgtEl>
                                        <p:attrNameLst>
                                          <p:attrName>style.visibility</p:attrName>
                                        </p:attrNameLst>
                                      </p:cBhvr>
                                      <p:to>
                                        <p:strVal val="visible"/>
                                      </p:to>
                                    </p:set>
                                    <p:anim calcmode="lin" valueType="num">
                                      <p:cBhvr additive="base">
                                        <p:cTn dur="500"/>
                                        <p:tgtEl>
                                          <p:spTgt spid="24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xEl>
                                              <p:pRg end="8" st="8"/>
                                            </p:txEl>
                                          </p:spTgt>
                                        </p:tgtEl>
                                        <p:attrNameLst>
                                          <p:attrName>style.visibility</p:attrName>
                                        </p:attrNameLst>
                                      </p:cBhvr>
                                      <p:to>
                                        <p:strVal val="visible"/>
                                      </p:to>
                                    </p:set>
                                    <p:anim calcmode="lin" valueType="num">
                                      <p:cBhvr additive="base">
                                        <p:cTn dur="500"/>
                                        <p:tgtEl>
                                          <p:spTgt spid="24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xEl>
                                              <p:pRg end="9" st="9"/>
                                            </p:txEl>
                                          </p:spTgt>
                                        </p:tgtEl>
                                        <p:attrNameLst>
                                          <p:attrName>style.visibility</p:attrName>
                                        </p:attrNameLst>
                                      </p:cBhvr>
                                      <p:to>
                                        <p:strVal val="visible"/>
                                      </p:to>
                                    </p:set>
                                    <p:anim calcmode="lin" valueType="num">
                                      <p:cBhvr additive="base">
                                        <p:cTn dur="500"/>
                                        <p:tgtEl>
                                          <p:spTgt spid="24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xEl>
                                              <p:pRg end="10" st="10"/>
                                            </p:txEl>
                                          </p:spTgt>
                                        </p:tgtEl>
                                        <p:attrNameLst>
                                          <p:attrName>style.visibility</p:attrName>
                                        </p:attrNameLst>
                                      </p:cBhvr>
                                      <p:to>
                                        <p:strVal val="visible"/>
                                      </p:to>
                                    </p:set>
                                    <p:anim calcmode="lin" valueType="num">
                                      <p:cBhvr additive="base">
                                        <p:cTn dur="500"/>
                                        <p:tgtEl>
                                          <p:spTgt spid="245">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xEl>
                                              <p:pRg end="11" st="11"/>
                                            </p:txEl>
                                          </p:spTgt>
                                        </p:tgtEl>
                                        <p:attrNameLst>
                                          <p:attrName>style.visibility</p:attrName>
                                        </p:attrNameLst>
                                      </p:cBhvr>
                                      <p:to>
                                        <p:strVal val="visible"/>
                                      </p:to>
                                    </p:set>
                                    <p:anim calcmode="lin" valueType="num">
                                      <p:cBhvr additive="base">
                                        <p:cTn dur="500"/>
                                        <p:tgtEl>
                                          <p:spTgt spid="245">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 calcmode="lin" valueType="num">
                                      <p:cBhvr additive="base">
                                        <p:cTn dur="500"/>
                                        <p:tgtEl>
                                          <p:spTgt spid="24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1" name="Shape 251"/>
        <p:cNvGrpSpPr/>
        <p:nvPr/>
      </p:nvGrpSpPr>
      <p:grpSpPr>
        <a:xfrm>
          <a:off x="0" y="0"/>
          <a:ext cx="0" cy="0"/>
          <a:chOff x="0" y="0"/>
          <a:chExt cx="0" cy="0"/>
        </a:xfrm>
      </p:grpSpPr>
      <p:sp>
        <p:nvSpPr>
          <p:cNvPr id="252" name="Google Shape;252;p43"/>
          <p:cNvSpPr txBox="1"/>
          <p:nvPr>
            <p:ph idx="1" type="body"/>
          </p:nvPr>
        </p:nvSpPr>
        <p:spPr>
          <a:xfrm>
            <a:off x="719999" y="1439999"/>
            <a:ext cx="8642400" cy="30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1600">
                <a:solidFill>
                  <a:schemeClr val="dk1"/>
                </a:solidFill>
              </a:rPr>
              <a:t>The age of a person is no criterion for judging his mental capabilities and administrative qualities. So, none of the arguments holds strong.</a:t>
            </a:r>
            <a:endParaRPr sz="1600">
              <a:solidFill>
                <a:schemeClr val="dk1"/>
              </a:solidFill>
            </a:endParaRPr>
          </a:p>
          <a:p>
            <a:pPr indent="0" lvl="0" marL="0" rtl="0" algn="l">
              <a:lnSpc>
                <a:spcPct val="150000"/>
              </a:lnSpc>
              <a:spcBef>
                <a:spcPts val="0"/>
              </a:spcBef>
              <a:spcAft>
                <a:spcPts val="0"/>
              </a:spcAft>
              <a:buClr>
                <a:schemeClr val="dk1"/>
              </a:buClr>
              <a:buSzPts val="1800"/>
              <a:buFont typeface="Arial"/>
              <a:buNone/>
            </a:pPr>
            <a:r>
              <a:t/>
            </a:r>
            <a:endParaRPr>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sz="1400">
              <a:solidFill>
                <a:schemeClr val="dk1"/>
              </a:solidFill>
            </a:endParaRPr>
          </a:p>
        </p:txBody>
      </p:sp>
      <p:sp>
        <p:nvSpPr>
          <p:cNvPr id="253" name="Google Shape;253;p43"/>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Explanation: 12</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31b3f087a09_1_71"/>
          <p:cNvSpPr txBox="1"/>
          <p:nvPr>
            <p:ph idx="1" type="body"/>
          </p:nvPr>
        </p:nvSpPr>
        <p:spPr>
          <a:xfrm>
            <a:off x="720724" y="117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600">
                <a:solidFill>
                  <a:schemeClr val="dk1"/>
                </a:solidFill>
                <a:highlight>
                  <a:schemeClr val="lt1"/>
                </a:highlight>
              </a:rPr>
              <a:t>Statement:</a:t>
            </a:r>
            <a:r>
              <a:rPr lang="en-IN" sz="1600">
                <a:solidFill>
                  <a:schemeClr val="dk1"/>
                </a:solidFill>
                <a:highlight>
                  <a:schemeClr val="lt1"/>
                </a:highlight>
              </a:rPr>
              <a:t> Should government services be linked with academic degree and diploma?</a:t>
            </a:r>
            <a:endParaRPr sz="1600">
              <a:solidFill>
                <a:schemeClr val="dk1"/>
              </a:solidFill>
              <a:highlight>
                <a:schemeClr val="lt1"/>
              </a:highlight>
            </a:endParaRPr>
          </a:p>
          <a:p>
            <a:pPr indent="0" lvl="0" marL="0" rtl="0" algn="l">
              <a:lnSpc>
                <a:spcPct val="100000"/>
              </a:lnSpc>
              <a:spcBef>
                <a:spcPts val="1100"/>
              </a:spcBef>
              <a:spcAft>
                <a:spcPts val="0"/>
              </a:spcAft>
              <a:buNone/>
            </a:pPr>
            <a:r>
              <a:rPr b="1" lang="en-IN" sz="1600">
                <a:solidFill>
                  <a:schemeClr val="dk1"/>
                </a:solidFill>
                <a:highlight>
                  <a:schemeClr val="lt1"/>
                </a:highlight>
              </a:rPr>
              <a:t>Arguments:</a:t>
            </a:r>
            <a:endParaRPr b="1" sz="1600">
              <a:solidFill>
                <a:schemeClr val="dk1"/>
              </a:solidFill>
              <a:highlight>
                <a:schemeClr val="lt1"/>
              </a:highlight>
            </a:endParaRPr>
          </a:p>
          <a:p>
            <a:pPr indent="0" lvl="0" marL="0" rtl="0" algn="l">
              <a:lnSpc>
                <a:spcPct val="100000"/>
              </a:lnSpc>
              <a:spcBef>
                <a:spcPts val="1100"/>
              </a:spcBef>
              <a:spcAft>
                <a:spcPts val="0"/>
              </a:spcAft>
              <a:buNone/>
            </a:pPr>
            <a:r>
              <a:rPr lang="en-IN" sz="1600">
                <a:solidFill>
                  <a:schemeClr val="dk1"/>
                </a:solidFill>
                <a:highlight>
                  <a:schemeClr val="lt1"/>
                </a:highlight>
              </a:rPr>
              <a:t>A. No. A large number of people with meager academic qualifications will apply.</a:t>
            </a:r>
            <a:endParaRPr sz="1600">
              <a:solidFill>
                <a:schemeClr val="dk1"/>
              </a:solidFill>
              <a:highlight>
                <a:schemeClr val="lt1"/>
              </a:highlight>
            </a:endParaRPr>
          </a:p>
          <a:p>
            <a:pPr indent="0" lvl="0" marL="0" rtl="0" algn="l">
              <a:lnSpc>
                <a:spcPct val="100000"/>
              </a:lnSpc>
              <a:spcBef>
                <a:spcPts val="1100"/>
              </a:spcBef>
              <a:spcAft>
                <a:spcPts val="0"/>
              </a:spcAft>
              <a:buNone/>
            </a:pPr>
            <a:r>
              <a:rPr lang="en-IN" sz="1600">
                <a:solidFill>
                  <a:schemeClr val="dk1"/>
                </a:solidFill>
                <a:highlight>
                  <a:schemeClr val="lt1"/>
                </a:highlight>
              </a:rPr>
              <a:t>B. No. Importance of higher education will be diminished.</a:t>
            </a:r>
            <a:endParaRPr sz="1600">
              <a:solidFill>
                <a:schemeClr val="dk1"/>
              </a:solidFill>
              <a:highlight>
                <a:schemeClr val="lt1"/>
              </a:highlight>
            </a:endParaRPr>
          </a:p>
          <a:p>
            <a:pPr indent="-330200" lvl="0" marL="457200" rtl="0" algn="l">
              <a:spcBef>
                <a:spcPts val="1100"/>
              </a:spcBef>
              <a:spcAft>
                <a:spcPts val="0"/>
              </a:spcAft>
              <a:buClr>
                <a:schemeClr val="dk1"/>
              </a:buClr>
              <a:buSzPts val="1600"/>
              <a:buFont typeface="Roboto"/>
              <a:buAutoNum type="alphaUcPeriod"/>
            </a:pPr>
            <a:r>
              <a:rPr lang="en-IN" sz="1600">
                <a:solidFill>
                  <a:schemeClr val="dk1"/>
                </a:solidFill>
              </a:rPr>
              <a:t>Only argument 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Either I 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Neither I nor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Both I and II are strong</a:t>
            </a:r>
            <a:endParaRPr sz="1600">
              <a:solidFill>
                <a:schemeClr val="dk1"/>
              </a:solidFill>
            </a:endParaRPr>
          </a:p>
          <a:p>
            <a:pPr indent="0" lvl="0" marL="0" rtl="0" algn="l">
              <a:lnSpc>
                <a:spcPct val="100000"/>
              </a:lnSpc>
              <a:spcBef>
                <a:spcPts val="0"/>
              </a:spcBef>
              <a:spcAft>
                <a:spcPts val="0"/>
              </a:spcAft>
              <a:buNone/>
            </a:pPr>
            <a:r>
              <a:t/>
            </a:r>
            <a:endParaRPr>
              <a:solidFill>
                <a:schemeClr val="dk1"/>
              </a:solidFill>
              <a:latin typeface="Arial"/>
              <a:ea typeface="Arial"/>
              <a:cs typeface="Arial"/>
              <a:sym typeface="Arial"/>
            </a:endParaRPr>
          </a:p>
          <a:p>
            <a:pPr indent="0" lvl="0" marL="457200" rtl="0" algn="l">
              <a:lnSpc>
                <a:spcPct val="150000"/>
              </a:lnSpc>
              <a:spcBef>
                <a:spcPts val="800"/>
              </a:spcBef>
              <a:spcAft>
                <a:spcPts val="0"/>
              </a:spcAft>
              <a:buNone/>
            </a:pPr>
            <a:r>
              <a:t/>
            </a:r>
            <a:endParaRPr>
              <a:solidFill>
                <a:schemeClr val="dk1"/>
              </a:solidFill>
              <a:latin typeface="Arial"/>
              <a:ea typeface="Arial"/>
              <a:cs typeface="Arial"/>
              <a:sym typeface="Arial"/>
            </a:endParaRPr>
          </a:p>
          <a:p>
            <a:pPr indent="0" lvl="0" marL="0" rtl="0" algn="l">
              <a:lnSpc>
                <a:spcPct val="150000"/>
              </a:lnSpc>
              <a:spcBef>
                <a:spcPts val="0"/>
              </a:spcBef>
              <a:spcAft>
                <a:spcPts val="0"/>
              </a:spcAft>
              <a:buClr>
                <a:schemeClr val="dk1"/>
              </a:buClr>
              <a:buSzPts val="1800"/>
              <a:buFont typeface="Arial"/>
              <a:buNone/>
            </a:pPr>
            <a:r>
              <a:t/>
            </a:r>
            <a:endParaRPr>
              <a:solidFill>
                <a:schemeClr val="dk1"/>
              </a:solidFill>
              <a:latin typeface="Arial"/>
              <a:ea typeface="Arial"/>
              <a:cs typeface="Arial"/>
              <a:sym typeface="Arial"/>
            </a:endParaRPr>
          </a:p>
          <a:p>
            <a:pPr indent="0" lvl="0" marL="457200" rtl="0" algn="l">
              <a:lnSpc>
                <a:spcPct val="150000"/>
              </a:lnSpc>
              <a:spcBef>
                <a:spcPts val="0"/>
              </a:spcBef>
              <a:spcAft>
                <a:spcPts val="0"/>
              </a:spcAft>
              <a:buSzPts val="1800"/>
              <a:buNone/>
            </a:pPr>
            <a:r>
              <a:t/>
            </a:r>
            <a:endParaRPr>
              <a:solidFill>
                <a:schemeClr val="dk1"/>
              </a:solidFill>
              <a:latin typeface="Arial"/>
              <a:ea typeface="Arial"/>
              <a:cs typeface="Arial"/>
              <a:sym typeface="Arial"/>
            </a:endParaRPr>
          </a:p>
        </p:txBody>
      </p:sp>
      <p:sp>
        <p:nvSpPr>
          <p:cNvPr id="259" name="Google Shape;259;g31b3f087a09_1_71"/>
          <p:cNvSpPr txBox="1"/>
          <p:nvPr/>
        </p:nvSpPr>
        <p:spPr>
          <a:xfrm>
            <a:off x="6828313" y="4120738"/>
            <a:ext cx="154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Roboto"/>
                <a:ea typeface="Roboto"/>
                <a:cs typeface="Roboto"/>
                <a:sym typeface="Roboto"/>
              </a:rPr>
              <a:t>Answer: D</a:t>
            </a:r>
            <a:endParaRPr b="1" i="0" sz="1800" u="none" cap="none" strike="noStrike">
              <a:solidFill>
                <a:srgbClr val="000000"/>
              </a:solidFill>
              <a:latin typeface="Roboto"/>
              <a:ea typeface="Roboto"/>
              <a:cs typeface="Roboto"/>
              <a:sym typeface="Roboto"/>
            </a:endParaRPr>
          </a:p>
        </p:txBody>
      </p:sp>
      <p:sp>
        <p:nvSpPr>
          <p:cNvPr id="260" name="Google Shape;260;g31b3f087a09_1_71"/>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Question: 13</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 calcmode="lin" valueType="num">
                                      <p:cBhvr additive="base">
                                        <p:cTn dur="500"/>
                                        <p:tgtEl>
                                          <p:spTgt spid="25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 calcmode="lin" valueType="num">
                                      <p:cBhvr additive="base">
                                        <p:cTn dur="500"/>
                                        <p:tgtEl>
                                          <p:spTgt spid="25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 calcmode="lin" valueType="num">
                                      <p:cBhvr additive="base">
                                        <p:cTn dur="500"/>
                                        <p:tgtEl>
                                          <p:spTgt spid="25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 calcmode="lin" valueType="num">
                                      <p:cBhvr additive="base">
                                        <p:cTn dur="500"/>
                                        <p:tgtEl>
                                          <p:spTgt spid="25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 calcmode="lin" valueType="num">
                                      <p:cBhvr additive="base">
                                        <p:cTn dur="500"/>
                                        <p:tgtEl>
                                          <p:spTgt spid="25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 calcmode="lin" valueType="num">
                                      <p:cBhvr additive="base">
                                        <p:cTn dur="500"/>
                                        <p:tgtEl>
                                          <p:spTgt spid="25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 calcmode="lin" valueType="num">
                                      <p:cBhvr additive="base">
                                        <p:cTn dur="500"/>
                                        <p:tgtEl>
                                          <p:spTgt spid="25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anim calcmode="lin" valueType="num">
                                      <p:cBhvr additive="base">
                                        <p:cTn dur="500"/>
                                        <p:tgtEl>
                                          <p:spTgt spid="25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8" st="8"/>
                                            </p:txEl>
                                          </p:spTgt>
                                        </p:tgtEl>
                                        <p:attrNameLst>
                                          <p:attrName>style.visibility</p:attrName>
                                        </p:attrNameLst>
                                      </p:cBhvr>
                                      <p:to>
                                        <p:strVal val="visible"/>
                                      </p:to>
                                    </p:set>
                                    <p:anim calcmode="lin" valueType="num">
                                      <p:cBhvr additive="base">
                                        <p:cTn dur="500"/>
                                        <p:tgtEl>
                                          <p:spTgt spid="25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9" st="9"/>
                                            </p:txEl>
                                          </p:spTgt>
                                        </p:tgtEl>
                                        <p:attrNameLst>
                                          <p:attrName>style.visibility</p:attrName>
                                        </p:attrNameLst>
                                      </p:cBhvr>
                                      <p:to>
                                        <p:strVal val="visible"/>
                                      </p:to>
                                    </p:set>
                                    <p:anim calcmode="lin" valueType="num">
                                      <p:cBhvr additive="base">
                                        <p:cTn dur="500"/>
                                        <p:tgtEl>
                                          <p:spTgt spid="258">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10" st="10"/>
                                            </p:txEl>
                                          </p:spTgt>
                                        </p:tgtEl>
                                        <p:attrNameLst>
                                          <p:attrName>style.visibility</p:attrName>
                                        </p:attrNameLst>
                                      </p:cBhvr>
                                      <p:to>
                                        <p:strVal val="visible"/>
                                      </p:to>
                                    </p:set>
                                    <p:anim calcmode="lin" valueType="num">
                                      <p:cBhvr additive="base">
                                        <p:cTn dur="500"/>
                                        <p:tgtEl>
                                          <p:spTgt spid="258">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11" st="11"/>
                                            </p:txEl>
                                          </p:spTgt>
                                        </p:tgtEl>
                                        <p:attrNameLst>
                                          <p:attrName>style.visibility</p:attrName>
                                        </p:attrNameLst>
                                      </p:cBhvr>
                                      <p:to>
                                        <p:strVal val="visible"/>
                                      </p:to>
                                    </p:set>
                                    <p:anim calcmode="lin" valueType="num">
                                      <p:cBhvr additive="base">
                                        <p:cTn dur="500"/>
                                        <p:tgtEl>
                                          <p:spTgt spid="258">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xEl>
                                              <p:pRg end="12" st="12"/>
                                            </p:txEl>
                                          </p:spTgt>
                                        </p:tgtEl>
                                        <p:attrNameLst>
                                          <p:attrName>style.visibility</p:attrName>
                                        </p:attrNameLst>
                                      </p:cBhvr>
                                      <p:to>
                                        <p:strVal val="visible"/>
                                      </p:to>
                                    </p:set>
                                    <p:anim calcmode="lin" valueType="num">
                                      <p:cBhvr additive="base">
                                        <p:cTn dur="500"/>
                                        <p:tgtEl>
                                          <p:spTgt spid="258">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 calcmode="lin" valueType="num">
                                      <p:cBhvr additive="base">
                                        <p:cTn dur="500"/>
                                        <p:tgtEl>
                                          <p:spTgt spid="25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sp>
        <p:nvSpPr>
          <p:cNvPr id="265" name="Google Shape;265;g31b3f087a09_1_77"/>
          <p:cNvSpPr txBox="1"/>
          <p:nvPr>
            <p:ph idx="1" type="body"/>
          </p:nvPr>
        </p:nvSpPr>
        <p:spPr>
          <a:xfrm>
            <a:off x="658949" y="1272099"/>
            <a:ext cx="8642400" cy="3009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400"/>
              <a:buFont typeface="Arial"/>
              <a:buNone/>
            </a:pPr>
            <a:r>
              <a:rPr lang="en-IN" sz="1600">
                <a:solidFill>
                  <a:schemeClr val="dk1"/>
                </a:solidFill>
                <a:highlight>
                  <a:schemeClr val="lt1"/>
                </a:highlight>
              </a:rPr>
              <a:t>The correct answer is option (4) neither A nor B.</a:t>
            </a:r>
            <a:endParaRPr sz="1600">
              <a:solidFill>
                <a:schemeClr val="dk1"/>
              </a:solidFill>
              <a:highlight>
                <a:schemeClr val="lt1"/>
              </a:highlight>
            </a:endParaRPr>
          </a:p>
          <a:p>
            <a:pPr indent="0" lvl="0" marL="0" rtl="0" algn="just">
              <a:lnSpc>
                <a:spcPct val="100000"/>
              </a:lnSpc>
              <a:spcBef>
                <a:spcPts val="1100"/>
              </a:spcBef>
              <a:spcAft>
                <a:spcPts val="0"/>
              </a:spcAft>
              <a:buSzPts val="1400"/>
              <a:buNone/>
            </a:pPr>
            <a:r>
              <a:rPr b="1" lang="en-IN" sz="1600">
                <a:solidFill>
                  <a:schemeClr val="dk1"/>
                </a:solidFill>
                <a:highlight>
                  <a:schemeClr val="lt1"/>
                </a:highlight>
              </a:rPr>
              <a:t>If governmental services are linked with academic degree and diploma, people with </a:t>
            </a:r>
            <a:endParaRPr b="1" sz="1600">
              <a:solidFill>
                <a:schemeClr val="dk1"/>
              </a:solidFill>
              <a:highlight>
                <a:schemeClr val="lt1"/>
              </a:highlight>
            </a:endParaRPr>
          </a:p>
          <a:p>
            <a:pPr indent="0" lvl="0" marL="0" rtl="0" algn="just">
              <a:lnSpc>
                <a:spcPct val="100000"/>
              </a:lnSpc>
              <a:spcBef>
                <a:spcPts val="1100"/>
              </a:spcBef>
              <a:spcAft>
                <a:spcPts val="0"/>
              </a:spcAft>
              <a:buSzPts val="1400"/>
              <a:buNone/>
            </a:pPr>
            <a:r>
              <a:rPr b="1" lang="en-IN" sz="1600">
                <a:solidFill>
                  <a:schemeClr val="dk1"/>
                </a:solidFill>
                <a:highlight>
                  <a:schemeClr val="lt1"/>
                </a:highlight>
              </a:rPr>
              <a:t>meager academic qualification will in fact </a:t>
            </a:r>
            <a:r>
              <a:rPr b="1" i="1" lang="en-IN" sz="1600">
                <a:solidFill>
                  <a:schemeClr val="dk1"/>
                </a:solidFill>
                <a:highlight>
                  <a:schemeClr val="lt1"/>
                </a:highlight>
              </a:rPr>
              <a:t>not be able to </a:t>
            </a:r>
            <a:r>
              <a:rPr b="1" lang="en-IN" sz="1600">
                <a:solidFill>
                  <a:schemeClr val="dk1"/>
                </a:solidFill>
                <a:highlight>
                  <a:schemeClr val="lt1"/>
                </a:highlight>
              </a:rPr>
              <a:t>apply. </a:t>
            </a:r>
            <a:r>
              <a:rPr lang="en-IN" sz="1600">
                <a:solidFill>
                  <a:schemeClr val="dk1"/>
                </a:solidFill>
                <a:highlight>
                  <a:schemeClr val="lt1"/>
                </a:highlight>
              </a:rPr>
              <a:t>Hence, argument A does</a:t>
            </a:r>
            <a:endParaRPr sz="1600">
              <a:solidFill>
                <a:schemeClr val="dk1"/>
              </a:solidFill>
              <a:highlight>
                <a:schemeClr val="lt1"/>
              </a:highlight>
            </a:endParaRPr>
          </a:p>
          <a:p>
            <a:pPr indent="0" lvl="0" marL="0" rtl="0" algn="just">
              <a:lnSpc>
                <a:spcPct val="100000"/>
              </a:lnSpc>
              <a:spcBef>
                <a:spcPts val="1100"/>
              </a:spcBef>
              <a:spcAft>
                <a:spcPts val="0"/>
              </a:spcAft>
              <a:buClr>
                <a:schemeClr val="dk1"/>
              </a:buClr>
              <a:buSzPts val="1400"/>
              <a:buFont typeface="Arial"/>
              <a:buNone/>
            </a:pPr>
            <a:r>
              <a:rPr lang="en-IN" sz="1600">
                <a:solidFill>
                  <a:schemeClr val="dk1"/>
                </a:solidFill>
                <a:highlight>
                  <a:schemeClr val="lt1"/>
                </a:highlight>
              </a:rPr>
              <a:t> not hold. </a:t>
            </a:r>
            <a:endParaRPr sz="1600">
              <a:solidFill>
                <a:schemeClr val="dk1"/>
              </a:solidFill>
              <a:highlight>
                <a:schemeClr val="lt1"/>
              </a:highlight>
            </a:endParaRPr>
          </a:p>
          <a:p>
            <a:pPr indent="0" lvl="0" marL="0" rtl="0" algn="just">
              <a:lnSpc>
                <a:spcPct val="100000"/>
              </a:lnSpc>
              <a:spcBef>
                <a:spcPts val="1100"/>
              </a:spcBef>
              <a:spcAft>
                <a:spcPts val="0"/>
              </a:spcAft>
              <a:buSzPts val="1400"/>
              <a:buNone/>
            </a:pPr>
            <a:r>
              <a:rPr lang="en-IN" sz="1600">
                <a:solidFill>
                  <a:schemeClr val="dk1"/>
                </a:solidFill>
                <a:highlight>
                  <a:schemeClr val="lt1"/>
                </a:highlight>
              </a:rPr>
              <a:t>If governmental services are linked with academic degree and diploma, people </a:t>
            </a:r>
            <a:endParaRPr sz="1600">
              <a:solidFill>
                <a:schemeClr val="dk1"/>
              </a:solidFill>
              <a:highlight>
                <a:schemeClr val="lt1"/>
              </a:highlight>
            </a:endParaRPr>
          </a:p>
          <a:p>
            <a:pPr indent="0" lvl="0" marL="0" rtl="0" algn="just">
              <a:lnSpc>
                <a:spcPct val="100000"/>
              </a:lnSpc>
              <a:spcBef>
                <a:spcPts val="1100"/>
              </a:spcBef>
              <a:spcAft>
                <a:spcPts val="0"/>
              </a:spcAft>
              <a:buSzPts val="1400"/>
              <a:buNone/>
            </a:pPr>
            <a:r>
              <a:rPr lang="en-IN" sz="1600">
                <a:solidFill>
                  <a:schemeClr val="dk1"/>
                </a:solidFill>
                <a:highlight>
                  <a:schemeClr val="lt1"/>
                </a:highlight>
              </a:rPr>
              <a:t>will be motivated to pursue their education more, instead of the importance of </a:t>
            </a:r>
            <a:endParaRPr sz="1600">
              <a:solidFill>
                <a:schemeClr val="dk1"/>
              </a:solidFill>
              <a:highlight>
                <a:schemeClr val="lt1"/>
              </a:highlight>
            </a:endParaRPr>
          </a:p>
          <a:p>
            <a:pPr indent="0" lvl="0" marL="0" rtl="0" algn="just">
              <a:lnSpc>
                <a:spcPct val="100000"/>
              </a:lnSpc>
              <a:spcBef>
                <a:spcPts val="1100"/>
              </a:spcBef>
              <a:spcAft>
                <a:spcPts val="0"/>
              </a:spcAft>
              <a:buClr>
                <a:schemeClr val="dk1"/>
              </a:buClr>
              <a:buSzPts val="1400"/>
              <a:buFont typeface="Arial"/>
              <a:buNone/>
            </a:pPr>
            <a:r>
              <a:rPr lang="en-IN" sz="1600">
                <a:solidFill>
                  <a:schemeClr val="dk1"/>
                </a:solidFill>
                <a:highlight>
                  <a:schemeClr val="lt1"/>
                </a:highlight>
              </a:rPr>
              <a:t>higher education getting diminished as said by argument B. Hence, argument B does not hold. </a:t>
            </a:r>
            <a:endParaRPr sz="1600">
              <a:solidFill>
                <a:schemeClr val="dk1"/>
              </a:solidFill>
              <a:highlight>
                <a:schemeClr val="lt1"/>
              </a:highlight>
            </a:endParaRPr>
          </a:p>
          <a:p>
            <a:pPr indent="0" lvl="0" marL="0" rtl="0" algn="just">
              <a:lnSpc>
                <a:spcPct val="100000"/>
              </a:lnSpc>
              <a:spcBef>
                <a:spcPts val="1100"/>
              </a:spcBef>
              <a:spcAft>
                <a:spcPts val="0"/>
              </a:spcAft>
              <a:buClr>
                <a:schemeClr val="dk1"/>
              </a:buClr>
              <a:buSzPts val="1050"/>
              <a:buFont typeface="Arial"/>
              <a:buNone/>
            </a:pPr>
            <a:r>
              <a:rPr lang="en-IN" sz="1600">
                <a:solidFill>
                  <a:schemeClr val="dk1"/>
                </a:solidFill>
                <a:highlight>
                  <a:schemeClr val="lt1"/>
                </a:highlight>
              </a:rPr>
              <a:t> </a:t>
            </a:r>
            <a:endParaRPr sz="1600">
              <a:solidFill>
                <a:schemeClr val="dk1"/>
              </a:solidFill>
              <a:highlight>
                <a:schemeClr val="lt1"/>
              </a:highlight>
            </a:endParaRPr>
          </a:p>
          <a:p>
            <a:pPr indent="0" lvl="0" marL="0" rtl="0" algn="l">
              <a:spcBef>
                <a:spcPts val="1100"/>
              </a:spcBef>
              <a:spcAft>
                <a:spcPts val="0"/>
              </a:spcAft>
              <a:buClr>
                <a:schemeClr val="dk1"/>
              </a:buClr>
              <a:buSzPts val="1100"/>
              <a:buFont typeface="Arial"/>
              <a:buNone/>
            </a:pPr>
            <a:r>
              <a:t/>
            </a:r>
            <a:endParaRPr sz="1400">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a:solidFill>
                <a:schemeClr val="dk1"/>
              </a:solidFill>
              <a:latin typeface="Arial"/>
              <a:ea typeface="Arial"/>
              <a:cs typeface="Arial"/>
              <a:sym typeface="Arial"/>
            </a:endParaRPr>
          </a:p>
        </p:txBody>
      </p:sp>
      <p:sp>
        <p:nvSpPr>
          <p:cNvPr id="266" name="Google Shape;266;g31b3f087a09_1_77"/>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Explanation: 13</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1b3f087a09_1_82"/>
          <p:cNvSpPr txBox="1"/>
          <p:nvPr>
            <p:ph idx="1" type="body"/>
          </p:nvPr>
        </p:nvSpPr>
        <p:spPr>
          <a:xfrm>
            <a:off x="720724" y="117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IN" sz="1600">
                <a:solidFill>
                  <a:schemeClr val="dk1"/>
                </a:solidFill>
                <a:highlight>
                  <a:schemeClr val="lt1"/>
                </a:highlight>
              </a:rPr>
              <a:t>Statement: </a:t>
            </a:r>
            <a:r>
              <a:rPr lang="en-IN" sz="1600">
                <a:solidFill>
                  <a:schemeClr val="dk1"/>
                </a:solidFill>
                <a:highlight>
                  <a:schemeClr val="lt1"/>
                </a:highlight>
              </a:rPr>
              <a:t>Should those who receive dowry, despite the law prohibiting it, be punished?</a:t>
            </a:r>
            <a:endParaRPr sz="1600">
              <a:solidFill>
                <a:schemeClr val="dk1"/>
              </a:solidFill>
              <a:highlight>
                <a:schemeClr val="lt1"/>
              </a:highlight>
            </a:endParaRPr>
          </a:p>
          <a:p>
            <a:pPr indent="0" lvl="0" marL="0" rtl="0" algn="l">
              <a:lnSpc>
                <a:spcPct val="100000"/>
              </a:lnSpc>
              <a:spcBef>
                <a:spcPts val="0"/>
              </a:spcBef>
              <a:spcAft>
                <a:spcPts val="0"/>
              </a:spcAft>
              <a:buNone/>
            </a:pPr>
            <a:r>
              <a:rPr b="1" lang="en-IN" sz="1600">
                <a:solidFill>
                  <a:schemeClr val="dk1"/>
                </a:solidFill>
                <a:highlight>
                  <a:schemeClr val="lt1"/>
                </a:highlight>
              </a:rPr>
              <a:t>Arguments:</a:t>
            </a:r>
            <a:endParaRPr b="1" sz="1600">
              <a:solidFill>
                <a:schemeClr val="dk1"/>
              </a:solidFill>
              <a:highlight>
                <a:schemeClr val="lt1"/>
              </a:highlight>
            </a:endParaRPr>
          </a:p>
          <a:p>
            <a:pPr indent="-330200" lvl="0" marL="457200" rtl="0" algn="l">
              <a:spcBef>
                <a:spcPts val="0"/>
              </a:spcBef>
              <a:spcAft>
                <a:spcPts val="0"/>
              </a:spcAft>
              <a:buClr>
                <a:schemeClr val="dk1"/>
              </a:buClr>
              <a:buSzPts val="1600"/>
              <a:buFont typeface="Roboto"/>
              <a:buAutoNum type="romanUcPeriod"/>
            </a:pPr>
            <a:r>
              <a:rPr lang="en-IN" sz="1600">
                <a:solidFill>
                  <a:schemeClr val="dk1"/>
                </a:solidFill>
                <a:highlight>
                  <a:schemeClr val="lt1"/>
                </a:highlight>
              </a:rPr>
              <a:t>Yes, those who violate the law, must be punished.</a:t>
            </a:r>
            <a:endParaRPr sz="1600">
              <a:solidFill>
                <a:schemeClr val="dk1"/>
              </a:solidFill>
              <a:highlight>
                <a:schemeClr val="lt1"/>
              </a:highlight>
            </a:endParaRPr>
          </a:p>
          <a:p>
            <a:pPr indent="-330200" lvl="0" marL="457200" rtl="0" algn="l">
              <a:spcBef>
                <a:spcPts val="0"/>
              </a:spcBef>
              <a:spcAft>
                <a:spcPts val="0"/>
              </a:spcAft>
              <a:buClr>
                <a:schemeClr val="dk1"/>
              </a:buClr>
              <a:buSzPts val="1600"/>
              <a:buFont typeface="Roboto"/>
              <a:buAutoNum type="romanUcPeriod"/>
            </a:pPr>
            <a:r>
              <a:rPr lang="en-IN" sz="1600">
                <a:solidFill>
                  <a:schemeClr val="dk1"/>
                </a:solidFill>
                <a:highlight>
                  <a:schemeClr val="lt1"/>
                </a:highlight>
              </a:rPr>
              <a:t>No, dowry system is firmly rooted in the society since time immemorial.</a:t>
            </a:r>
            <a:endParaRPr sz="1600">
              <a:solidFill>
                <a:schemeClr val="dk1"/>
              </a:solidFill>
              <a:highlight>
                <a:schemeClr val="lt1"/>
              </a:highlight>
            </a:endParaRPr>
          </a:p>
          <a:p>
            <a:pPr indent="0" lvl="0" marL="0" rtl="0" algn="l">
              <a:spcBef>
                <a:spcPts val="0"/>
              </a:spcBef>
              <a:spcAft>
                <a:spcPts val="0"/>
              </a:spcAft>
              <a:buNone/>
            </a:pPr>
            <a:r>
              <a:t/>
            </a:r>
            <a:endParaRPr sz="1600">
              <a:solidFill>
                <a:schemeClr val="dk1"/>
              </a:solidFill>
              <a:highlight>
                <a:schemeClr val="lt1"/>
              </a:highlight>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highlight>
                  <a:schemeClr val="lt1"/>
                </a:highlight>
              </a:rPr>
              <a:t>Only argument I is strong</a:t>
            </a:r>
            <a:endParaRPr sz="1600">
              <a:solidFill>
                <a:schemeClr val="dk1"/>
              </a:solidFill>
              <a:highlight>
                <a:schemeClr val="lt1"/>
              </a:highlight>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highlight>
                  <a:schemeClr val="lt1"/>
                </a:highlight>
              </a:rPr>
              <a:t>Only argument II is strong</a:t>
            </a:r>
            <a:endParaRPr sz="1600">
              <a:solidFill>
                <a:schemeClr val="dk1"/>
              </a:solidFill>
              <a:highlight>
                <a:schemeClr val="lt1"/>
              </a:highlight>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highlight>
                  <a:schemeClr val="lt1"/>
                </a:highlight>
              </a:rPr>
              <a:t>Either I or II is strong</a:t>
            </a:r>
            <a:endParaRPr sz="1600">
              <a:solidFill>
                <a:schemeClr val="dk1"/>
              </a:solidFill>
              <a:highlight>
                <a:schemeClr val="lt1"/>
              </a:highlight>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highlight>
                  <a:schemeClr val="lt1"/>
                </a:highlight>
              </a:rPr>
              <a:t>Neither I nor II is strong</a:t>
            </a:r>
            <a:endParaRPr sz="1600">
              <a:solidFill>
                <a:schemeClr val="dk1"/>
              </a:solidFill>
              <a:highlight>
                <a:schemeClr val="lt1"/>
              </a:highlight>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highlight>
                  <a:schemeClr val="lt1"/>
                </a:highlight>
              </a:rPr>
              <a:t>Both I and II are strong</a:t>
            </a:r>
            <a:endParaRPr sz="1600">
              <a:solidFill>
                <a:schemeClr val="dk1"/>
              </a:solidFill>
              <a:highlight>
                <a:schemeClr val="lt1"/>
              </a:highlight>
            </a:endParaRPr>
          </a:p>
          <a:p>
            <a:pPr indent="0" lvl="0" marL="0" rtl="0" algn="l">
              <a:lnSpc>
                <a:spcPct val="100000"/>
              </a:lnSpc>
              <a:spcBef>
                <a:spcPts val="0"/>
              </a:spcBef>
              <a:spcAft>
                <a:spcPts val="0"/>
              </a:spcAft>
              <a:buNone/>
            </a:pPr>
            <a:r>
              <a:t/>
            </a:r>
            <a:endParaRPr>
              <a:solidFill>
                <a:schemeClr val="dk1"/>
              </a:solidFill>
              <a:latin typeface="Arial"/>
              <a:ea typeface="Arial"/>
              <a:cs typeface="Arial"/>
              <a:sym typeface="Arial"/>
            </a:endParaRPr>
          </a:p>
          <a:p>
            <a:pPr indent="0" lvl="0" marL="457200" rtl="0" algn="l">
              <a:lnSpc>
                <a:spcPct val="150000"/>
              </a:lnSpc>
              <a:spcBef>
                <a:spcPts val="0"/>
              </a:spcBef>
              <a:spcAft>
                <a:spcPts val="0"/>
              </a:spcAft>
              <a:buNone/>
            </a:pPr>
            <a:r>
              <a:t/>
            </a:r>
            <a:endParaRPr>
              <a:solidFill>
                <a:schemeClr val="dk1"/>
              </a:solidFill>
              <a:latin typeface="Arial"/>
              <a:ea typeface="Arial"/>
              <a:cs typeface="Arial"/>
              <a:sym typeface="Arial"/>
            </a:endParaRPr>
          </a:p>
          <a:p>
            <a:pPr indent="0" lvl="0" marL="457200" rtl="0" algn="l">
              <a:lnSpc>
                <a:spcPct val="150000"/>
              </a:lnSpc>
              <a:spcBef>
                <a:spcPts val="0"/>
              </a:spcBef>
              <a:spcAft>
                <a:spcPts val="0"/>
              </a:spcAft>
              <a:buSzPts val="1800"/>
              <a:buNone/>
            </a:pPr>
            <a:r>
              <a:t/>
            </a:r>
            <a:endParaRPr>
              <a:solidFill>
                <a:schemeClr val="dk1"/>
              </a:solidFill>
              <a:latin typeface="Arial"/>
              <a:ea typeface="Arial"/>
              <a:cs typeface="Arial"/>
              <a:sym typeface="Arial"/>
            </a:endParaRPr>
          </a:p>
        </p:txBody>
      </p:sp>
      <p:sp>
        <p:nvSpPr>
          <p:cNvPr id="272" name="Google Shape;272;g31b3f087a09_1_82"/>
          <p:cNvSpPr txBox="1"/>
          <p:nvPr/>
        </p:nvSpPr>
        <p:spPr>
          <a:xfrm>
            <a:off x="6828313" y="4120738"/>
            <a:ext cx="154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Roboto"/>
                <a:ea typeface="Roboto"/>
                <a:cs typeface="Roboto"/>
                <a:sym typeface="Roboto"/>
              </a:rPr>
              <a:t>Answer: A</a:t>
            </a:r>
            <a:endParaRPr b="1" i="0" sz="1800" u="none" cap="none" strike="noStrike">
              <a:solidFill>
                <a:srgbClr val="000000"/>
              </a:solidFill>
              <a:latin typeface="Roboto"/>
              <a:ea typeface="Roboto"/>
              <a:cs typeface="Roboto"/>
              <a:sym typeface="Roboto"/>
            </a:endParaRPr>
          </a:p>
        </p:txBody>
      </p:sp>
      <p:sp>
        <p:nvSpPr>
          <p:cNvPr id="273" name="Google Shape;273;g31b3f087a09_1_82"/>
          <p:cNvSpPr txBox="1"/>
          <p:nvPr/>
        </p:nvSpPr>
        <p:spPr>
          <a:xfrm>
            <a:off x="7207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Question: 14</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 calcmode="lin" valueType="num">
                                      <p:cBhvr additive="base">
                                        <p:cTn dur="500"/>
                                        <p:tgtEl>
                                          <p:spTgt spid="27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 calcmode="lin" valueType="num">
                                      <p:cBhvr additive="base">
                                        <p:cTn dur="500"/>
                                        <p:tgtEl>
                                          <p:spTgt spid="27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 calcmode="lin" valueType="num">
                                      <p:cBhvr additive="base">
                                        <p:cTn dur="500"/>
                                        <p:tgtEl>
                                          <p:spTgt spid="27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anim calcmode="lin" valueType="num">
                                      <p:cBhvr additive="base">
                                        <p:cTn dur="500"/>
                                        <p:tgtEl>
                                          <p:spTgt spid="27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anim calcmode="lin" valueType="num">
                                      <p:cBhvr additive="base">
                                        <p:cTn dur="500"/>
                                        <p:tgtEl>
                                          <p:spTgt spid="27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anim calcmode="lin" valueType="num">
                                      <p:cBhvr additive="base">
                                        <p:cTn dur="500"/>
                                        <p:tgtEl>
                                          <p:spTgt spid="27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xEl>
                                              <p:pRg end="6" st="6"/>
                                            </p:txEl>
                                          </p:spTgt>
                                        </p:tgtEl>
                                        <p:attrNameLst>
                                          <p:attrName>style.visibility</p:attrName>
                                        </p:attrNameLst>
                                      </p:cBhvr>
                                      <p:to>
                                        <p:strVal val="visible"/>
                                      </p:to>
                                    </p:set>
                                    <p:anim calcmode="lin" valueType="num">
                                      <p:cBhvr additive="base">
                                        <p:cTn dur="500"/>
                                        <p:tgtEl>
                                          <p:spTgt spid="27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xEl>
                                              <p:pRg end="7" st="7"/>
                                            </p:txEl>
                                          </p:spTgt>
                                        </p:tgtEl>
                                        <p:attrNameLst>
                                          <p:attrName>style.visibility</p:attrName>
                                        </p:attrNameLst>
                                      </p:cBhvr>
                                      <p:to>
                                        <p:strVal val="visible"/>
                                      </p:to>
                                    </p:set>
                                    <p:anim calcmode="lin" valueType="num">
                                      <p:cBhvr additive="base">
                                        <p:cTn dur="500"/>
                                        <p:tgtEl>
                                          <p:spTgt spid="271">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xEl>
                                              <p:pRg end="8" st="8"/>
                                            </p:txEl>
                                          </p:spTgt>
                                        </p:tgtEl>
                                        <p:attrNameLst>
                                          <p:attrName>style.visibility</p:attrName>
                                        </p:attrNameLst>
                                      </p:cBhvr>
                                      <p:to>
                                        <p:strVal val="visible"/>
                                      </p:to>
                                    </p:set>
                                    <p:anim calcmode="lin" valueType="num">
                                      <p:cBhvr additive="base">
                                        <p:cTn dur="500"/>
                                        <p:tgtEl>
                                          <p:spTgt spid="271">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xEl>
                                              <p:pRg end="9" st="9"/>
                                            </p:txEl>
                                          </p:spTgt>
                                        </p:tgtEl>
                                        <p:attrNameLst>
                                          <p:attrName>style.visibility</p:attrName>
                                        </p:attrNameLst>
                                      </p:cBhvr>
                                      <p:to>
                                        <p:strVal val="visible"/>
                                      </p:to>
                                    </p:set>
                                    <p:anim calcmode="lin" valueType="num">
                                      <p:cBhvr additive="base">
                                        <p:cTn dur="500"/>
                                        <p:tgtEl>
                                          <p:spTgt spid="271">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xEl>
                                              <p:pRg end="10" st="10"/>
                                            </p:txEl>
                                          </p:spTgt>
                                        </p:tgtEl>
                                        <p:attrNameLst>
                                          <p:attrName>style.visibility</p:attrName>
                                        </p:attrNameLst>
                                      </p:cBhvr>
                                      <p:to>
                                        <p:strVal val="visible"/>
                                      </p:to>
                                    </p:set>
                                    <p:anim calcmode="lin" valueType="num">
                                      <p:cBhvr additive="base">
                                        <p:cTn dur="500"/>
                                        <p:tgtEl>
                                          <p:spTgt spid="271">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xEl>
                                              <p:pRg end="11" st="11"/>
                                            </p:txEl>
                                          </p:spTgt>
                                        </p:tgtEl>
                                        <p:attrNameLst>
                                          <p:attrName>style.visibility</p:attrName>
                                        </p:attrNameLst>
                                      </p:cBhvr>
                                      <p:to>
                                        <p:strVal val="visible"/>
                                      </p:to>
                                    </p:set>
                                    <p:anim calcmode="lin" valueType="num">
                                      <p:cBhvr additive="base">
                                        <p:cTn dur="500"/>
                                        <p:tgtEl>
                                          <p:spTgt spid="271">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xEl>
                                              <p:pRg end="12" st="12"/>
                                            </p:txEl>
                                          </p:spTgt>
                                        </p:tgtEl>
                                        <p:attrNameLst>
                                          <p:attrName>style.visibility</p:attrName>
                                        </p:attrNameLst>
                                      </p:cBhvr>
                                      <p:to>
                                        <p:strVal val="visible"/>
                                      </p:to>
                                    </p:set>
                                    <p:anim calcmode="lin" valueType="num">
                                      <p:cBhvr additive="base">
                                        <p:cTn dur="500"/>
                                        <p:tgtEl>
                                          <p:spTgt spid="271">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 calcmode="lin" valueType="num">
                                      <p:cBhvr additive="base">
                                        <p:cTn dur="500"/>
                                        <p:tgtEl>
                                          <p:spTgt spid="27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7" name="Shape 277"/>
        <p:cNvGrpSpPr/>
        <p:nvPr/>
      </p:nvGrpSpPr>
      <p:grpSpPr>
        <a:xfrm>
          <a:off x="0" y="0"/>
          <a:ext cx="0" cy="0"/>
          <a:chOff x="0" y="0"/>
          <a:chExt cx="0" cy="0"/>
        </a:xfrm>
      </p:grpSpPr>
      <p:sp>
        <p:nvSpPr>
          <p:cNvPr id="278" name="Google Shape;278;g31b3f087a09_1_88"/>
          <p:cNvSpPr txBox="1"/>
          <p:nvPr>
            <p:ph idx="1" type="body"/>
          </p:nvPr>
        </p:nvSpPr>
        <p:spPr>
          <a:xfrm>
            <a:off x="719999" y="1439999"/>
            <a:ext cx="8642400" cy="3009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400"/>
              <a:buFont typeface="Arial"/>
              <a:buNone/>
            </a:pPr>
            <a:r>
              <a:rPr lang="en-IN" sz="1600">
                <a:solidFill>
                  <a:schemeClr val="dk1"/>
                </a:solidFill>
                <a:highlight>
                  <a:schemeClr val="lt1"/>
                </a:highlight>
              </a:rPr>
              <a:t>In this case, a positive response is given in option I as it can lessen the problem and </a:t>
            </a:r>
            <a:endParaRPr sz="1600">
              <a:solidFill>
                <a:schemeClr val="dk1"/>
              </a:solidFill>
              <a:highlight>
                <a:schemeClr val="lt1"/>
              </a:highlight>
            </a:endParaRPr>
          </a:p>
          <a:p>
            <a:pPr indent="0" lvl="0" marL="0" rtl="0" algn="just">
              <a:lnSpc>
                <a:spcPct val="100000"/>
              </a:lnSpc>
              <a:spcBef>
                <a:spcPts val="0"/>
              </a:spcBef>
              <a:spcAft>
                <a:spcPts val="0"/>
              </a:spcAft>
              <a:buClr>
                <a:schemeClr val="dk1"/>
              </a:buClr>
              <a:buSzPts val="1400"/>
              <a:buFont typeface="Arial"/>
              <a:buNone/>
            </a:pPr>
            <a:r>
              <a:rPr lang="en-IN" sz="1600">
                <a:solidFill>
                  <a:schemeClr val="dk1"/>
                </a:solidFill>
                <a:highlight>
                  <a:schemeClr val="lt1"/>
                </a:highlight>
              </a:rPr>
              <a:t>reasoning is also strong. On the other hand, in option II, there is a negative impact </a:t>
            </a:r>
            <a:endParaRPr sz="1600">
              <a:solidFill>
                <a:schemeClr val="dk1"/>
              </a:solidFill>
              <a:highlight>
                <a:schemeClr val="lt1"/>
              </a:highlight>
            </a:endParaRPr>
          </a:p>
          <a:p>
            <a:pPr indent="0" lvl="0" marL="0" rtl="0" algn="just">
              <a:lnSpc>
                <a:spcPct val="100000"/>
              </a:lnSpc>
              <a:spcBef>
                <a:spcPts val="0"/>
              </a:spcBef>
              <a:spcAft>
                <a:spcPts val="0"/>
              </a:spcAft>
              <a:buClr>
                <a:schemeClr val="dk1"/>
              </a:buClr>
              <a:buSzPts val="1400"/>
              <a:buFont typeface="Arial"/>
              <a:buNone/>
            </a:pPr>
            <a:r>
              <a:rPr lang="en-IN" sz="1600">
                <a:solidFill>
                  <a:schemeClr val="dk1"/>
                </a:solidFill>
                <a:highlight>
                  <a:schemeClr val="lt1"/>
                </a:highlight>
              </a:rPr>
              <a:t>or weak reasoning for the statement given.</a:t>
            </a:r>
            <a:endParaRPr sz="1600">
              <a:solidFill>
                <a:schemeClr val="dk1"/>
              </a:solidFill>
              <a:highlight>
                <a:schemeClr val="lt1"/>
              </a:highlight>
            </a:endParaRPr>
          </a:p>
          <a:p>
            <a:pPr indent="-342900" lvl="0" marL="457200" rtl="0" algn="l">
              <a:lnSpc>
                <a:spcPct val="150000"/>
              </a:lnSpc>
              <a:spcBef>
                <a:spcPts val="0"/>
              </a:spcBef>
              <a:spcAft>
                <a:spcPts val="0"/>
              </a:spcAft>
              <a:buClr>
                <a:schemeClr val="dk1"/>
              </a:buClr>
              <a:buSzPts val="1800"/>
              <a:buFont typeface="Arial"/>
              <a:buNone/>
            </a:pPr>
            <a:r>
              <a:t/>
            </a:r>
            <a:endParaRPr>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a:solidFill>
                <a:schemeClr val="dk1"/>
              </a:solidFill>
              <a:latin typeface="Arial"/>
              <a:ea typeface="Arial"/>
              <a:cs typeface="Arial"/>
              <a:sym typeface="Arial"/>
            </a:endParaRPr>
          </a:p>
        </p:txBody>
      </p:sp>
      <p:sp>
        <p:nvSpPr>
          <p:cNvPr id="279" name="Google Shape;279;g31b3f087a09_1_88"/>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Explanation: 14</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31d6c4f7d22_0_0"/>
          <p:cNvSpPr txBox="1"/>
          <p:nvPr>
            <p:ph idx="1" type="body"/>
          </p:nvPr>
        </p:nvSpPr>
        <p:spPr>
          <a:xfrm>
            <a:off x="720724" y="117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IN" sz="1600">
                <a:solidFill>
                  <a:schemeClr val="dk1"/>
                </a:solidFill>
              </a:rPr>
              <a:t>Statement:  </a:t>
            </a:r>
            <a:r>
              <a:rPr lang="en-IN" sz="1600">
                <a:solidFill>
                  <a:schemeClr val="dk1"/>
                </a:solidFill>
              </a:rPr>
              <a:t>Should Indian scientists working abroad be called back to India?</a:t>
            </a:r>
            <a:endParaRPr sz="1600">
              <a:solidFill>
                <a:schemeClr val="dk1"/>
              </a:solidFill>
            </a:endParaRPr>
          </a:p>
          <a:p>
            <a:pPr indent="0" lvl="0" marL="0" rtl="0" algn="l">
              <a:spcBef>
                <a:spcPts val="0"/>
              </a:spcBef>
              <a:spcAft>
                <a:spcPts val="0"/>
              </a:spcAft>
              <a:buNone/>
            </a:pPr>
            <a:r>
              <a:rPr b="1" lang="en-IN" sz="1600">
                <a:solidFill>
                  <a:schemeClr val="dk1"/>
                </a:solidFill>
              </a:rPr>
              <a:t>Arguments:</a:t>
            </a:r>
            <a:endParaRPr b="1" sz="1600">
              <a:solidFill>
                <a:schemeClr val="dk1"/>
              </a:solidFill>
            </a:endParaRPr>
          </a:p>
          <a:p>
            <a:pPr indent="0" lvl="0" marL="0" rtl="0" algn="l">
              <a:spcBef>
                <a:spcPts val="0"/>
              </a:spcBef>
              <a:spcAft>
                <a:spcPts val="0"/>
              </a:spcAft>
              <a:buNone/>
            </a:pPr>
            <a:r>
              <a:rPr lang="en-IN" sz="1600">
                <a:solidFill>
                  <a:schemeClr val="dk1"/>
                </a:solidFill>
              </a:rPr>
              <a:t>I.Yes. They must serve the motherland first and forget about discoveries, honors, facilities and all.</a:t>
            </a:r>
            <a:endParaRPr sz="1600">
              <a:solidFill>
                <a:schemeClr val="dk1"/>
              </a:solidFill>
            </a:endParaRPr>
          </a:p>
          <a:p>
            <a:pPr indent="0" lvl="0" marL="0" rtl="0" algn="l">
              <a:spcBef>
                <a:spcPts val="0"/>
              </a:spcBef>
              <a:spcAft>
                <a:spcPts val="0"/>
              </a:spcAft>
              <a:buNone/>
            </a:pPr>
            <a:r>
              <a:rPr lang="en-IN" sz="1600">
                <a:solidFill>
                  <a:schemeClr val="dk1"/>
                </a:solidFill>
              </a:rPr>
              <a:t>II.No. We have enough talent; let them stay where they want.</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Either I 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Neither I nor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Both I and II are strong</a:t>
            </a:r>
            <a:endParaRPr sz="1600">
              <a:solidFill>
                <a:schemeClr val="dk1"/>
              </a:solidFill>
            </a:endParaRPr>
          </a:p>
          <a:p>
            <a:pPr indent="0" lvl="0" marL="457200" rtl="0" algn="l">
              <a:lnSpc>
                <a:spcPct val="150000"/>
              </a:lnSpc>
              <a:spcBef>
                <a:spcPts val="0"/>
              </a:spcBef>
              <a:spcAft>
                <a:spcPts val="0"/>
              </a:spcAft>
              <a:buNone/>
            </a:pPr>
            <a:r>
              <a:t/>
            </a:r>
            <a:endParaRPr b="1" sz="1600">
              <a:solidFill>
                <a:schemeClr val="dk1"/>
              </a:solidFill>
              <a:highlight>
                <a:schemeClr val="lt1"/>
              </a:highlight>
            </a:endParaRPr>
          </a:p>
          <a:p>
            <a:pPr indent="0" lvl="0" marL="457200" rtl="0" algn="l">
              <a:lnSpc>
                <a:spcPct val="150000"/>
              </a:lnSpc>
              <a:spcBef>
                <a:spcPts val="0"/>
              </a:spcBef>
              <a:spcAft>
                <a:spcPts val="0"/>
              </a:spcAft>
              <a:buSzPts val="1800"/>
              <a:buNone/>
            </a:pPr>
            <a:r>
              <a:t/>
            </a:r>
            <a:endParaRPr>
              <a:solidFill>
                <a:schemeClr val="dk1"/>
              </a:solidFill>
              <a:latin typeface="Arial"/>
              <a:ea typeface="Arial"/>
              <a:cs typeface="Arial"/>
              <a:sym typeface="Arial"/>
            </a:endParaRPr>
          </a:p>
        </p:txBody>
      </p:sp>
      <p:sp>
        <p:nvSpPr>
          <p:cNvPr id="285" name="Google Shape;285;g31d6c4f7d22_0_0"/>
          <p:cNvSpPr txBox="1"/>
          <p:nvPr/>
        </p:nvSpPr>
        <p:spPr>
          <a:xfrm>
            <a:off x="6828313" y="4120738"/>
            <a:ext cx="1543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Roboto"/>
                <a:ea typeface="Roboto"/>
                <a:cs typeface="Roboto"/>
                <a:sym typeface="Roboto"/>
              </a:rPr>
              <a:t>Answer: </a:t>
            </a:r>
            <a:r>
              <a:rPr b="1" lang="en-IN" sz="1800">
                <a:latin typeface="Roboto"/>
                <a:ea typeface="Roboto"/>
                <a:cs typeface="Roboto"/>
                <a:sym typeface="Roboto"/>
              </a:rPr>
              <a:t>D</a:t>
            </a:r>
            <a:endParaRPr b="1" i="0" sz="1800" u="none" cap="none" strike="noStrike">
              <a:solidFill>
                <a:srgbClr val="000000"/>
              </a:solidFill>
              <a:latin typeface="Roboto"/>
              <a:ea typeface="Roboto"/>
              <a:cs typeface="Roboto"/>
              <a:sym typeface="Roboto"/>
            </a:endParaRPr>
          </a:p>
        </p:txBody>
      </p:sp>
      <p:sp>
        <p:nvSpPr>
          <p:cNvPr id="286" name="Google Shape;286;g31d6c4f7d22_0_0"/>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Question: 1</a:t>
            </a:r>
            <a:r>
              <a:rPr b="1" lang="en-IN" sz="2000">
                <a:solidFill>
                  <a:srgbClr val="8182EF"/>
                </a:solidFill>
                <a:latin typeface="Roboto"/>
                <a:ea typeface="Roboto"/>
                <a:cs typeface="Roboto"/>
                <a:sym typeface="Roboto"/>
              </a:rPr>
              <a:t>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 calcmode="lin" valueType="num">
                                      <p:cBhvr additive="base">
                                        <p:cTn dur="500"/>
                                        <p:tgtEl>
                                          <p:spTgt spid="28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 calcmode="lin" valueType="num">
                                      <p:cBhvr additive="base">
                                        <p:cTn dur="500"/>
                                        <p:tgtEl>
                                          <p:spTgt spid="28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 calcmode="lin" valueType="num">
                                      <p:cBhvr additive="base">
                                        <p:cTn dur="500"/>
                                        <p:tgtEl>
                                          <p:spTgt spid="28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 calcmode="lin" valueType="num">
                                      <p:cBhvr additive="base">
                                        <p:cTn dur="500"/>
                                        <p:tgtEl>
                                          <p:spTgt spid="28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anim calcmode="lin" valueType="num">
                                      <p:cBhvr additive="base">
                                        <p:cTn dur="500"/>
                                        <p:tgtEl>
                                          <p:spTgt spid="28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xEl>
                                              <p:pRg end="5" st="5"/>
                                            </p:txEl>
                                          </p:spTgt>
                                        </p:tgtEl>
                                        <p:attrNameLst>
                                          <p:attrName>style.visibility</p:attrName>
                                        </p:attrNameLst>
                                      </p:cBhvr>
                                      <p:to>
                                        <p:strVal val="visible"/>
                                      </p:to>
                                    </p:set>
                                    <p:anim calcmode="lin" valueType="num">
                                      <p:cBhvr additive="base">
                                        <p:cTn dur="500"/>
                                        <p:tgtEl>
                                          <p:spTgt spid="28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xEl>
                                              <p:pRg end="6" st="6"/>
                                            </p:txEl>
                                          </p:spTgt>
                                        </p:tgtEl>
                                        <p:attrNameLst>
                                          <p:attrName>style.visibility</p:attrName>
                                        </p:attrNameLst>
                                      </p:cBhvr>
                                      <p:to>
                                        <p:strVal val="visible"/>
                                      </p:to>
                                    </p:set>
                                    <p:anim calcmode="lin" valueType="num">
                                      <p:cBhvr additive="base">
                                        <p:cTn dur="500"/>
                                        <p:tgtEl>
                                          <p:spTgt spid="28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xEl>
                                              <p:pRg end="7" st="7"/>
                                            </p:txEl>
                                          </p:spTgt>
                                        </p:tgtEl>
                                        <p:attrNameLst>
                                          <p:attrName>style.visibility</p:attrName>
                                        </p:attrNameLst>
                                      </p:cBhvr>
                                      <p:to>
                                        <p:strVal val="visible"/>
                                      </p:to>
                                    </p:set>
                                    <p:anim calcmode="lin" valueType="num">
                                      <p:cBhvr additive="base">
                                        <p:cTn dur="500"/>
                                        <p:tgtEl>
                                          <p:spTgt spid="28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xEl>
                                              <p:pRg end="8" st="8"/>
                                            </p:txEl>
                                          </p:spTgt>
                                        </p:tgtEl>
                                        <p:attrNameLst>
                                          <p:attrName>style.visibility</p:attrName>
                                        </p:attrNameLst>
                                      </p:cBhvr>
                                      <p:to>
                                        <p:strVal val="visible"/>
                                      </p:to>
                                    </p:set>
                                    <p:anim calcmode="lin" valueType="num">
                                      <p:cBhvr additive="base">
                                        <p:cTn dur="500"/>
                                        <p:tgtEl>
                                          <p:spTgt spid="28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xEl>
                                              <p:pRg end="9" st="9"/>
                                            </p:txEl>
                                          </p:spTgt>
                                        </p:tgtEl>
                                        <p:attrNameLst>
                                          <p:attrName>style.visibility</p:attrName>
                                        </p:attrNameLst>
                                      </p:cBhvr>
                                      <p:to>
                                        <p:strVal val="visible"/>
                                      </p:to>
                                    </p:set>
                                    <p:anim calcmode="lin" valueType="num">
                                      <p:cBhvr additive="base">
                                        <p:cTn dur="500"/>
                                        <p:tgtEl>
                                          <p:spTgt spid="28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xEl>
                                              <p:pRg end="10" st="10"/>
                                            </p:txEl>
                                          </p:spTgt>
                                        </p:tgtEl>
                                        <p:attrNameLst>
                                          <p:attrName>style.visibility</p:attrName>
                                        </p:attrNameLst>
                                      </p:cBhvr>
                                      <p:to>
                                        <p:strVal val="visible"/>
                                      </p:to>
                                    </p:set>
                                    <p:anim calcmode="lin" valueType="num">
                                      <p:cBhvr additive="base">
                                        <p:cTn dur="500"/>
                                        <p:tgtEl>
                                          <p:spTgt spid="28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xEl>
                                              <p:pRg end="11" st="11"/>
                                            </p:txEl>
                                          </p:spTgt>
                                        </p:tgtEl>
                                        <p:attrNameLst>
                                          <p:attrName>style.visibility</p:attrName>
                                        </p:attrNameLst>
                                      </p:cBhvr>
                                      <p:to>
                                        <p:strVal val="visible"/>
                                      </p:to>
                                    </p:set>
                                    <p:anim calcmode="lin" valueType="num">
                                      <p:cBhvr additive="base">
                                        <p:cTn dur="500"/>
                                        <p:tgtEl>
                                          <p:spTgt spid="284">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 calcmode="lin" valueType="num">
                                      <p:cBhvr additive="base">
                                        <p:cTn dur="500"/>
                                        <p:tgtEl>
                                          <p:spTgt spid="28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0" name="Shape 290"/>
        <p:cNvGrpSpPr/>
        <p:nvPr/>
      </p:nvGrpSpPr>
      <p:grpSpPr>
        <a:xfrm>
          <a:off x="0" y="0"/>
          <a:ext cx="0" cy="0"/>
          <a:chOff x="0" y="0"/>
          <a:chExt cx="0" cy="0"/>
        </a:xfrm>
      </p:grpSpPr>
      <p:sp>
        <p:nvSpPr>
          <p:cNvPr id="291" name="Google Shape;291;g31d6c4f7d22_0_6"/>
          <p:cNvSpPr txBox="1"/>
          <p:nvPr>
            <p:ph idx="1" type="body"/>
          </p:nvPr>
        </p:nvSpPr>
        <p:spPr>
          <a:xfrm>
            <a:off x="720724" y="1439874"/>
            <a:ext cx="8642400" cy="3009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IN" sz="1600">
                <a:solidFill>
                  <a:schemeClr val="dk1"/>
                </a:solidFill>
              </a:rPr>
              <a:t>Clearly, every person must be free to work wherever he wants and no compulsion </a:t>
            </a:r>
            <a:endParaRPr sz="1600">
              <a:solidFill>
                <a:schemeClr val="dk1"/>
              </a:solidFill>
            </a:endParaRPr>
          </a:p>
          <a:p>
            <a:pPr indent="0" lvl="0" marL="0" rtl="0" algn="just">
              <a:spcBef>
                <a:spcPts val="0"/>
              </a:spcBef>
              <a:spcAft>
                <a:spcPts val="0"/>
              </a:spcAft>
              <a:buClr>
                <a:schemeClr val="dk1"/>
              </a:buClr>
              <a:buSzPts val="1100"/>
              <a:buFont typeface="Arial"/>
              <a:buNone/>
            </a:pPr>
            <a:r>
              <a:rPr lang="en-IN" sz="1600">
                <a:solidFill>
                  <a:schemeClr val="dk1"/>
                </a:solidFill>
              </a:rPr>
              <a:t>should be made to confine one to one's own country. So, argument I is vague.</a:t>
            </a:r>
            <a:endParaRPr sz="1600">
              <a:solidFill>
                <a:schemeClr val="dk1"/>
              </a:solidFill>
            </a:endParaRPr>
          </a:p>
          <a:p>
            <a:pPr indent="0" lvl="0" marL="0" rtl="0" algn="just">
              <a:spcBef>
                <a:spcPts val="0"/>
              </a:spcBef>
              <a:spcAft>
                <a:spcPts val="0"/>
              </a:spcAft>
              <a:buClr>
                <a:schemeClr val="dk1"/>
              </a:buClr>
              <a:buSzPts val="1100"/>
              <a:buFont typeface="Arial"/>
              <a:buNone/>
            </a:pPr>
            <a:r>
              <a:rPr lang="en-IN" sz="1600">
                <a:solidFill>
                  <a:schemeClr val="dk1"/>
                </a:solidFill>
              </a:rPr>
              <a:t> However, talented scientists can be of great benefit to the nation and some </a:t>
            </a:r>
            <a:endParaRPr sz="1600">
              <a:solidFill>
                <a:schemeClr val="dk1"/>
              </a:solidFill>
            </a:endParaRPr>
          </a:p>
          <a:p>
            <a:pPr indent="0" lvl="0" marL="0" rtl="0" algn="just">
              <a:spcBef>
                <a:spcPts val="0"/>
              </a:spcBef>
              <a:spcAft>
                <a:spcPts val="0"/>
              </a:spcAft>
              <a:buClr>
                <a:schemeClr val="dk1"/>
              </a:buClr>
              <a:buSzPts val="1100"/>
              <a:buFont typeface="Arial"/>
              <a:buNone/>
            </a:pPr>
            <a:r>
              <a:rPr lang="en-IN" sz="1600">
                <a:solidFill>
                  <a:schemeClr val="dk1"/>
                </a:solidFill>
              </a:rPr>
              <a:t>alternatives as special incentives or better prospects may be made available </a:t>
            </a:r>
            <a:endParaRPr sz="1600">
              <a:solidFill>
                <a:schemeClr val="dk1"/>
              </a:solidFill>
            </a:endParaRPr>
          </a:p>
          <a:p>
            <a:pPr indent="0" lvl="0" marL="0" rtl="0" algn="just">
              <a:spcBef>
                <a:spcPts val="0"/>
              </a:spcBef>
              <a:spcAft>
                <a:spcPts val="0"/>
              </a:spcAft>
              <a:buClr>
                <a:schemeClr val="dk1"/>
              </a:buClr>
              <a:buSzPts val="1100"/>
              <a:buFont typeface="Arial"/>
              <a:buNone/>
            </a:pPr>
            <a:r>
              <a:rPr lang="en-IN" sz="1600">
                <a:solidFill>
                  <a:schemeClr val="dk1"/>
                </a:solidFill>
              </a:rPr>
              <a:t>to them to retain them within their motherland. So, argument II also does not hold.</a:t>
            </a:r>
            <a:endParaRPr sz="1600">
              <a:solidFill>
                <a:schemeClr val="dk1"/>
              </a:solidFill>
            </a:endParaRPr>
          </a:p>
          <a:p>
            <a:pPr indent="0" lvl="0" marL="0" rtl="0" algn="l">
              <a:lnSpc>
                <a:spcPct val="100000"/>
              </a:lnSpc>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t/>
            </a:r>
            <a:endParaRPr sz="1400">
              <a:solidFill>
                <a:schemeClr val="dk1"/>
              </a:solidFill>
              <a:highlight>
                <a:schemeClr val="lt1"/>
              </a:highlight>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Arial"/>
              <a:buNone/>
            </a:pPr>
            <a:r>
              <a:t/>
            </a:r>
            <a:endParaRPr>
              <a:solidFill>
                <a:schemeClr val="dk1"/>
              </a:solidFill>
              <a:latin typeface="Arial"/>
              <a:ea typeface="Arial"/>
              <a:cs typeface="Arial"/>
              <a:sym typeface="Arial"/>
            </a:endParaRPr>
          </a:p>
          <a:p>
            <a:pPr indent="0" lvl="0" marL="114300" rtl="0" algn="l">
              <a:lnSpc>
                <a:spcPct val="115000"/>
              </a:lnSpc>
              <a:spcBef>
                <a:spcPts val="0"/>
              </a:spcBef>
              <a:spcAft>
                <a:spcPts val="0"/>
              </a:spcAft>
              <a:buSzPts val="1800"/>
              <a:buNone/>
            </a:pPr>
            <a:r>
              <a:t/>
            </a:r>
            <a:endParaRPr>
              <a:solidFill>
                <a:schemeClr val="dk1"/>
              </a:solidFill>
              <a:latin typeface="Arial"/>
              <a:ea typeface="Arial"/>
              <a:cs typeface="Arial"/>
              <a:sym typeface="Arial"/>
            </a:endParaRPr>
          </a:p>
        </p:txBody>
      </p:sp>
      <p:sp>
        <p:nvSpPr>
          <p:cNvPr id="292" name="Google Shape;292;g31d6c4f7d22_0_6"/>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Explanation: 1</a:t>
            </a:r>
            <a:r>
              <a:rPr b="1" lang="en-IN" sz="2000">
                <a:solidFill>
                  <a:srgbClr val="8182EF"/>
                </a:solidFill>
                <a:latin typeface="Roboto"/>
                <a:ea typeface="Roboto"/>
                <a:cs typeface="Roboto"/>
                <a:sym typeface="Roboto"/>
              </a:rPr>
              <a:t>5</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298" name="Google Shape;298;p44"/>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299" name="Google Shape;299;p44"/>
          <p:cNvSpPr/>
          <p:nvPr/>
        </p:nvSpPr>
        <p:spPr>
          <a:xfrm>
            <a:off x="1634729" y="4055269"/>
            <a:ext cx="5184000" cy="28470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IN"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05" name="Google Shape;305;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306" name="Google Shape;306;p4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07" name="Google Shape;307;p4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308" name="Google Shape;308;p4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09" name="Google Shape;309;p4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10" name="Google Shape;310;p4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311" name="Google Shape;311;p4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12" name="Google Shape;312;p4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313" name="Google Shape;313;p4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14" name="Google Shape;314;p4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315" name="Google Shape;315;p4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31b3f087a09_1_2"/>
          <p:cNvSpPr txBox="1"/>
          <p:nvPr>
            <p:ph idx="1" type="body"/>
          </p:nvPr>
        </p:nvSpPr>
        <p:spPr>
          <a:xfrm>
            <a:off x="720000" y="144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IN" sz="1600">
                <a:solidFill>
                  <a:schemeClr val="dk1"/>
                </a:solidFill>
                <a:highlight>
                  <a:schemeClr val="lt1"/>
                </a:highlight>
              </a:rPr>
              <a:t>How do we identify information that would strengthen or weaken an argument?</a:t>
            </a:r>
            <a:endParaRPr sz="1600">
              <a:solidFill>
                <a:schemeClr val="dk1"/>
              </a:solidFill>
            </a:endParaRPr>
          </a:p>
          <a:p>
            <a:pPr indent="0" lvl="0" marL="0" rtl="0" algn="just">
              <a:lnSpc>
                <a:spcPct val="150000"/>
              </a:lnSpc>
              <a:spcBef>
                <a:spcPts val="400"/>
              </a:spcBef>
              <a:spcAft>
                <a:spcPts val="0"/>
              </a:spcAft>
              <a:buClr>
                <a:schemeClr val="dk1"/>
              </a:buClr>
              <a:buSzPts val="1100"/>
              <a:buFont typeface="Arial"/>
              <a:buNone/>
            </a:pPr>
            <a:r>
              <a:rPr lang="en-IN" sz="1600">
                <a:solidFill>
                  <a:schemeClr val="dk1"/>
                </a:solidFill>
                <a:highlight>
                  <a:schemeClr val="lt1"/>
                </a:highlight>
              </a:rPr>
              <a:t>Strengthen and Weaken questions ask you to find info that would make the conclusion of an argument </a:t>
            </a:r>
            <a:r>
              <a:rPr b="1" lang="en-IN" sz="1600">
                <a:solidFill>
                  <a:schemeClr val="dk1"/>
                </a:solidFill>
                <a:highlight>
                  <a:schemeClr val="lt1"/>
                </a:highlight>
              </a:rPr>
              <a:t>more</a:t>
            </a:r>
            <a:r>
              <a:rPr lang="en-IN" sz="1600">
                <a:solidFill>
                  <a:schemeClr val="dk1"/>
                </a:solidFill>
                <a:highlight>
                  <a:schemeClr val="lt1"/>
                </a:highlight>
              </a:rPr>
              <a:t> or </a:t>
            </a:r>
            <a:r>
              <a:rPr b="1" lang="en-IN" sz="1600">
                <a:solidFill>
                  <a:schemeClr val="dk1"/>
                </a:solidFill>
                <a:highlight>
                  <a:schemeClr val="lt1"/>
                </a:highlight>
              </a:rPr>
              <a:t>less</a:t>
            </a:r>
            <a:r>
              <a:rPr lang="en-IN" sz="1600">
                <a:solidFill>
                  <a:schemeClr val="dk1"/>
                </a:solidFill>
                <a:highlight>
                  <a:schemeClr val="lt1"/>
                </a:highlight>
              </a:rPr>
              <a:t> likely to be true, based on the evidence that's provided. A strengthener or weakener </a:t>
            </a:r>
            <a:r>
              <a:rPr i="1" lang="en-IN" sz="1600">
                <a:solidFill>
                  <a:schemeClr val="dk1"/>
                </a:solidFill>
                <a:highlight>
                  <a:schemeClr val="lt1"/>
                </a:highlight>
              </a:rPr>
              <a:t>won’t</a:t>
            </a:r>
            <a:r>
              <a:rPr lang="en-IN" sz="1600">
                <a:solidFill>
                  <a:schemeClr val="dk1"/>
                </a:solidFill>
                <a:highlight>
                  <a:schemeClr val="lt1"/>
                </a:highlight>
              </a:rPr>
              <a:t> necessarily prove or disprove an argument beyond a shadow of a doubt—it’ll just increase or decrease the likelihood that the conclusion follows from its support.</a:t>
            </a:r>
            <a:endParaRPr sz="1600">
              <a:solidFill>
                <a:schemeClr val="dk1"/>
              </a:solidFill>
            </a:endParaRPr>
          </a:p>
          <a:p>
            <a:pPr indent="0" lvl="0" marL="0" rtl="0" algn="just">
              <a:lnSpc>
                <a:spcPct val="150000"/>
              </a:lnSpc>
              <a:spcBef>
                <a:spcPts val="0"/>
              </a:spcBef>
              <a:spcAft>
                <a:spcPts val="0"/>
              </a:spcAft>
              <a:buSzPts val="1100"/>
              <a:buNone/>
            </a:pPr>
            <a:r>
              <a:t/>
            </a:r>
            <a:endParaRPr sz="1600">
              <a:solidFill>
                <a:schemeClr val="dk1"/>
              </a:solidFill>
            </a:endParaRPr>
          </a:p>
        </p:txBody>
      </p:sp>
      <p:sp>
        <p:nvSpPr>
          <p:cNvPr id="79" name="Google Shape;79;g31b3f087a09_1_2"/>
          <p:cNvSpPr txBox="1"/>
          <p:nvPr/>
        </p:nvSpPr>
        <p:spPr>
          <a:xfrm>
            <a:off x="2120825" y="630250"/>
            <a:ext cx="420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              CRITICAL THINKING</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 calcmode="lin" valueType="num">
                                      <p:cBhvr additive="base">
                                        <p:cTn dur="500"/>
                                        <p:tgtEl>
                                          <p:spTgt spid="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 calcmode="lin" valueType="num">
                                      <p:cBhvr additive="base">
                                        <p:cTn dur="500"/>
                                        <p:tgtEl>
                                          <p:spTgt spid="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 calcmode="lin" valueType="num">
                                      <p:cBhvr additive="base">
                                        <p:cTn dur="500"/>
                                        <p:tgtEl>
                                          <p:spTgt spid="7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32482c7215b_0_0"/>
          <p:cNvSpPr txBox="1"/>
          <p:nvPr>
            <p:ph idx="1" type="body"/>
          </p:nvPr>
        </p:nvSpPr>
        <p:spPr>
          <a:xfrm>
            <a:off x="720000" y="144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IN" sz="1600">
                <a:solidFill>
                  <a:schemeClr val="dk1"/>
                </a:solidFill>
                <a:highlight>
                  <a:schemeClr val="lt1"/>
                </a:highlight>
              </a:rPr>
              <a:t>How do we identify information that would strengthen or weaken an argument?</a:t>
            </a:r>
            <a:endParaRPr sz="1600">
              <a:solidFill>
                <a:schemeClr val="dk1"/>
              </a:solidFill>
            </a:endParaRPr>
          </a:p>
          <a:p>
            <a:pPr indent="0" lvl="0" marL="0" rtl="0" algn="just">
              <a:lnSpc>
                <a:spcPct val="150000"/>
              </a:lnSpc>
              <a:spcBef>
                <a:spcPts val="400"/>
              </a:spcBef>
              <a:spcAft>
                <a:spcPts val="0"/>
              </a:spcAft>
              <a:buClr>
                <a:schemeClr val="dk1"/>
              </a:buClr>
              <a:buSzPts val="1100"/>
              <a:buFont typeface="Arial"/>
              <a:buNone/>
            </a:pPr>
            <a:r>
              <a:rPr lang="en-IN" sz="1600">
                <a:solidFill>
                  <a:schemeClr val="dk1"/>
                </a:solidFill>
                <a:highlight>
                  <a:schemeClr val="lt1"/>
                </a:highlight>
              </a:rPr>
              <a:t>Strengthen and Weaken questions ask you to find info that would make the conclusion of an argument </a:t>
            </a:r>
            <a:r>
              <a:rPr b="1" lang="en-IN" sz="1600">
                <a:solidFill>
                  <a:schemeClr val="dk1"/>
                </a:solidFill>
                <a:highlight>
                  <a:schemeClr val="lt1"/>
                </a:highlight>
              </a:rPr>
              <a:t>more</a:t>
            </a:r>
            <a:r>
              <a:rPr lang="en-IN" sz="1600">
                <a:solidFill>
                  <a:schemeClr val="dk1"/>
                </a:solidFill>
                <a:highlight>
                  <a:schemeClr val="lt1"/>
                </a:highlight>
              </a:rPr>
              <a:t> or </a:t>
            </a:r>
            <a:r>
              <a:rPr b="1" lang="en-IN" sz="1600">
                <a:solidFill>
                  <a:schemeClr val="dk1"/>
                </a:solidFill>
                <a:highlight>
                  <a:schemeClr val="lt1"/>
                </a:highlight>
              </a:rPr>
              <a:t>less</a:t>
            </a:r>
            <a:r>
              <a:rPr lang="en-IN" sz="1600">
                <a:solidFill>
                  <a:schemeClr val="dk1"/>
                </a:solidFill>
                <a:highlight>
                  <a:schemeClr val="lt1"/>
                </a:highlight>
              </a:rPr>
              <a:t> likely to be true, based on the evidence that's provided. A strengthener or weakener </a:t>
            </a:r>
            <a:r>
              <a:rPr i="1" lang="en-IN" sz="1600">
                <a:solidFill>
                  <a:schemeClr val="dk1"/>
                </a:solidFill>
                <a:highlight>
                  <a:schemeClr val="lt1"/>
                </a:highlight>
              </a:rPr>
              <a:t>won’t</a:t>
            </a:r>
            <a:r>
              <a:rPr lang="en-IN" sz="1600">
                <a:solidFill>
                  <a:schemeClr val="dk1"/>
                </a:solidFill>
                <a:highlight>
                  <a:schemeClr val="lt1"/>
                </a:highlight>
              </a:rPr>
              <a:t> necessarily prove or disprove an argument beyond a shadow of a doubt—it’ll just increase or decrease the likelihood that the conclusion follows from its support.</a:t>
            </a:r>
            <a:endParaRPr sz="1600">
              <a:solidFill>
                <a:schemeClr val="dk1"/>
              </a:solidFill>
            </a:endParaRPr>
          </a:p>
          <a:p>
            <a:pPr indent="0" lvl="0" marL="0" rtl="0" algn="just">
              <a:lnSpc>
                <a:spcPct val="150000"/>
              </a:lnSpc>
              <a:spcBef>
                <a:spcPts val="0"/>
              </a:spcBef>
              <a:spcAft>
                <a:spcPts val="0"/>
              </a:spcAft>
              <a:buSzPts val="1100"/>
              <a:buNone/>
            </a:pPr>
            <a:r>
              <a:t/>
            </a:r>
            <a:endParaRPr sz="1600">
              <a:solidFill>
                <a:schemeClr val="dk1"/>
              </a:solidFill>
            </a:endParaRPr>
          </a:p>
        </p:txBody>
      </p:sp>
      <p:sp>
        <p:nvSpPr>
          <p:cNvPr id="85" name="Google Shape;85;g32482c7215b_0_0"/>
          <p:cNvSpPr txBox="1"/>
          <p:nvPr/>
        </p:nvSpPr>
        <p:spPr>
          <a:xfrm>
            <a:off x="2120825" y="630250"/>
            <a:ext cx="420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              CRITICAL THINKING</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 calcmode="lin" valueType="num">
                                      <p:cBhvr additive="base">
                                        <p:cTn dur="500"/>
                                        <p:tgtEl>
                                          <p:spTgt spid="8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 calcmode="lin" valueType="num">
                                      <p:cBhvr additive="base">
                                        <p:cTn dur="500"/>
                                        <p:tgtEl>
                                          <p:spTgt spid="8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 calcmode="lin" valueType="num">
                                      <p:cBhvr additive="base">
                                        <p:cTn dur="500"/>
                                        <p:tgtEl>
                                          <p:spTgt spid="8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31b3f087a09_1_28"/>
          <p:cNvSpPr txBox="1"/>
          <p:nvPr>
            <p:ph idx="1" type="body"/>
          </p:nvPr>
        </p:nvSpPr>
        <p:spPr>
          <a:xfrm>
            <a:off x="720000" y="1440000"/>
            <a:ext cx="8091600" cy="370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800"/>
              <a:buFont typeface="Arial"/>
              <a:buNone/>
            </a:pPr>
            <a:r>
              <a:rPr b="1" lang="en-IN" sz="1600">
                <a:solidFill>
                  <a:schemeClr val="dk1"/>
                </a:solidFill>
                <a:highlight>
                  <a:schemeClr val="lt1"/>
                </a:highlight>
              </a:rPr>
              <a:t>How do we identify these questions?</a:t>
            </a:r>
            <a:endParaRPr b="1" sz="1600">
              <a:solidFill>
                <a:schemeClr val="dk1"/>
              </a:solidFill>
              <a:highlight>
                <a:schemeClr val="lt1"/>
              </a:highlight>
            </a:endParaRPr>
          </a:p>
          <a:p>
            <a:pPr indent="0" lvl="0" marL="0" rtl="0" algn="l">
              <a:spcBef>
                <a:spcPts val="400"/>
              </a:spcBef>
              <a:spcAft>
                <a:spcPts val="0"/>
              </a:spcAft>
              <a:buClr>
                <a:schemeClr val="dk1"/>
              </a:buClr>
              <a:buSzPts val="1400"/>
              <a:buFont typeface="Arial"/>
              <a:buNone/>
            </a:pPr>
            <a:r>
              <a:rPr b="1" lang="en-IN" sz="1600">
                <a:solidFill>
                  <a:schemeClr val="dk1"/>
                </a:solidFill>
                <a:highlight>
                  <a:schemeClr val="lt1"/>
                </a:highlight>
              </a:rPr>
              <a:t>Strengthen:</a:t>
            </a:r>
            <a:endParaRPr b="1" sz="1600">
              <a:solidFill>
                <a:schemeClr val="dk1"/>
              </a:solidFill>
              <a:highlight>
                <a:schemeClr val="lt1"/>
              </a:highlight>
            </a:endParaRPr>
          </a:p>
          <a:p>
            <a:pPr indent="0" lvl="0" marL="381000" marR="381000" rtl="0" algn="l">
              <a:spcBef>
                <a:spcPts val="0"/>
              </a:spcBef>
              <a:spcAft>
                <a:spcPts val="0"/>
              </a:spcAft>
              <a:buClr>
                <a:schemeClr val="dk1"/>
              </a:buClr>
              <a:buSzPts val="1400"/>
              <a:buFont typeface="Arial"/>
              <a:buNone/>
            </a:pPr>
            <a:r>
              <a:rPr lang="en-IN" sz="1600">
                <a:solidFill>
                  <a:schemeClr val="dk1"/>
                </a:solidFill>
                <a:highlight>
                  <a:schemeClr val="lt1"/>
                </a:highlight>
              </a:rPr>
              <a:t>Which one of the following, if true, most strongly supports the argument above?</a:t>
            </a:r>
            <a:endParaRPr sz="1600">
              <a:solidFill>
                <a:schemeClr val="dk1"/>
              </a:solidFill>
              <a:highlight>
                <a:schemeClr val="lt1"/>
              </a:highlight>
            </a:endParaRPr>
          </a:p>
          <a:p>
            <a:pPr indent="0" lvl="0" marL="381000" marR="381000" rtl="0" algn="l">
              <a:spcBef>
                <a:spcPts val="0"/>
              </a:spcBef>
              <a:spcAft>
                <a:spcPts val="0"/>
              </a:spcAft>
              <a:buClr>
                <a:schemeClr val="dk1"/>
              </a:buClr>
              <a:buSzPts val="1400"/>
              <a:buFont typeface="Arial"/>
              <a:buNone/>
            </a:pPr>
            <a:r>
              <a:rPr lang="en-IN" sz="1600">
                <a:solidFill>
                  <a:schemeClr val="dk1"/>
                </a:solidFill>
                <a:highlight>
                  <a:schemeClr val="lt1"/>
                </a:highlight>
              </a:rPr>
              <a:t>Which one of the following, if true, most strengthens the ecologist’s reasoning?</a:t>
            </a:r>
            <a:endParaRPr sz="1600">
              <a:solidFill>
                <a:schemeClr val="dk1"/>
              </a:solidFill>
            </a:endParaRPr>
          </a:p>
          <a:p>
            <a:pPr indent="0" lvl="0" marL="381000" marR="381000" rtl="0" algn="l">
              <a:spcBef>
                <a:spcPts val="0"/>
              </a:spcBef>
              <a:spcAft>
                <a:spcPts val="0"/>
              </a:spcAft>
              <a:buClr>
                <a:schemeClr val="dk1"/>
              </a:buClr>
              <a:buSzPts val="1400"/>
              <a:buFont typeface="Arial"/>
              <a:buNone/>
            </a:pPr>
            <a:r>
              <a:t/>
            </a:r>
            <a:endParaRPr sz="1600">
              <a:solidFill>
                <a:schemeClr val="dk1"/>
              </a:solidFill>
              <a:highlight>
                <a:schemeClr val="lt1"/>
              </a:highlight>
            </a:endParaRPr>
          </a:p>
          <a:p>
            <a:pPr indent="0" lvl="0" marL="0" rtl="0" algn="l">
              <a:spcBef>
                <a:spcPts val="0"/>
              </a:spcBef>
              <a:spcAft>
                <a:spcPts val="0"/>
              </a:spcAft>
              <a:buClr>
                <a:schemeClr val="dk1"/>
              </a:buClr>
              <a:buSzPts val="1400"/>
              <a:buFont typeface="Arial"/>
              <a:buNone/>
            </a:pPr>
            <a:r>
              <a:rPr b="1" lang="en-IN" sz="1600">
                <a:solidFill>
                  <a:schemeClr val="dk1"/>
                </a:solidFill>
                <a:highlight>
                  <a:schemeClr val="lt1"/>
                </a:highlight>
              </a:rPr>
              <a:t>Weaken:</a:t>
            </a:r>
            <a:endParaRPr b="1" sz="1600">
              <a:solidFill>
                <a:schemeClr val="dk1"/>
              </a:solidFill>
              <a:highlight>
                <a:schemeClr val="lt1"/>
              </a:highlight>
            </a:endParaRPr>
          </a:p>
          <a:p>
            <a:pPr indent="0" lvl="0" marL="381000" marR="381000" rtl="0" algn="l">
              <a:spcBef>
                <a:spcPts val="0"/>
              </a:spcBef>
              <a:spcAft>
                <a:spcPts val="0"/>
              </a:spcAft>
              <a:buClr>
                <a:schemeClr val="dk1"/>
              </a:buClr>
              <a:buSzPts val="1400"/>
              <a:buFont typeface="Arial"/>
              <a:buNone/>
            </a:pPr>
            <a:r>
              <a:rPr lang="en-IN" sz="1600">
                <a:solidFill>
                  <a:schemeClr val="dk1"/>
                </a:solidFill>
                <a:highlight>
                  <a:schemeClr val="lt1"/>
                </a:highlight>
              </a:rPr>
              <a:t>Which one of the following, if true, most undermines the argument?</a:t>
            </a:r>
            <a:endParaRPr sz="1600">
              <a:solidFill>
                <a:schemeClr val="dk1"/>
              </a:solidFill>
              <a:highlight>
                <a:schemeClr val="lt1"/>
              </a:highlight>
            </a:endParaRPr>
          </a:p>
          <a:p>
            <a:pPr indent="0" lvl="0" marL="381000" marR="381000" rtl="0" algn="l">
              <a:spcBef>
                <a:spcPts val="0"/>
              </a:spcBef>
              <a:spcAft>
                <a:spcPts val="0"/>
              </a:spcAft>
              <a:buClr>
                <a:schemeClr val="dk1"/>
              </a:buClr>
              <a:buSzPts val="1400"/>
              <a:buFont typeface="Arial"/>
              <a:buNone/>
            </a:pPr>
            <a:r>
              <a:rPr lang="en-IN" sz="1600">
                <a:solidFill>
                  <a:schemeClr val="dk1"/>
                </a:solidFill>
                <a:highlight>
                  <a:schemeClr val="lt1"/>
                </a:highlight>
              </a:rPr>
              <a:t>Which one of the following represents the strongest counter to Ana’s argument?</a:t>
            </a:r>
            <a:endParaRPr sz="1600">
              <a:solidFill>
                <a:schemeClr val="dk1"/>
              </a:solidFill>
              <a:highlight>
                <a:schemeClr val="lt1"/>
              </a:highlight>
            </a:endParaRPr>
          </a:p>
          <a:p>
            <a:pPr indent="0" lvl="0" marL="381000" marR="381000" rtl="0" algn="l">
              <a:spcBef>
                <a:spcPts val="0"/>
              </a:spcBef>
              <a:spcAft>
                <a:spcPts val="0"/>
              </a:spcAft>
              <a:buClr>
                <a:schemeClr val="dk1"/>
              </a:buClr>
              <a:buSzPts val="1400"/>
              <a:buFont typeface="Arial"/>
              <a:buNone/>
            </a:pPr>
            <a:r>
              <a:rPr lang="en-IN" sz="1600">
                <a:solidFill>
                  <a:schemeClr val="dk1"/>
                </a:solidFill>
                <a:highlight>
                  <a:schemeClr val="lt1"/>
                </a:highlight>
              </a:rPr>
              <a:t>Which one of the following, if true, casts the most doubt on the reasoning above?</a:t>
            </a:r>
            <a:endParaRPr sz="1600">
              <a:solidFill>
                <a:schemeClr val="dk1"/>
              </a:solidFill>
              <a:highlight>
                <a:schemeClr val="lt1"/>
              </a:highlight>
            </a:endParaRPr>
          </a:p>
          <a:p>
            <a:pPr indent="0" lvl="0" marL="0" rtl="0" algn="l">
              <a:spcBef>
                <a:spcPts val="0"/>
              </a:spcBef>
              <a:spcAft>
                <a:spcPts val="0"/>
              </a:spcAft>
              <a:buClr>
                <a:schemeClr val="dk1"/>
              </a:buClr>
              <a:buSzPts val="1400"/>
              <a:buFont typeface="Arial"/>
              <a:buNone/>
            </a:pPr>
            <a:r>
              <a:rPr lang="en-IN" sz="1600">
                <a:solidFill>
                  <a:schemeClr val="dk1"/>
                </a:solidFill>
                <a:highlight>
                  <a:schemeClr val="lt1"/>
                </a:highlight>
              </a:rPr>
              <a:t>Let’s work through an example together!</a:t>
            </a:r>
            <a:endParaRPr sz="1600">
              <a:solidFill>
                <a:schemeClr val="dk1"/>
              </a:solidFill>
              <a:highlight>
                <a:schemeClr val="lt1"/>
              </a:highlight>
            </a:endParaRPr>
          </a:p>
          <a:p>
            <a:pPr indent="0" lvl="0" marL="0" rtl="0" algn="l">
              <a:spcBef>
                <a:spcPts val="1400"/>
              </a:spcBef>
              <a:spcAft>
                <a:spcPts val="0"/>
              </a:spcAft>
              <a:buClr>
                <a:schemeClr val="dk1"/>
              </a:buClr>
              <a:buSzPts val="1400"/>
              <a:buFont typeface="Arial"/>
              <a:buNone/>
            </a:pPr>
            <a:r>
              <a:t/>
            </a:r>
            <a:endParaRPr b="1" sz="1600">
              <a:solidFill>
                <a:schemeClr val="dk1"/>
              </a:solidFill>
              <a:highlight>
                <a:schemeClr val="lt1"/>
              </a:highlight>
            </a:endParaRPr>
          </a:p>
          <a:p>
            <a:pPr indent="0" lvl="0" marL="0" rtl="0" algn="just">
              <a:lnSpc>
                <a:spcPct val="150000"/>
              </a:lnSpc>
              <a:spcBef>
                <a:spcPts val="0"/>
              </a:spcBef>
              <a:spcAft>
                <a:spcPts val="0"/>
              </a:spcAft>
              <a:buSzPts val="1100"/>
              <a:buNone/>
            </a:pPr>
            <a:r>
              <a:t/>
            </a:r>
            <a:endParaRPr>
              <a:solidFill>
                <a:schemeClr val="dk1"/>
              </a:solidFill>
              <a:latin typeface="Arial"/>
              <a:ea typeface="Arial"/>
              <a:cs typeface="Arial"/>
              <a:sym typeface="Arial"/>
            </a:endParaRPr>
          </a:p>
        </p:txBody>
      </p:sp>
      <p:sp>
        <p:nvSpPr>
          <p:cNvPr id="91" name="Google Shape;91;g31b3f087a09_1_28"/>
          <p:cNvSpPr txBox="1"/>
          <p:nvPr/>
        </p:nvSpPr>
        <p:spPr>
          <a:xfrm>
            <a:off x="2120825" y="630250"/>
            <a:ext cx="4203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                TIPS TO SOLVE</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 calcmode="lin" valueType="num">
                                      <p:cBhvr additive="base">
                                        <p:cTn dur="500"/>
                                        <p:tgtEl>
                                          <p:spTgt spid="9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 calcmode="lin" valueType="num">
                                      <p:cBhvr additive="base">
                                        <p:cTn dur="500"/>
                                        <p:tgtEl>
                                          <p:spTgt spid="9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 calcmode="lin" valueType="num">
                                      <p:cBhvr additive="base">
                                        <p:cTn dur="500"/>
                                        <p:tgtEl>
                                          <p:spTgt spid="9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 calcmode="lin" valueType="num">
                                      <p:cBhvr additive="base">
                                        <p:cTn dur="500"/>
                                        <p:tgtEl>
                                          <p:spTgt spid="9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 calcmode="lin" valueType="num">
                                      <p:cBhvr additive="base">
                                        <p:cTn dur="500"/>
                                        <p:tgtEl>
                                          <p:spTgt spid="9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 calcmode="lin" valueType="num">
                                      <p:cBhvr additive="base">
                                        <p:cTn dur="500"/>
                                        <p:tgtEl>
                                          <p:spTgt spid="9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anim calcmode="lin" valueType="num">
                                      <p:cBhvr additive="base">
                                        <p:cTn dur="500"/>
                                        <p:tgtEl>
                                          <p:spTgt spid="9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7" st="7"/>
                                            </p:txEl>
                                          </p:spTgt>
                                        </p:tgtEl>
                                        <p:attrNameLst>
                                          <p:attrName>style.visibility</p:attrName>
                                        </p:attrNameLst>
                                      </p:cBhvr>
                                      <p:to>
                                        <p:strVal val="visible"/>
                                      </p:to>
                                    </p:set>
                                    <p:anim calcmode="lin" valueType="num">
                                      <p:cBhvr additive="base">
                                        <p:cTn dur="500"/>
                                        <p:tgtEl>
                                          <p:spTgt spid="9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8" st="8"/>
                                            </p:txEl>
                                          </p:spTgt>
                                        </p:tgtEl>
                                        <p:attrNameLst>
                                          <p:attrName>style.visibility</p:attrName>
                                        </p:attrNameLst>
                                      </p:cBhvr>
                                      <p:to>
                                        <p:strVal val="visible"/>
                                      </p:to>
                                    </p:set>
                                    <p:anim calcmode="lin" valueType="num">
                                      <p:cBhvr additive="base">
                                        <p:cTn dur="500"/>
                                        <p:tgtEl>
                                          <p:spTgt spid="9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9" st="9"/>
                                            </p:txEl>
                                          </p:spTgt>
                                        </p:tgtEl>
                                        <p:attrNameLst>
                                          <p:attrName>style.visibility</p:attrName>
                                        </p:attrNameLst>
                                      </p:cBhvr>
                                      <p:to>
                                        <p:strVal val="visible"/>
                                      </p:to>
                                    </p:set>
                                    <p:anim calcmode="lin" valueType="num">
                                      <p:cBhvr additive="base">
                                        <p:cTn dur="500"/>
                                        <p:tgtEl>
                                          <p:spTgt spid="9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10" st="10"/>
                                            </p:txEl>
                                          </p:spTgt>
                                        </p:tgtEl>
                                        <p:attrNameLst>
                                          <p:attrName>style.visibility</p:attrName>
                                        </p:attrNameLst>
                                      </p:cBhvr>
                                      <p:to>
                                        <p:strVal val="visible"/>
                                      </p:to>
                                    </p:set>
                                    <p:anim calcmode="lin" valueType="num">
                                      <p:cBhvr additive="base">
                                        <p:cTn dur="500"/>
                                        <p:tgtEl>
                                          <p:spTgt spid="9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
                                            <p:txEl>
                                              <p:pRg end="11" st="11"/>
                                            </p:txEl>
                                          </p:spTgt>
                                        </p:tgtEl>
                                        <p:attrNameLst>
                                          <p:attrName>style.visibility</p:attrName>
                                        </p:attrNameLst>
                                      </p:cBhvr>
                                      <p:to>
                                        <p:strVal val="visible"/>
                                      </p:to>
                                    </p:set>
                                    <p:anim calcmode="lin" valueType="num">
                                      <p:cBhvr additive="base">
                                        <p:cTn dur="500"/>
                                        <p:tgtEl>
                                          <p:spTgt spid="90">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31b3f087a09_1_43"/>
          <p:cNvSpPr txBox="1"/>
          <p:nvPr>
            <p:ph idx="1" type="body"/>
          </p:nvPr>
        </p:nvSpPr>
        <p:spPr>
          <a:xfrm>
            <a:off x="851875" y="1122850"/>
            <a:ext cx="7517400" cy="3136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IN" sz="1600">
                <a:solidFill>
                  <a:schemeClr val="dk1"/>
                </a:solidFill>
              </a:rPr>
              <a:t>Each question given below consists of a statement, followed by two arguments numbered I and II. You have to decide which of the arguments is a 'strong' argument and which is a 'weak' argument. Give answer:</a:t>
            </a:r>
            <a:endParaRPr sz="16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IN" sz="1600">
                <a:solidFill>
                  <a:schemeClr val="dk1"/>
                </a:solidFill>
              </a:rPr>
              <a:t>(A) If only argument I is strong</a:t>
            </a:r>
            <a:endParaRPr sz="16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IN" sz="1600">
                <a:solidFill>
                  <a:schemeClr val="dk1"/>
                </a:solidFill>
              </a:rPr>
              <a:t>(B) If only argument II is strong</a:t>
            </a:r>
            <a:endParaRPr sz="16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IN" sz="1600">
                <a:solidFill>
                  <a:schemeClr val="dk1"/>
                </a:solidFill>
              </a:rPr>
              <a:t>(C) If either I or II is strong</a:t>
            </a:r>
            <a:endParaRPr sz="16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IN" sz="1600">
                <a:solidFill>
                  <a:schemeClr val="dk1"/>
                </a:solidFill>
              </a:rPr>
              <a:t>(D) If neither I nor II is strong and</a:t>
            </a:r>
            <a:endParaRPr sz="1600">
              <a:solidFill>
                <a:schemeClr val="dk1"/>
              </a:solidFill>
            </a:endParaRPr>
          </a:p>
          <a:p>
            <a:pPr indent="0" lvl="0" marL="0" rtl="0" algn="l">
              <a:lnSpc>
                <a:spcPct val="150000"/>
              </a:lnSpc>
              <a:spcBef>
                <a:spcPts val="0"/>
              </a:spcBef>
              <a:spcAft>
                <a:spcPts val="0"/>
              </a:spcAft>
              <a:buClr>
                <a:schemeClr val="dk1"/>
              </a:buClr>
              <a:buSzPts val="1400"/>
              <a:buFont typeface="Arial"/>
              <a:buNone/>
            </a:pPr>
            <a:r>
              <a:rPr lang="en-IN" sz="1600">
                <a:solidFill>
                  <a:schemeClr val="dk1"/>
                </a:solidFill>
              </a:rPr>
              <a:t>(E) If both I and II are strong</a:t>
            </a:r>
            <a:endParaRPr sz="1600">
              <a:solidFill>
                <a:schemeClr val="dk1"/>
              </a:solidFill>
            </a:endParaRPr>
          </a:p>
          <a:p>
            <a:pPr indent="0" lvl="0" marL="0" rtl="0" algn="l">
              <a:lnSpc>
                <a:spcPct val="150000"/>
              </a:lnSpc>
              <a:spcBef>
                <a:spcPts val="0"/>
              </a:spcBef>
              <a:spcAft>
                <a:spcPts val="0"/>
              </a:spcAft>
              <a:buClr>
                <a:schemeClr val="dk1"/>
              </a:buClr>
              <a:buSzPts val="1800"/>
              <a:buFont typeface="Arial"/>
              <a:buNone/>
            </a:pPr>
            <a:r>
              <a:t/>
            </a:r>
            <a:endParaRPr>
              <a:solidFill>
                <a:schemeClr val="dk1"/>
              </a:solidFill>
              <a:latin typeface="Arial"/>
              <a:ea typeface="Arial"/>
              <a:cs typeface="Arial"/>
              <a:sym typeface="Arial"/>
            </a:endParaRPr>
          </a:p>
        </p:txBody>
      </p:sp>
      <p:sp>
        <p:nvSpPr>
          <p:cNvPr id="97" name="Google Shape;97;g31b3f087a09_1_43"/>
          <p:cNvSpPr txBox="1"/>
          <p:nvPr/>
        </p:nvSpPr>
        <p:spPr>
          <a:xfrm>
            <a:off x="3015150" y="630250"/>
            <a:ext cx="26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IN" sz="2000">
                <a:solidFill>
                  <a:srgbClr val="8182EF"/>
                </a:solidFill>
                <a:latin typeface="Roboto"/>
                <a:ea typeface="Roboto"/>
                <a:cs typeface="Roboto"/>
                <a:sym typeface="Roboto"/>
              </a:rPr>
              <a:t>       </a:t>
            </a:r>
            <a:r>
              <a:rPr b="1" i="0" lang="en-IN" sz="2000" u="none" cap="none" strike="noStrike">
                <a:solidFill>
                  <a:srgbClr val="8182EF"/>
                </a:solidFill>
                <a:latin typeface="Roboto"/>
                <a:ea typeface="Roboto"/>
                <a:cs typeface="Roboto"/>
                <a:sym typeface="Roboto"/>
              </a:rPr>
              <a:t>DIRECTION</a:t>
            </a:r>
            <a:r>
              <a:rPr b="1" lang="en-IN" sz="2000">
                <a:solidFill>
                  <a:srgbClr val="8182EF"/>
                </a:solidFill>
                <a:latin typeface="Roboto"/>
                <a:ea typeface="Roboto"/>
                <a:cs typeface="Roboto"/>
                <a:sym typeface="Roboto"/>
              </a:rPr>
              <a:t>S</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 calcmode="lin" valueType="num">
                                      <p:cBhvr additive="base">
                                        <p:cTn dur="500"/>
                                        <p:tgtEl>
                                          <p:spTgt spid="9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 calcmode="lin" valueType="num">
                                      <p:cBhvr additive="base">
                                        <p:cTn dur="500"/>
                                        <p:tgtEl>
                                          <p:spTgt spid="9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 calcmode="lin" valueType="num">
                                      <p:cBhvr additive="base">
                                        <p:cTn dur="500"/>
                                        <p:tgtEl>
                                          <p:spTgt spid="9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 calcmode="lin" valueType="num">
                                      <p:cBhvr additive="base">
                                        <p:cTn dur="500"/>
                                        <p:tgtEl>
                                          <p:spTgt spid="9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 calcmode="lin" valueType="num">
                                      <p:cBhvr additive="base">
                                        <p:cTn dur="500"/>
                                        <p:tgtEl>
                                          <p:spTgt spid="9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anim calcmode="lin" valueType="num">
                                      <p:cBhvr additive="base">
                                        <p:cTn dur="500"/>
                                        <p:tgtEl>
                                          <p:spTgt spid="9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anim calcmode="lin" valueType="num">
                                      <p:cBhvr additive="base">
                                        <p:cTn dur="500"/>
                                        <p:tgtEl>
                                          <p:spTgt spid="9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nvSpPr>
        <p:spPr>
          <a:xfrm>
            <a:off x="6828313" y="4120738"/>
            <a:ext cx="15437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Roboto"/>
                <a:ea typeface="Roboto"/>
                <a:cs typeface="Roboto"/>
                <a:sym typeface="Roboto"/>
              </a:rPr>
              <a:t>Answer: </a:t>
            </a:r>
            <a:r>
              <a:rPr b="1" lang="en-IN" sz="1800">
                <a:latin typeface="Roboto"/>
                <a:ea typeface="Roboto"/>
                <a:cs typeface="Roboto"/>
                <a:sym typeface="Roboto"/>
              </a:rPr>
              <a:t>E</a:t>
            </a:r>
            <a:endParaRPr b="1" i="0" sz="1800" u="none" cap="none" strike="noStrike">
              <a:solidFill>
                <a:srgbClr val="000000"/>
              </a:solidFill>
              <a:latin typeface="Roboto"/>
              <a:ea typeface="Roboto"/>
              <a:cs typeface="Roboto"/>
              <a:sym typeface="Roboto"/>
            </a:endParaRPr>
          </a:p>
        </p:txBody>
      </p:sp>
      <p:sp>
        <p:nvSpPr>
          <p:cNvPr id="103" name="Google Shape;103;p16"/>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Question: 01</a:t>
            </a:r>
            <a:endParaRPr b="1" i="0" sz="2000" u="none" cap="none" strike="noStrike">
              <a:solidFill>
                <a:srgbClr val="8182EF"/>
              </a:solidFill>
              <a:latin typeface="Roboto"/>
              <a:ea typeface="Roboto"/>
              <a:cs typeface="Roboto"/>
              <a:sym typeface="Roboto"/>
            </a:endParaRPr>
          </a:p>
        </p:txBody>
      </p:sp>
      <p:sp>
        <p:nvSpPr>
          <p:cNvPr id="104" name="Google Shape;104;p16"/>
          <p:cNvSpPr txBox="1"/>
          <p:nvPr>
            <p:ph idx="1" type="body"/>
          </p:nvPr>
        </p:nvSpPr>
        <p:spPr>
          <a:xfrm>
            <a:off x="720000" y="1122850"/>
            <a:ext cx="7845600" cy="402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600">
                <a:solidFill>
                  <a:schemeClr val="dk1"/>
                </a:solidFill>
              </a:rPr>
              <a:t>Statement:  </a:t>
            </a:r>
            <a:r>
              <a:rPr lang="en-IN" sz="1600">
                <a:solidFill>
                  <a:schemeClr val="dk1"/>
                </a:solidFill>
              </a:rPr>
              <a:t>Should young entrepreneurs be encouraged?</a:t>
            </a:r>
            <a:endParaRPr sz="1600">
              <a:solidFill>
                <a:schemeClr val="dk1"/>
              </a:solidFill>
            </a:endParaRPr>
          </a:p>
          <a:p>
            <a:pPr indent="0" lvl="0" marL="0" rtl="0" algn="l">
              <a:spcBef>
                <a:spcPts val="0"/>
              </a:spcBef>
              <a:spcAft>
                <a:spcPts val="0"/>
              </a:spcAft>
              <a:buClr>
                <a:schemeClr val="dk1"/>
              </a:buClr>
              <a:buSzPts val="1100"/>
              <a:buFont typeface="Arial"/>
              <a:buNone/>
            </a:pPr>
            <a:r>
              <a:rPr b="1" lang="en-IN" sz="1600">
                <a:solidFill>
                  <a:schemeClr val="dk1"/>
                </a:solidFill>
              </a:rPr>
              <a:t>Arguments:</a:t>
            </a:r>
            <a:endParaRPr b="1" sz="1600">
              <a:solidFill>
                <a:schemeClr val="dk1"/>
              </a:solidFill>
            </a:endParaRPr>
          </a:p>
          <a:p>
            <a:pPr indent="0" lvl="0" marL="0" rtl="0" algn="l">
              <a:spcBef>
                <a:spcPts val="0"/>
              </a:spcBef>
              <a:spcAft>
                <a:spcPts val="0"/>
              </a:spcAft>
              <a:buClr>
                <a:schemeClr val="dk1"/>
              </a:buClr>
              <a:buSzPts val="1100"/>
              <a:buFont typeface="Arial"/>
              <a:buNone/>
            </a:pPr>
            <a:r>
              <a:rPr lang="en-IN" sz="1600">
                <a:solidFill>
                  <a:schemeClr val="dk1"/>
                </a:solidFill>
              </a:rPr>
              <a:t>I.Yes. They will help in industrial development of the country.</a:t>
            </a:r>
            <a:endParaRPr sz="1600">
              <a:solidFill>
                <a:schemeClr val="dk1"/>
              </a:solidFill>
            </a:endParaRPr>
          </a:p>
          <a:p>
            <a:pPr indent="0" lvl="0" marL="0" rtl="0" algn="l">
              <a:spcBef>
                <a:spcPts val="0"/>
              </a:spcBef>
              <a:spcAft>
                <a:spcPts val="0"/>
              </a:spcAft>
              <a:buClr>
                <a:schemeClr val="dk1"/>
              </a:buClr>
              <a:buSzPts val="1400"/>
              <a:buFont typeface="Arial"/>
              <a:buNone/>
            </a:pPr>
            <a:r>
              <a:rPr lang="en-IN" sz="1600">
                <a:solidFill>
                  <a:schemeClr val="dk1"/>
                </a:solidFill>
              </a:rPr>
              <a:t>II.Yes. They will reduce the burden on employment market.</a:t>
            </a:r>
            <a:endParaRPr sz="1600">
              <a:solidFill>
                <a:schemeClr val="dk1"/>
              </a:solidFill>
            </a:endParaRPr>
          </a:p>
          <a:p>
            <a:pPr indent="0" lvl="0" marL="457200" rtl="0" algn="l">
              <a:spcBef>
                <a:spcPts val="0"/>
              </a:spcBef>
              <a:spcAft>
                <a:spcPts val="0"/>
              </a:spcAft>
              <a:buClr>
                <a:schemeClr val="dk1"/>
              </a:buClr>
              <a:buSzPts val="1400"/>
              <a:buFont typeface="Arial"/>
              <a:buNone/>
            </a:pPr>
            <a:r>
              <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Only argument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Either I 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Neither I nor II is strong</a:t>
            </a:r>
            <a:endParaRPr sz="1600">
              <a:solidFill>
                <a:schemeClr val="dk1"/>
              </a:solidFill>
            </a:endParaRPr>
          </a:p>
          <a:p>
            <a:pPr indent="-330200" lvl="0" marL="457200" rtl="0" algn="l">
              <a:spcBef>
                <a:spcPts val="0"/>
              </a:spcBef>
              <a:spcAft>
                <a:spcPts val="0"/>
              </a:spcAft>
              <a:buClr>
                <a:schemeClr val="dk1"/>
              </a:buClr>
              <a:buSzPts val="1600"/>
              <a:buFont typeface="Roboto"/>
              <a:buAutoNum type="alphaUcPeriod"/>
            </a:pPr>
            <a:r>
              <a:rPr lang="en-IN" sz="1600">
                <a:solidFill>
                  <a:schemeClr val="dk1"/>
                </a:solidFill>
              </a:rPr>
              <a:t>Both I and II are strong</a:t>
            </a:r>
            <a:endParaRPr sz="1600">
              <a:solidFill>
                <a:schemeClr val="dk1"/>
              </a:solidFill>
            </a:endParaRPr>
          </a:p>
          <a:p>
            <a:pPr indent="0" lvl="0" marL="0" marR="0" rtl="0" algn="l">
              <a:lnSpc>
                <a:spcPct val="150000"/>
              </a:lnSpc>
              <a:spcBef>
                <a:spcPts val="0"/>
              </a:spcBef>
              <a:spcAft>
                <a:spcPts val="0"/>
              </a:spcAft>
              <a:buSzPts val="1800"/>
              <a:buNone/>
            </a:pPr>
            <a:r>
              <a:t/>
            </a:r>
            <a:endParaRPr>
              <a:solidFill>
                <a:schemeClr val="dk1"/>
              </a:solidFill>
              <a:latin typeface="Arial"/>
              <a:ea typeface="Arial"/>
              <a:cs typeface="Arial"/>
              <a:sym typeface="Arial"/>
            </a:endParaRPr>
          </a:p>
          <a:p>
            <a:pPr indent="0" lvl="0" marL="457200" rtl="0" algn="l">
              <a:lnSpc>
                <a:spcPct val="150000"/>
              </a:lnSpc>
              <a:spcBef>
                <a:spcPts val="0"/>
              </a:spcBef>
              <a:spcAft>
                <a:spcPts val="0"/>
              </a:spcAft>
              <a:buSzPts val="1800"/>
              <a:buNone/>
            </a:pPr>
            <a:r>
              <a:t/>
            </a:r>
            <a:endParaRPr>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 calcmode="lin" valueType="num">
                                      <p:cBhvr additive="base">
                                        <p:cTn dur="500"/>
                                        <p:tgtEl>
                                          <p:spTgt spid="10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720000" y="1440000"/>
            <a:ext cx="7800600" cy="3281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IN" sz="1600">
                <a:solidFill>
                  <a:schemeClr val="dk1"/>
                </a:solidFill>
              </a:rPr>
              <a:t>Clearly, encouraging the young entrepreneurs will open up the field for the establishment of new industries. Thus, it shall help in industrial development and not only employ the entrepreneurs but create more job opportunities for others as well. So, both the arguments hold strong.</a:t>
            </a:r>
            <a:endParaRPr sz="1600">
              <a:solidFill>
                <a:schemeClr val="dk1"/>
              </a:solidFill>
            </a:endParaRPr>
          </a:p>
          <a:p>
            <a:pPr indent="0" lvl="0" marL="457200" rtl="0" algn="l">
              <a:lnSpc>
                <a:spcPct val="100000"/>
              </a:lnSpc>
              <a:spcBef>
                <a:spcPts val="0"/>
              </a:spcBef>
              <a:spcAft>
                <a:spcPts val="800"/>
              </a:spcAft>
              <a:buNone/>
            </a:pPr>
            <a:r>
              <a:t/>
            </a:r>
            <a:endParaRPr sz="2000">
              <a:solidFill>
                <a:schemeClr val="dk1"/>
              </a:solidFill>
            </a:endParaRPr>
          </a:p>
        </p:txBody>
      </p:sp>
      <p:sp>
        <p:nvSpPr>
          <p:cNvPr id="110" name="Google Shape;110;p17"/>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Explanation: 01</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 ram</dc:creator>
</cp:coreProperties>
</file>