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Roboto"/>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721">
          <p15:clr>
            <a:srgbClr val="FF0000"/>
          </p15:clr>
        </p15:guide>
        <p15:guide id="2" orient="horz" pos="1134">
          <p15:clr>
            <a:srgbClr val="FF0000"/>
          </p15:clr>
        </p15:guide>
        <p15:guide id="3" orient="horz" pos="707">
          <p15:clr>
            <a:srgbClr val="00FF00"/>
          </p15:clr>
        </p15:guide>
        <p15:guide id="4" orient="horz" pos="397">
          <p15:clr>
            <a:srgbClr val="00FF00"/>
          </p15:clr>
        </p15:guide>
        <p15:guide id="5" pos="792">
          <p15:clr>
            <a:srgbClr val="FF00FF"/>
          </p15:clr>
        </p15:guide>
        <p15:guide id="6" pos="5272">
          <p15:clr>
            <a:srgbClr val="FF00FF"/>
          </p15:clr>
        </p15:guide>
        <p15:guide id="7" pos="3572">
          <p15:clr>
            <a:srgbClr val="747775"/>
          </p15:clr>
        </p15:guide>
      </p15:sldGuideLst>
    </p:ext>
    <p:ext uri="GoogleSlidesCustomDataVersion2">
      <go:slidesCustomData xmlns:go="http://customooxmlschemas.google.com/" r:id="rId31" roundtripDataSignature="AMtx7mhruktsvJ6pzV4oMFsnej8dQDjG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721" orient="horz"/>
        <p:guide pos="1134" orient="horz"/>
        <p:guide pos="707" orient="horz"/>
        <p:guide pos="397" orient="horz"/>
        <p:guide pos="792"/>
        <p:guide pos="5272"/>
        <p:guide pos="3572"/>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italic.fntdata"/><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font" Target="fonts/Roboto-bold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20e544cbe2_0_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8" name="Google Shape;118;g320e544cbe2_0_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IN" sz="900">
                <a:solidFill>
                  <a:srgbClr val="003366"/>
                </a:solidFill>
                <a:highlight>
                  <a:schemeClr val="lt1"/>
                </a:highlight>
              </a:rPr>
              <a:t>Style is </a:t>
            </a:r>
            <a:r>
              <a:rPr i="1" lang="en-IN" sz="900">
                <a:solidFill>
                  <a:srgbClr val="003366"/>
                </a:solidFill>
                <a:highlight>
                  <a:schemeClr val="lt1"/>
                </a:highlight>
              </a:rPr>
              <a:t>how</a:t>
            </a:r>
            <a:r>
              <a:rPr lang="en-IN" sz="900">
                <a:solidFill>
                  <a:srgbClr val="003366"/>
                </a:solidFill>
                <a:highlight>
                  <a:schemeClr val="lt1"/>
                </a:highlight>
              </a:rPr>
              <a:t> something is written. It includes such considerations as paragraph construction, sentence length and patterns, and word choice. In occupational writing, you will select a style appropriate for your message, your purpose, and your audience. Your </a:t>
            </a:r>
            <a:r>
              <a:rPr i="1" lang="en-IN" sz="900">
                <a:solidFill>
                  <a:srgbClr val="003366"/>
                </a:solidFill>
                <a:highlight>
                  <a:schemeClr val="lt1"/>
                </a:highlight>
              </a:rPr>
              <a:t>tone</a:t>
            </a:r>
            <a:r>
              <a:rPr lang="en-IN" sz="900">
                <a:solidFill>
                  <a:srgbClr val="003366"/>
                </a:solidFill>
                <a:highlight>
                  <a:schemeClr val="lt1"/>
                </a:highlight>
              </a:rPr>
              <a:t> expresses your attitude toward your topic and your audience. It can be formal and impersonal or informal and personal. The trend in business writing today is toward less formality; however, this does not mean you can be breezy or "chummy" in your writing. A business letter or report needs to be both personal </a:t>
            </a:r>
            <a:r>
              <a:rPr i="1" lang="en-IN" sz="900">
                <a:solidFill>
                  <a:srgbClr val="003366"/>
                </a:solidFill>
                <a:highlight>
                  <a:schemeClr val="lt1"/>
                </a:highlight>
              </a:rPr>
              <a:t>and</a:t>
            </a:r>
            <a:r>
              <a:rPr lang="en-IN" sz="900">
                <a:solidFill>
                  <a:srgbClr val="003366"/>
                </a:solidFill>
                <a:highlight>
                  <a:schemeClr val="lt1"/>
                </a:highlight>
              </a:rPr>
              <a:t> professional.</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20e544cbe2_0_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g320e544cbe2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63636"/>
              </a:lnSpc>
              <a:spcBef>
                <a:spcPts val="1100"/>
              </a:spcBef>
              <a:spcAft>
                <a:spcPts val="0"/>
              </a:spcAft>
              <a:buClr>
                <a:schemeClr val="dk1"/>
              </a:buClr>
              <a:buSzPts val="1100"/>
              <a:buFont typeface="Arial"/>
              <a:buNone/>
            </a:pPr>
            <a:r>
              <a:rPr lang="en-IN">
                <a:solidFill>
                  <a:srgbClr val="313131"/>
                </a:solidFill>
                <a:highlight>
                  <a:schemeClr val="lt1"/>
                </a:highlight>
              </a:rPr>
              <a:t>To write well, you must organize your thoughts, explain your arguments, present your supporting evidence and lead your reader to a shared conclusion. If the reader disagrees, he or she should be able to find each of your arguments for rebuttal. Writing enables you to vividly recall past events, describe a special experience or sell a vision.  You rely on critical thought in your conceptualization, on clear articulation through choice of words and structure and on effective sharing of information by writing for the reader, not just yourself. Writing harnesses the transformative power of the written word to improve your life and to change the world around you.</a:t>
            </a:r>
            <a:endParaRPr>
              <a:solidFill>
                <a:srgbClr val="313131"/>
              </a:solidFill>
              <a:highlight>
                <a:schemeClr val="lt1"/>
              </a:highlight>
            </a:endParaRPr>
          </a:p>
          <a:p>
            <a:pPr indent="0" lvl="0" marL="0" rtl="0" algn="l">
              <a:lnSpc>
                <a:spcPct val="163636"/>
              </a:lnSpc>
              <a:spcBef>
                <a:spcPts val="1100"/>
              </a:spcBef>
              <a:spcAft>
                <a:spcPts val="0"/>
              </a:spcAft>
              <a:buClr>
                <a:schemeClr val="dk1"/>
              </a:buClr>
              <a:buSzPts val="1100"/>
              <a:buFont typeface="Arial"/>
              <a:buNone/>
            </a:pPr>
            <a:r>
              <a:rPr lang="en-IN">
                <a:solidFill>
                  <a:srgbClr val="313131"/>
                </a:solidFill>
                <a:highlight>
                  <a:schemeClr val="lt1"/>
                </a:highlight>
              </a:rPr>
              <a:t>  </a:t>
            </a:r>
            <a:endParaRPr>
              <a:solidFill>
                <a:srgbClr val="313131"/>
              </a:solidFill>
              <a:highlight>
                <a:schemeClr val="lt1"/>
              </a:highlight>
            </a:endParaRPr>
          </a:p>
          <a:p>
            <a:pPr indent="0" lvl="0" marL="0" rtl="0" algn="l">
              <a:spcBef>
                <a:spcPts val="110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0e544cbe2_0_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g320e544cbe2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1150">
                <a:solidFill>
                  <a:srgbClr val="313131"/>
                </a:solidFill>
                <a:highlight>
                  <a:schemeClr val="lt1"/>
                </a:highlight>
              </a:rPr>
              <a:t>Good writing targets the reading audience. It is adapted to the medium: Digital or print? Formal or informal? Light or serious? The task is accomplished if the message is communicated clearly but it is effective, if it is remembered. Skilled writing produces a response in the reader by stimulating thought, evoking an emotion and stirring to action. It is the reason you read a favourite book a second time. </a:t>
            </a:r>
            <a:endParaRPr>
              <a:solidFill>
                <a:schemeClr val="dk1"/>
              </a:solidFill>
            </a:endParaRPr>
          </a:p>
          <a:p>
            <a:pPr indent="0" lvl="0" marL="0" rtl="0" algn="l">
              <a:lnSpc>
                <a:spcPct val="100000"/>
              </a:lnSpc>
              <a:spcBef>
                <a:spcPts val="0"/>
              </a:spcBef>
              <a:spcAft>
                <a:spcPts val="0"/>
              </a:spcAft>
              <a:buSzPts val="1100"/>
              <a:buNone/>
            </a:pPr>
            <a:r>
              <a:t/>
            </a:r>
            <a:endParaRPr>
              <a:solidFill>
                <a:srgbClr val="313131"/>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ed0adb26e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9" name="Google Shape;139;g31ed0adb26e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1ed0adb26e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31ed0adb26e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1ed0adb26e_0_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31ed0adb26e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1ed0adb26e_0_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31ed0adb26e_0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ed0adb26e_0_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7" name="Google Shape;167;g31ed0adb26e_0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ed0adb26e_0_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g31ed0adb26e_0_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1ed0adb26e_0_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1" name="Google Shape;181;g31ed0adb26e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0" name="Google Shape;6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1ed0adb26e_0_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31ed0adb26e_0_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2483f145f7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8" name="Google Shape;68;g32483f145f7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900">
                <a:solidFill>
                  <a:srgbClr val="003366"/>
                </a:solidFill>
                <a:highlight>
                  <a:schemeClr val="lt1"/>
                </a:highlight>
              </a:rPr>
              <a:t>Writing is an essential job skill, and it is a part of every job. As you advance in your career, you'll do more and more writing. Writing well will enhance your success. Indeed, promotions are often based on an employee's ability to write. This chapter provides an overview of occupational writing, to get you thinking about the important role writing will play in your career. It covers the keys to effective writing, characteristics common to most job-related writing, and the importance of writing ethically.</a:t>
            </a:r>
            <a:endParaRPr sz="900">
              <a:solidFill>
                <a:srgbClr val="003366"/>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20e544cbe2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g320e544cbe2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900">
                <a:solidFill>
                  <a:srgbClr val="003366"/>
                </a:solidFill>
                <a:highlight>
                  <a:schemeClr val="lt1"/>
                </a:highlight>
              </a:rPr>
              <a:t>There are four keys to effective writing: identifying your audience, establishing your purpose, formulating your message, and selecting your style and tone. To accomplish these tasks effectively, ask yourself these questions: </a:t>
            </a:r>
            <a:r>
              <a:rPr i="1" lang="en-IN" sz="900">
                <a:solidFill>
                  <a:srgbClr val="003366"/>
                </a:solidFill>
                <a:highlight>
                  <a:schemeClr val="lt1"/>
                </a:highlight>
              </a:rPr>
              <a:t>Who</a:t>
            </a:r>
            <a:r>
              <a:rPr lang="en-IN" sz="900">
                <a:solidFill>
                  <a:srgbClr val="003366"/>
                </a:solidFill>
                <a:highlight>
                  <a:schemeClr val="lt1"/>
                </a:highlight>
              </a:rPr>
              <a:t> will read what I write? </a:t>
            </a:r>
            <a:r>
              <a:rPr i="1" lang="en-IN" sz="900">
                <a:solidFill>
                  <a:srgbClr val="003366"/>
                </a:solidFill>
                <a:highlight>
                  <a:schemeClr val="lt1"/>
                </a:highlight>
              </a:rPr>
              <a:t>Why</a:t>
            </a:r>
            <a:r>
              <a:rPr lang="en-IN" sz="900">
                <a:solidFill>
                  <a:srgbClr val="003366"/>
                </a:solidFill>
                <a:highlight>
                  <a:schemeClr val="lt1"/>
                </a:highlight>
              </a:rPr>
              <a:t> should they read what I write? </a:t>
            </a:r>
            <a:r>
              <a:rPr i="1" lang="en-IN" sz="900">
                <a:solidFill>
                  <a:srgbClr val="003366"/>
                </a:solidFill>
                <a:highlight>
                  <a:schemeClr val="lt1"/>
                </a:highlight>
              </a:rPr>
              <a:t>What</a:t>
            </a:r>
            <a:r>
              <a:rPr lang="en-IN" sz="900">
                <a:solidFill>
                  <a:srgbClr val="003366"/>
                </a:solidFill>
                <a:highlight>
                  <a:schemeClr val="lt1"/>
                </a:highlight>
              </a:rPr>
              <a:t> do I have to say to them? </a:t>
            </a:r>
            <a:r>
              <a:rPr i="1" lang="en-IN" sz="900">
                <a:solidFill>
                  <a:srgbClr val="003366"/>
                </a:solidFill>
                <a:highlight>
                  <a:schemeClr val="lt1"/>
                </a:highlight>
              </a:rPr>
              <a:t>How</a:t>
            </a:r>
            <a:r>
              <a:rPr lang="en-IN" sz="900">
                <a:solidFill>
                  <a:srgbClr val="003366"/>
                </a:solidFill>
                <a:highlight>
                  <a:schemeClr val="lt1"/>
                </a:highlight>
              </a:rPr>
              <a:t> can I best communicate?</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0e544cbe2_0_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0" name="Google Shape;90;g320e544cbe2_0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900">
                <a:solidFill>
                  <a:srgbClr val="003366"/>
                </a:solidFill>
                <a:highlight>
                  <a:schemeClr val="lt1"/>
                </a:highlight>
              </a:rPr>
              <a:t>The first step in occupational writing is to ask yourself who your audience is. How big is your audience? How well do they understand English? Do they already know anything about your topic? What is their attitude toward you and your work? It is important to identify your audience before you begin writing, since you will need to tailor your message to your audience. If you are not able to identify your audience, assume a general audience and keep your writing as simple and straightforward as possible.</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0e544cbe2_0_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g320e544cbe2_0_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100"/>
              <a:buNone/>
            </a:pPr>
            <a:r>
              <a:rPr lang="en-IN" sz="900">
                <a:solidFill>
                  <a:srgbClr val="003366"/>
                </a:solidFill>
                <a:highlight>
                  <a:schemeClr val="lt1"/>
                </a:highlight>
              </a:rPr>
              <a:t>Identifying </a:t>
            </a:r>
            <a:r>
              <a:rPr i="1" lang="en-IN" sz="900">
                <a:solidFill>
                  <a:srgbClr val="003366"/>
                </a:solidFill>
                <a:highlight>
                  <a:schemeClr val="lt1"/>
                </a:highlight>
              </a:rPr>
              <a:t>why</a:t>
            </a:r>
            <a:r>
              <a:rPr lang="en-IN" sz="900">
                <a:solidFill>
                  <a:srgbClr val="003366"/>
                </a:solidFill>
                <a:highlight>
                  <a:schemeClr val="lt1"/>
                </a:highlight>
              </a:rPr>
              <a:t> you are writing will help you communicate your message better and make it easier for you to write. An important rule in occupational writing is to get to the point right away. Don't feel that you have to entertain or impress your readers.</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20e544cbe2_0_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g320e544cbe2_0_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900">
                <a:solidFill>
                  <a:srgbClr val="003366"/>
                </a:solidFill>
                <a:highlight>
                  <a:schemeClr val="lt1"/>
                </a:highlight>
              </a:rPr>
              <a:t>Your message includes the </a:t>
            </a:r>
            <a:r>
              <a:rPr i="1" lang="en-IN" sz="900">
                <a:solidFill>
                  <a:srgbClr val="003366"/>
                </a:solidFill>
                <a:highlight>
                  <a:schemeClr val="lt1"/>
                </a:highlight>
              </a:rPr>
              <a:t>scope</a:t>
            </a:r>
            <a:r>
              <a:rPr lang="en-IN" sz="900">
                <a:solidFill>
                  <a:srgbClr val="003366"/>
                </a:solidFill>
                <a:highlight>
                  <a:schemeClr val="lt1"/>
                </a:highlight>
              </a:rPr>
              <a:t> and </a:t>
            </a:r>
            <a:r>
              <a:rPr i="1" lang="en-IN" sz="900">
                <a:solidFill>
                  <a:srgbClr val="003366"/>
                </a:solidFill>
                <a:highlight>
                  <a:schemeClr val="lt1"/>
                </a:highlight>
              </a:rPr>
              <a:t>details</a:t>
            </a:r>
            <a:r>
              <a:rPr lang="en-IN" sz="900">
                <a:solidFill>
                  <a:srgbClr val="003366"/>
                </a:solidFill>
                <a:highlight>
                  <a:schemeClr val="lt1"/>
                </a:highlight>
              </a:rPr>
              <a:t> of your communication. The details are the key points you want your readers to absorb. The scope refers to the amount of information you provide about those details. You must adapt your message to fit your audience. For example, it would not be productive to include detailed technical information in a memo for busy executives; instead, for this audience you would provide a summary of the managerial significance of these details.</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0e544cbe2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g320e544cbe2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IN" sz="900">
                <a:solidFill>
                  <a:srgbClr val="003366"/>
                </a:solidFill>
                <a:highlight>
                  <a:schemeClr val="lt1"/>
                </a:highlight>
              </a:rPr>
              <a:t>Style is </a:t>
            </a:r>
            <a:r>
              <a:rPr i="1" lang="en-IN" sz="900">
                <a:solidFill>
                  <a:srgbClr val="003366"/>
                </a:solidFill>
                <a:highlight>
                  <a:schemeClr val="lt1"/>
                </a:highlight>
              </a:rPr>
              <a:t>how</a:t>
            </a:r>
            <a:r>
              <a:rPr lang="en-IN" sz="900">
                <a:solidFill>
                  <a:srgbClr val="003366"/>
                </a:solidFill>
                <a:highlight>
                  <a:schemeClr val="lt1"/>
                </a:highlight>
              </a:rPr>
              <a:t> something is written. It includes such considerations as paragraph construction, sentence length and patterns, and word choice. In occupational writing, you will select a style appropriate for your message, your purpose, and your audience. Your </a:t>
            </a:r>
            <a:r>
              <a:rPr i="1" lang="en-IN" sz="900">
                <a:solidFill>
                  <a:srgbClr val="003366"/>
                </a:solidFill>
                <a:highlight>
                  <a:schemeClr val="lt1"/>
                </a:highlight>
              </a:rPr>
              <a:t>tone</a:t>
            </a:r>
            <a:r>
              <a:rPr lang="en-IN" sz="900">
                <a:solidFill>
                  <a:srgbClr val="003366"/>
                </a:solidFill>
                <a:highlight>
                  <a:schemeClr val="lt1"/>
                </a:highlight>
              </a:rPr>
              <a:t> expresses your attitude toward your topic and your audience. It can be formal and impersonal or informal and personal. The trend in business writing today is toward less formality; however, this does not mean you can be breezy or "chummy" in your writing. A business letter or report needs to be both personal </a:t>
            </a:r>
            <a:r>
              <a:rPr i="1" lang="en-IN" sz="900">
                <a:solidFill>
                  <a:srgbClr val="003366"/>
                </a:solidFill>
                <a:highlight>
                  <a:schemeClr val="lt1"/>
                </a:highlight>
              </a:rPr>
              <a:t>and</a:t>
            </a:r>
            <a:r>
              <a:rPr lang="en-IN" sz="900">
                <a:solidFill>
                  <a:srgbClr val="003366"/>
                </a:solidFill>
                <a:highlight>
                  <a:schemeClr val="lt1"/>
                </a:highlight>
              </a:rPr>
              <a:t> professional.</a:t>
            </a:r>
            <a:endParaRPr>
              <a:solidFill>
                <a:schemeClr val="dk1"/>
              </a:solidFill>
            </a:endParaRPr>
          </a:p>
          <a:p>
            <a:pPr indent="0" lvl="0" marL="0" rtl="0" algn="l">
              <a:lnSpc>
                <a:spcPct val="100000"/>
              </a:lnSpc>
              <a:spcBef>
                <a:spcPts val="0"/>
              </a:spcBef>
              <a:spcAft>
                <a:spcPts val="0"/>
              </a:spcAft>
              <a:buSzPts val="1100"/>
              <a:buNone/>
            </a:pPr>
            <a:r>
              <a:t/>
            </a:r>
            <a:endParaRPr sz="900">
              <a:solidFill>
                <a:srgbClr val="003366"/>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4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4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43" name="Shape 43"/>
        <p:cNvGrpSpPr/>
        <p:nvPr/>
      </p:nvGrpSpPr>
      <p:grpSpPr>
        <a:xfrm>
          <a:off x="0" y="0"/>
          <a:ext cx="0" cy="0"/>
          <a:chOff x="0" y="0"/>
          <a:chExt cx="0" cy="0"/>
        </a:xfrm>
      </p:grpSpPr>
      <p:pic>
        <p:nvPicPr>
          <p:cNvPr descr="A close up of a logo&#10;&#10;Description generated with high confidence" id="44" name="Google Shape;44;p56"/>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sp>
        <p:nvSpPr>
          <p:cNvPr id="45" name="Google Shape;45;p56"/>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6" name="Google Shape;46;p56"/>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7" name="Google Shape;47;p56"/>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8" name="Google Shape;48;p56"/>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4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4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 name="Shape 18"/>
        <p:cNvGrpSpPr/>
        <p:nvPr/>
      </p:nvGrpSpPr>
      <p:grpSpPr>
        <a:xfrm>
          <a:off x="0" y="0"/>
          <a:ext cx="0" cy="0"/>
          <a:chOff x="0" y="0"/>
          <a:chExt cx="0" cy="0"/>
        </a:xfrm>
      </p:grpSpPr>
      <p:sp>
        <p:nvSpPr>
          <p:cNvPr id="19" name="Google Shape;19;p5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0" name="Google Shape;20;p5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1" name="Google Shape;21;p5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23" name="Shape 2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5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6" name="Google Shape;26;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7" name="Shape 27"/>
        <p:cNvGrpSpPr/>
        <p:nvPr/>
      </p:nvGrpSpPr>
      <p:grpSpPr>
        <a:xfrm>
          <a:off x="0" y="0"/>
          <a:ext cx="0" cy="0"/>
          <a:chOff x="0" y="0"/>
          <a:chExt cx="0" cy="0"/>
        </a:xfrm>
      </p:grpSpPr>
      <p:sp>
        <p:nvSpPr>
          <p:cNvPr id="28" name="Google Shape;28;p5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9" name="Google Shape;29;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0" name="Shape 30"/>
        <p:cNvGrpSpPr/>
        <p:nvPr/>
      </p:nvGrpSpPr>
      <p:grpSpPr>
        <a:xfrm>
          <a:off x="0" y="0"/>
          <a:ext cx="0" cy="0"/>
          <a:chOff x="0" y="0"/>
          <a:chExt cx="0" cy="0"/>
        </a:xfrm>
      </p:grpSpPr>
      <p:sp>
        <p:nvSpPr>
          <p:cNvPr id="31" name="Google Shape;31;p5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32" name="Google Shape;32;p5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3" name="Google Shape;33;p5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4" name="Google Shape;34;p5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5" name="Google Shape;35;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6" name="Shape 36"/>
        <p:cNvGrpSpPr/>
        <p:nvPr/>
      </p:nvGrpSpPr>
      <p:grpSpPr>
        <a:xfrm>
          <a:off x="0" y="0"/>
          <a:ext cx="0" cy="0"/>
          <a:chOff x="0" y="0"/>
          <a:chExt cx="0" cy="0"/>
        </a:xfrm>
      </p:grpSpPr>
      <p:sp>
        <p:nvSpPr>
          <p:cNvPr id="37" name="Google Shape;37;p5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8" name="Google Shape;38;p5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 name="Shape 39"/>
        <p:cNvGrpSpPr/>
        <p:nvPr/>
      </p:nvGrpSpPr>
      <p:grpSpPr>
        <a:xfrm>
          <a:off x="0" y="0"/>
          <a:ext cx="0" cy="0"/>
          <a:chOff x="0" y="0"/>
          <a:chExt cx="0" cy="0"/>
        </a:xfrm>
      </p:grpSpPr>
      <p:sp>
        <p:nvSpPr>
          <p:cNvPr id="40" name="Google Shape;40;p5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1" name="Google Shape;41;p5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2" name="Google Shape;42;p5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4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jpg"/><Relationship Id="rId4" Type="http://schemas.openxmlformats.org/officeDocument/2006/relationships/image" Target="../media/image4.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1.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4" name="Google Shape;54;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5" name="Google Shape;55;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56" name="Google Shape;56;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57" name="Google Shape;57;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20e544cbe2_0_37"/>
          <p:cNvSpPr txBox="1"/>
          <p:nvPr/>
        </p:nvSpPr>
        <p:spPr>
          <a:xfrm>
            <a:off x="5670550" y="2690463"/>
            <a:ext cx="3000000" cy="112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The importance of writing skills</a:t>
            </a:r>
            <a:endParaRPr sz="1800">
              <a:solidFill>
                <a:schemeClr val="dk1"/>
              </a:solidFill>
              <a:highlight>
                <a:schemeClr val="lt1"/>
              </a:highlight>
              <a:latin typeface="Roboto"/>
              <a:ea typeface="Roboto"/>
              <a:cs typeface="Roboto"/>
              <a:sym typeface="Roboto"/>
            </a:endParaRPr>
          </a:p>
          <a:p>
            <a:pPr indent="0" lvl="0" marL="0" rtl="0" algn="ctr">
              <a:spcBef>
                <a:spcPts val="200"/>
              </a:spcBef>
              <a:spcAft>
                <a:spcPts val="0"/>
              </a:spcAft>
              <a:buClr>
                <a:schemeClr val="dk1"/>
              </a:buClr>
              <a:buSzPts val="2000"/>
              <a:buFont typeface="Arial"/>
              <a:buNone/>
            </a:pPr>
            <a:r>
              <a:t/>
            </a:r>
            <a:endParaRPr sz="1800">
              <a:solidFill>
                <a:srgbClr val="003366"/>
              </a:solidFill>
              <a:highlight>
                <a:schemeClr val="lt1"/>
              </a:highlight>
              <a:latin typeface="Roboto"/>
              <a:ea typeface="Roboto"/>
              <a:cs typeface="Roboto"/>
              <a:sym typeface="Roboto"/>
            </a:endParaRPr>
          </a:p>
        </p:txBody>
      </p:sp>
      <p:sp>
        <p:nvSpPr>
          <p:cNvPr id="121" name="Google Shape;121;g320e544cbe2_0_37"/>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22" name="Google Shape;122;g320e544cbe2_0_37"/>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20e544cbe2_0_44"/>
          <p:cNvSpPr txBox="1"/>
          <p:nvPr/>
        </p:nvSpPr>
        <p:spPr>
          <a:xfrm>
            <a:off x="5670550" y="2690463"/>
            <a:ext cx="3000000" cy="1124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How writing helps you to develop</a:t>
            </a:r>
            <a:endParaRPr sz="1800">
              <a:solidFill>
                <a:schemeClr val="dk1"/>
              </a:solidFill>
              <a:highlight>
                <a:schemeClr val="lt1"/>
              </a:highlight>
              <a:latin typeface="Roboto"/>
              <a:ea typeface="Roboto"/>
              <a:cs typeface="Roboto"/>
              <a:sym typeface="Roboto"/>
            </a:endParaRPr>
          </a:p>
          <a:p>
            <a:pPr indent="0" lvl="0" marL="0" rtl="0" algn="ctr">
              <a:spcBef>
                <a:spcPts val="2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28" name="Google Shape;128;g320e544cbe2_0_44"/>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29" name="Google Shape;129;g320e544cbe2_0_44"/>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20e544cbe2_0_51"/>
          <p:cNvSpPr txBox="1"/>
          <p:nvPr/>
        </p:nvSpPr>
        <p:spPr>
          <a:xfrm>
            <a:off x="5670550" y="2690463"/>
            <a:ext cx="3000000" cy="806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Effective writing</a:t>
            </a:r>
            <a:endParaRPr sz="1800">
              <a:solidFill>
                <a:schemeClr val="dk1"/>
              </a:solidFill>
              <a:highlight>
                <a:schemeClr val="lt1"/>
              </a:highlight>
              <a:latin typeface="Roboto"/>
              <a:ea typeface="Roboto"/>
              <a:cs typeface="Roboto"/>
              <a:sym typeface="Roboto"/>
            </a:endParaRPr>
          </a:p>
          <a:p>
            <a:pPr indent="0" lvl="0" marL="0" rtl="0" algn="ctr">
              <a:spcBef>
                <a:spcPts val="20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35" name="Google Shape;135;g320e544cbe2_0_51"/>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36" name="Google Shape;136;g320e544cbe2_0_51"/>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1ed0adb26e_0_6"/>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42" name="Google Shape;142;g31ed0adb26e_0_6"/>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sp>
        <p:nvSpPr>
          <p:cNvPr id="143" name="Google Shape;143;g31ed0adb26e_0_6"/>
          <p:cNvSpPr txBox="1"/>
          <p:nvPr/>
        </p:nvSpPr>
        <p:spPr>
          <a:xfrm>
            <a:off x="977800" y="1709750"/>
            <a:ext cx="7391400" cy="1969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0"/>
              </a:spcAft>
              <a:buClr>
                <a:schemeClr val="dk1"/>
              </a:buClr>
              <a:buSzPts val="2000"/>
              <a:buFont typeface="Arial"/>
              <a:buNone/>
            </a:pPr>
            <a:r>
              <a:rPr b="1" lang="en-IN" sz="1800">
                <a:solidFill>
                  <a:schemeClr val="dk1"/>
                </a:solidFill>
                <a:highlight>
                  <a:schemeClr val="lt1"/>
                </a:highlight>
                <a:latin typeface="Roboto"/>
                <a:ea typeface="Roboto"/>
                <a:cs typeface="Roboto"/>
                <a:sym typeface="Roboto"/>
              </a:rPr>
              <a:t>Improve writing skills</a:t>
            </a:r>
            <a:endParaRPr b="1" sz="1800">
              <a:solidFill>
                <a:schemeClr val="dk1"/>
              </a:solidFill>
              <a:highlight>
                <a:schemeClr val="lt1"/>
              </a:highlight>
              <a:latin typeface="Roboto"/>
              <a:ea typeface="Roboto"/>
              <a:cs typeface="Roboto"/>
              <a:sym typeface="Roboto"/>
            </a:endParaRPr>
          </a:p>
          <a:p>
            <a:pPr indent="0" lvl="0" marL="0" rtl="0" algn="ctr">
              <a:lnSpc>
                <a:spcPct val="163636"/>
              </a:lnSpc>
              <a:spcBef>
                <a:spcPts val="110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Thankfully, writing is a skill which can be learned like any other. Furthermore, the learned skill will serve you all your life. </a:t>
            </a:r>
            <a:endParaRPr sz="1800">
              <a:solidFill>
                <a:schemeClr val="dk1"/>
              </a:solidFill>
              <a:highlight>
                <a:schemeClr val="lt1"/>
              </a:highlight>
              <a:latin typeface="Roboto"/>
              <a:ea typeface="Roboto"/>
              <a:cs typeface="Roboto"/>
              <a:sym typeface="Roboto"/>
            </a:endParaRPr>
          </a:p>
          <a:p>
            <a:pPr indent="0" lvl="0" marL="0" marR="0" rtl="0" algn="l">
              <a:lnSpc>
                <a:spcPct val="150000"/>
              </a:lnSpc>
              <a:spcBef>
                <a:spcPts val="1100"/>
              </a:spcBef>
              <a:spcAft>
                <a:spcPts val="0"/>
              </a:spcAft>
              <a:buClr>
                <a:srgbClr val="000000"/>
              </a:buClr>
              <a:buSzPts val="16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31ed0adb26e_0_13"/>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49" name="Google Shape;149;g31ed0adb26e_0_13"/>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sp>
        <p:nvSpPr>
          <p:cNvPr id="150" name="Google Shape;150;g31ed0adb26e_0_13"/>
          <p:cNvSpPr txBox="1"/>
          <p:nvPr/>
        </p:nvSpPr>
        <p:spPr>
          <a:xfrm>
            <a:off x="821225" y="1709750"/>
            <a:ext cx="7471800" cy="20550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Read widely.  Reading a variety of material will help to grow your vocabulary and introduce you to different styles of expression. If you read an unfamiliar word, look it up. Your reading vocabulary is larger than your written one, but you can work to reduce the gap between them by using the new words you learn in your writing.</a:t>
            </a:r>
            <a:endParaRPr sz="1800">
              <a:solidFill>
                <a:srgbClr val="313131"/>
              </a:solidFill>
              <a:highlight>
                <a:schemeClr val="lt1"/>
              </a:highlight>
              <a:latin typeface="Roboto"/>
              <a:ea typeface="Roboto"/>
              <a:cs typeface="Roboto"/>
              <a:sym typeface="Roboto"/>
            </a:endParaRPr>
          </a:p>
          <a:p>
            <a:pPr indent="0" lvl="0" marL="457200" marR="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1ed0adb26e_0_20"/>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56" name="Google Shape;156;g31ed0adb26e_0_20"/>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57" name="Google Shape;157;g31ed0adb26e_0_20"/>
          <p:cNvSpPr txBox="1"/>
          <p:nvPr/>
        </p:nvSpPr>
        <p:spPr>
          <a:xfrm>
            <a:off x="836100" y="1800225"/>
            <a:ext cx="7471800" cy="10989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Capture your ideas in writing. This requires strategic thinking in order to sharpen your focus to make ideas clearly understood.</a:t>
            </a:r>
            <a:endParaRPr sz="1800">
              <a:solidFill>
                <a:srgbClr val="313131"/>
              </a:solidFill>
              <a:highlight>
                <a:schemeClr val="lt1"/>
              </a:highlight>
              <a:latin typeface="Roboto"/>
              <a:ea typeface="Roboto"/>
              <a:cs typeface="Roboto"/>
              <a:sym typeface="Roboto"/>
            </a:endParaRPr>
          </a:p>
          <a:p>
            <a:pPr indent="0" lvl="0" marL="457200" marR="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31ed0adb26e_0_27"/>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63" name="Google Shape;163;g31ed0adb26e_0_27"/>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64" name="Google Shape;164;g31ed0adb26e_0_27"/>
          <p:cNvSpPr txBox="1"/>
          <p:nvPr/>
        </p:nvSpPr>
        <p:spPr>
          <a:xfrm>
            <a:off x="836100" y="1800225"/>
            <a:ext cx="74718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Practice. The more you write, the easier it will be to develop a personal style that is recognizable. Like most skills, practice will make writing easier and more effective.</a:t>
            </a:r>
            <a:endParaRPr sz="1800">
              <a:solidFill>
                <a:srgbClr val="313131"/>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1ed0adb26e_0_33"/>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70" name="Google Shape;170;g31ed0adb26e_0_33"/>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71" name="Google Shape;171;g31ed0adb26e_0_33"/>
          <p:cNvSpPr txBox="1"/>
          <p:nvPr/>
        </p:nvSpPr>
        <p:spPr>
          <a:xfrm>
            <a:off x="836100" y="1800225"/>
            <a:ext cx="7471800" cy="14175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Target your communication. Keep your reader in mind when writing.  Careful choice of appropriate words and selection of the right length of communication will help to discipline your writing. </a:t>
            </a:r>
            <a:endParaRPr sz="1800">
              <a:solidFill>
                <a:srgbClr val="313131"/>
              </a:solidFill>
              <a:highlight>
                <a:schemeClr val="lt1"/>
              </a:highlight>
              <a:latin typeface="Roboto"/>
              <a:ea typeface="Roboto"/>
              <a:cs typeface="Roboto"/>
              <a:sym typeface="Roboto"/>
            </a:endParaRPr>
          </a:p>
          <a:p>
            <a:pPr indent="0" lvl="0" marL="457200" marR="0" rtl="0" algn="l">
              <a:lnSpc>
                <a:spcPct val="150000"/>
              </a:lnSpc>
              <a:spcBef>
                <a:spcPts val="0"/>
              </a:spcBef>
              <a:spcAft>
                <a:spcPts val="0"/>
              </a:spcAft>
              <a:buNone/>
            </a:pPr>
            <a:r>
              <a:t/>
            </a:r>
            <a:endParaRPr sz="1800">
              <a:solidFill>
                <a:schemeClr val="dk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1ed0adb26e_0_39"/>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77" name="Google Shape;177;g31ed0adb26e_0_39"/>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78" name="Google Shape;178;g31ed0adb26e_0_39"/>
          <p:cNvSpPr txBox="1"/>
          <p:nvPr/>
        </p:nvSpPr>
        <p:spPr>
          <a:xfrm>
            <a:off x="836100" y="1800225"/>
            <a:ext cx="74718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Rely on good writing practices.  Always read what you have written before sending it to others. A good trick is to read your work aloud, when many of its shortcoming become evident.  Correct your spelling and grammatical errors. Check for organization of ideas, sentence structure and logic flow in paragraphs. Will your readers understand your message and respond the way you wish? Will you be happy with your writing if you read it much later?</a:t>
            </a:r>
            <a:endParaRPr sz="1800">
              <a:solidFill>
                <a:srgbClr val="313131"/>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1ed0adb26e_0_45"/>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84" name="Google Shape;184;g31ed0adb26e_0_45"/>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85" name="Google Shape;185;g31ed0adb26e_0_45"/>
          <p:cNvSpPr txBox="1"/>
          <p:nvPr/>
        </p:nvSpPr>
        <p:spPr>
          <a:xfrm>
            <a:off x="977800" y="1709750"/>
            <a:ext cx="7391400" cy="1417500"/>
          </a:xfrm>
          <a:prstGeom prst="rect">
            <a:avLst/>
          </a:prstGeom>
          <a:noFill/>
          <a:ln>
            <a:noFill/>
          </a:ln>
        </p:spPr>
        <p:txBody>
          <a:bodyPr anchorCtr="0" anchor="t" bIns="91425" lIns="91425" spcFirstLastPara="1" rIns="91425" wrap="square" tIns="91425">
            <a:spAutoFit/>
          </a:bodyPr>
          <a:lstStyle/>
          <a:p>
            <a:pPr indent="-342900" lvl="0" marL="457200" rtl="0" algn="ctr">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Examine examples. Reading the Curriculum vitae of others can show you the best way to showcase your own skills and job experiences.</a:t>
            </a:r>
            <a:endParaRPr sz="1800">
              <a:solidFill>
                <a:srgbClr val="313131"/>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3" name="Google Shape;63;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4" name="Google Shape;64;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65" name="Google Shape;65;p2"/>
          <p:cNvSpPr txBox="1"/>
          <p:nvPr/>
        </p:nvSpPr>
        <p:spPr>
          <a:xfrm>
            <a:off x="1050200" y="1800225"/>
            <a:ext cx="3643500" cy="1723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2400"/>
              <a:buFont typeface="Arial"/>
              <a:buNone/>
            </a:pPr>
            <a:r>
              <a:t/>
            </a:r>
            <a:endParaRPr b="1" sz="2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WRITING SKILLS 1.1</a:t>
            </a:r>
            <a:endParaRPr b="1" sz="2000">
              <a:solidFill>
                <a:schemeClr val="lt1"/>
              </a:solidFill>
              <a:latin typeface="Roboto"/>
              <a:ea typeface="Roboto"/>
              <a:cs typeface="Roboto"/>
              <a:sym typeface="Roboto"/>
            </a:endParaRPr>
          </a:p>
          <a:p>
            <a:pPr indent="0" lvl="0" marL="0" rtl="0" algn="ctr">
              <a:spcBef>
                <a:spcPts val="0"/>
              </a:spcBef>
              <a:spcAft>
                <a:spcPts val="0"/>
              </a:spcAft>
              <a:buClr>
                <a:schemeClr val="dk1"/>
              </a:buClr>
              <a:buSzPts val="2400"/>
              <a:buFont typeface="Arial"/>
              <a:buNone/>
            </a:pPr>
            <a:r>
              <a:rPr b="1" lang="en-IN" sz="2000">
                <a:solidFill>
                  <a:schemeClr val="lt1"/>
                </a:solidFill>
                <a:latin typeface="Roboto"/>
                <a:ea typeface="Roboto"/>
                <a:cs typeface="Roboto"/>
                <a:sym typeface="Roboto"/>
              </a:rPr>
              <a:t>KEY FOR EFFECTIVE WRITING SKILLS </a:t>
            </a:r>
            <a:endParaRPr b="1" sz="2000">
              <a:solidFill>
                <a:schemeClr val="lt1"/>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3500"/>
              <a:buFont typeface="Arial"/>
              <a:buNone/>
            </a:pPr>
            <a:r>
              <a:t/>
            </a:r>
            <a:endParaRPr b="1" sz="2000">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1ed0adb26e_0_52"/>
          <p:cNvSpPr txBox="1"/>
          <p:nvPr/>
        </p:nvSpPr>
        <p:spPr>
          <a:xfrm>
            <a:off x="5139975" y="2579500"/>
            <a:ext cx="3000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rgbClr val="000000"/>
              </a:solidFill>
              <a:latin typeface="Roboto"/>
              <a:ea typeface="Roboto"/>
              <a:cs typeface="Roboto"/>
              <a:sym typeface="Roboto"/>
            </a:endParaRPr>
          </a:p>
        </p:txBody>
      </p:sp>
      <p:sp>
        <p:nvSpPr>
          <p:cNvPr id="191" name="Google Shape;191;g31ed0adb26e_0_52"/>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CONCEPTS</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sp>
        <p:nvSpPr>
          <p:cNvPr id="192" name="Google Shape;192;g31ed0adb26e_0_52"/>
          <p:cNvSpPr txBox="1"/>
          <p:nvPr/>
        </p:nvSpPr>
        <p:spPr>
          <a:xfrm>
            <a:off x="897500" y="1800225"/>
            <a:ext cx="7471800" cy="17361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rgbClr val="313131"/>
              </a:buClr>
              <a:buSzPts val="1800"/>
              <a:buFont typeface="Roboto"/>
              <a:buChar char="●"/>
            </a:pPr>
            <a:r>
              <a:rPr lang="en-IN" sz="1800">
                <a:solidFill>
                  <a:srgbClr val="313131"/>
                </a:solidFill>
                <a:highlight>
                  <a:schemeClr val="lt1"/>
                </a:highlight>
                <a:latin typeface="Roboto"/>
                <a:ea typeface="Roboto"/>
                <a:cs typeface="Roboto"/>
                <a:sym typeface="Roboto"/>
              </a:rPr>
              <a:t>Benefit from responses and feedback. Readers responses provide valuable lessons for future writing. Questions can show you where the message was not clear. Thank readers when they quote you, repeat your message or share your writing with others.</a:t>
            </a:r>
            <a:endParaRPr sz="1800">
              <a:solidFill>
                <a:srgbClr val="313131"/>
              </a:solidFill>
              <a:highlight>
                <a:schemeClr val="lt1"/>
              </a:highlight>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sz="1800">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98" name="Google Shape;198;p4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99" name="Google Shape;199;p4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00" name="Google Shape;200;p45"/>
          <p:cNvSpPr txBox="1"/>
          <p:nvPr/>
        </p:nvSpPr>
        <p:spPr>
          <a:xfrm>
            <a:off x="3141000" y="2194650"/>
            <a:ext cx="2862000" cy="753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01" name="Google Shape;201;p4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02" name="Google Shape;202;p4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03" name="Google Shape;203;p45"/>
          <p:cNvSpPr txBox="1"/>
          <p:nvPr/>
        </p:nvSpPr>
        <p:spPr>
          <a:xfrm>
            <a:off x="1980750" y="4590801"/>
            <a:ext cx="11871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04" name="Google Shape;204;p4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05" name="Google Shape;205;p45"/>
          <p:cNvSpPr txBox="1"/>
          <p:nvPr/>
        </p:nvSpPr>
        <p:spPr>
          <a:xfrm>
            <a:off x="3519050"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06" name="Google Shape;206;p4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07" name="Google Shape;207;p45"/>
          <p:cNvSpPr txBox="1"/>
          <p:nvPr/>
        </p:nvSpPr>
        <p:spPr>
          <a:xfrm>
            <a:off x="5457275" y="4590801"/>
            <a:ext cx="1934700" cy="338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08" name="Google Shape;208;p4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g32483f145f7_0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chemeClr val="dk1"/>
                </a:solidFill>
                <a:highlight>
                  <a:srgbClr val="FFFFFF"/>
                </a:highlight>
                <a:latin typeface="Roboto"/>
                <a:ea typeface="Roboto"/>
                <a:cs typeface="Roboto"/>
                <a:sym typeface="Roboto"/>
              </a:rPr>
              <a:t>QR CODE</a:t>
            </a:r>
            <a:r>
              <a:rPr b="1" lang="en-IN"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IN"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1" name="Google Shape;71;g32483f145f7_0_0"/>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IN" sz="1500" u="none" cap="none" strike="noStrike">
                <a:solidFill>
                  <a:srgbClr val="000000"/>
                </a:solidFill>
                <a:latin typeface="Roboto"/>
                <a:ea typeface="Roboto"/>
                <a:cs typeface="Roboto"/>
                <a:sym typeface="Roboto"/>
              </a:rPr>
              <a:t>                    TEST TIME ON </a:t>
            </a:r>
            <a:r>
              <a:rPr b="1" lang="en-IN" sz="1500">
                <a:latin typeface="Roboto"/>
                <a:ea typeface="Roboto"/>
                <a:cs typeface="Roboto"/>
                <a:sym typeface="Roboto"/>
              </a:rPr>
              <a:t>CRITICAL REASONING MIMIC THE PATTERN</a:t>
            </a:r>
            <a:endParaRPr b="1" i="0" sz="1500" u="none" cap="none" strike="noStrike">
              <a:solidFill>
                <a:srgbClr val="000000"/>
              </a:solidFill>
              <a:latin typeface="Roboto"/>
              <a:ea typeface="Roboto"/>
              <a:cs typeface="Roboto"/>
              <a:sym typeface="Roboto"/>
            </a:endParaRPr>
          </a:p>
        </p:txBody>
      </p:sp>
      <p:sp>
        <p:nvSpPr>
          <p:cNvPr id="72" name="Google Shape;72;g32483f145f7_0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3" name="Google Shape;73;g32483f145f7_0_0"/>
          <p:cNvPicPr preferRelativeResize="0"/>
          <p:nvPr/>
        </p:nvPicPr>
        <p:blipFill>
          <a:blip r:embed="rId3">
            <a:alphaModFix/>
          </a:blip>
          <a:stretch>
            <a:fillRect/>
          </a:stretch>
        </p:blipFill>
        <p:spPr>
          <a:xfrm>
            <a:off x="3130225" y="2109400"/>
            <a:ext cx="2984350" cy="2317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nvSpPr>
        <p:spPr>
          <a:xfrm>
            <a:off x="5369300" y="2631550"/>
            <a:ext cx="30000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latin typeface="Roboto"/>
                <a:ea typeface="Roboto"/>
                <a:cs typeface="Roboto"/>
                <a:sym typeface="Roboto"/>
              </a:rPr>
              <a:t>Writing Skill</a:t>
            </a:r>
            <a:endParaRPr sz="1800">
              <a:solidFill>
                <a:schemeClr val="dk1"/>
              </a:solidFill>
              <a:latin typeface="Roboto"/>
              <a:ea typeface="Roboto"/>
              <a:cs typeface="Roboto"/>
              <a:sym typeface="Roboto"/>
            </a:endParaRPr>
          </a:p>
        </p:txBody>
      </p:sp>
      <p:sp>
        <p:nvSpPr>
          <p:cNvPr id="79" name="Google Shape;79;p5"/>
          <p:cNvSpPr txBox="1"/>
          <p:nvPr/>
        </p:nvSpPr>
        <p:spPr>
          <a:xfrm>
            <a:off x="3266350" y="630250"/>
            <a:ext cx="3000000" cy="800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b="1" i="0" lang="en-IN" sz="2000" u="none" cap="none" strike="noStrike">
                <a:solidFill>
                  <a:srgbClr val="8182EF"/>
                </a:solidFill>
                <a:latin typeface="Roboto"/>
                <a:ea typeface="Roboto"/>
                <a:cs typeface="Roboto"/>
                <a:sym typeface="Roboto"/>
              </a:rPr>
              <a:t>INTRODUCTION</a:t>
            </a:r>
            <a:endParaRPr b="1" i="0" sz="2000" u="none" cap="none" strike="noStrike">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8182EF"/>
              </a:solidFill>
              <a:latin typeface="Roboto"/>
              <a:ea typeface="Roboto"/>
              <a:cs typeface="Roboto"/>
              <a:sym typeface="Roboto"/>
            </a:endParaRPr>
          </a:p>
        </p:txBody>
      </p:sp>
      <p:pic>
        <p:nvPicPr>
          <p:cNvPr id="80" name="Google Shape;80;p5"/>
          <p:cNvPicPr preferRelativeResize="0"/>
          <p:nvPr/>
        </p:nvPicPr>
        <p:blipFill rotWithShape="1">
          <a:blip r:embed="rId3">
            <a:alphaModFix/>
          </a:blip>
          <a:srcRect b="0" l="0" r="0" t="0"/>
          <a:stretch/>
        </p:blipFill>
        <p:spPr>
          <a:xfrm>
            <a:off x="1257300" y="1800225"/>
            <a:ext cx="4413250" cy="2519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20e544cbe2_0_1"/>
          <p:cNvSpPr txBox="1"/>
          <p:nvPr/>
        </p:nvSpPr>
        <p:spPr>
          <a:xfrm>
            <a:off x="5525475" y="2631550"/>
            <a:ext cx="3000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Four Keys to Effective Writing</a:t>
            </a:r>
            <a:endParaRPr sz="18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sz="1800">
              <a:solidFill>
                <a:schemeClr val="dk1"/>
              </a:solidFill>
              <a:latin typeface="Roboto"/>
              <a:ea typeface="Roboto"/>
              <a:cs typeface="Roboto"/>
              <a:sym typeface="Roboto"/>
            </a:endParaRPr>
          </a:p>
        </p:txBody>
      </p:sp>
      <p:sp>
        <p:nvSpPr>
          <p:cNvPr id="86" name="Google Shape;86;g320e544cbe2_0_1"/>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87" name="Google Shape;87;g320e544cbe2_0_1"/>
          <p:cNvPicPr preferRelativeResize="0"/>
          <p:nvPr/>
        </p:nvPicPr>
        <p:blipFill rotWithShape="1">
          <a:blip r:embed="rId3">
            <a:alphaModFix/>
          </a:blip>
          <a:srcRect b="0" l="0" r="0" t="13427"/>
          <a:stretch/>
        </p:blipFill>
        <p:spPr>
          <a:xfrm>
            <a:off x="1257300" y="1800225"/>
            <a:ext cx="4413251" cy="2519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20e544cbe2_0_8"/>
          <p:cNvSpPr txBox="1"/>
          <p:nvPr/>
        </p:nvSpPr>
        <p:spPr>
          <a:xfrm>
            <a:off x="5670550" y="2690463"/>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Identifying your audience</a:t>
            </a:r>
            <a:endParaRPr sz="18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93" name="Google Shape;93;g320e544cbe2_0_8"/>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94" name="Google Shape;94;g320e544cbe2_0_8"/>
          <p:cNvPicPr preferRelativeResize="0"/>
          <p:nvPr/>
        </p:nvPicPr>
        <p:blipFill rotWithShape="1">
          <a:blip r:embed="rId3">
            <a:alphaModFix/>
          </a:blip>
          <a:srcRect b="0" l="0" r="0" t="0"/>
          <a:stretch/>
        </p:blipFill>
        <p:spPr>
          <a:xfrm>
            <a:off x="1257300" y="1800225"/>
            <a:ext cx="4413250" cy="251937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20e544cbe2_0_15"/>
          <p:cNvSpPr txBox="1"/>
          <p:nvPr/>
        </p:nvSpPr>
        <p:spPr>
          <a:xfrm>
            <a:off x="5670550" y="2690463"/>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Establishing your purpose</a:t>
            </a:r>
            <a:endParaRPr sz="18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00" name="Google Shape;100;g320e544cbe2_0_15"/>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1" name="Google Shape;101;g320e544cbe2_0_15"/>
          <p:cNvPicPr preferRelativeResize="0"/>
          <p:nvPr/>
        </p:nvPicPr>
        <p:blipFill rotWithShape="1">
          <a:blip r:embed="rId3">
            <a:alphaModFix/>
          </a:blip>
          <a:srcRect b="0" l="0" r="0" t="0"/>
          <a:stretch/>
        </p:blipFill>
        <p:spPr>
          <a:xfrm>
            <a:off x="1257300" y="1800225"/>
            <a:ext cx="4413249" cy="25193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20e544cbe2_0_23"/>
          <p:cNvSpPr txBox="1"/>
          <p:nvPr/>
        </p:nvSpPr>
        <p:spPr>
          <a:xfrm>
            <a:off x="5670550" y="2690463"/>
            <a:ext cx="30000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chemeClr val="dk1"/>
                </a:solidFill>
                <a:highlight>
                  <a:schemeClr val="lt1"/>
                </a:highlight>
                <a:latin typeface="Roboto"/>
                <a:ea typeface="Roboto"/>
                <a:cs typeface="Roboto"/>
                <a:sym typeface="Roboto"/>
              </a:rPr>
              <a:t>Formulating your message</a:t>
            </a:r>
            <a:endParaRPr sz="18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07" name="Google Shape;107;g320e544cbe2_0_23"/>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08" name="Google Shape;108;g320e544cbe2_0_23"/>
          <p:cNvPicPr preferRelativeResize="0"/>
          <p:nvPr/>
        </p:nvPicPr>
        <p:blipFill rotWithShape="1">
          <a:blip r:embed="rId3">
            <a:alphaModFix/>
          </a:blip>
          <a:srcRect b="0" l="0" r="0" t="0"/>
          <a:stretch/>
        </p:blipFill>
        <p:spPr>
          <a:xfrm>
            <a:off x="1317800" y="1800225"/>
            <a:ext cx="4352750" cy="2519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20e544cbe2_0_30"/>
          <p:cNvSpPr txBox="1"/>
          <p:nvPr/>
        </p:nvSpPr>
        <p:spPr>
          <a:xfrm>
            <a:off x="5670550" y="2690463"/>
            <a:ext cx="30000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lang="en-IN" sz="1800">
                <a:solidFill>
                  <a:srgbClr val="003366"/>
                </a:solidFill>
                <a:highlight>
                  <a:schemeClr val="lt1"/>
                </a:highlight>
                <a:latin typeface="Roboto"/>
                <a:ea typeface="Roboto"/>
                <a:cs typeface="Roboto"/>
                <a:sym typeface="Roboto"/>
              </a:rPr>
              <a:t>Selecting your style and tone</a:t>
            </a:r>
            <a:endParaRPr sz="1800">
              <a:solidFill>
                <a:schemeClr val="dk1"/>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sz="1800">
              <a:solidFill>
                <a:schemeClr val="dk1"/>
              </a:solidFill>
              <a:highlight>
                <a:schemeClr val="lt1"/>
              </a:highlight>
              <a:latin typeface="Roboto"/>
              <a:ea typeface="Roboto"/>
              <a:cs typeface="Roboto"/>
              <a:sym typeface="Roboto"/>
            </a:endParaRPr>
          </a:p>
        </p:txBody>
      </p:sp>
      <p:sp>
        <p:nvSpPr>
          <p:cNvPr id="114" name="Google Shape;114;g320e544cbe2_0_30"/>
          <p:cNvSpPr txBox="1"/>
          <p:nvPr/>
        </p:nvSpPr>
        <p:spPr>
          <a:xfrm>
            <a:off x="3266350" y="630250"/>
            <a:ext cx="3000000" cy="1416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2000"/>
              <a:buFont typeface="Arial"/>
              <a:buNone/>
            </a:pPr>
            <a:r>
              <a:rPr b="1" lang="en-IN" sz="2000">
                <a:solidFill>
                  <a:srgbClr val="8182EF"/>
                </a:solidFill>
                <a:latin typeface="Roboto"/>
                <a:ea typeface="Roboto"/>
                <a:cs typeface="Roboto"/>
                <a:sym typeface="Roboto"/>
              </a:rPr>
              <a:t>CONCEPTS</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rtl="0" algn="ctr">
              <a:spcBef>
                <a:spcPts val="0"/>
              </a:spcBef>
              <a:spcAft>
                <a:spcPts val="0"/>
              </a:spcAft>
              <a:buClr>
                <a:schemeClr val="dk1"/>
              </a:buClr>
              <a:buSzPts val="2000"/>
              <a:buFont typeface="Arial"/>
              <a:buNone/>
            </a:pPr>
            <a:r>
              <a:t/>
            </a:r>
            <a:endParaRPr b="1" sz="2000">
              <a:solidFill>
                <a:srgbClr val="8182E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sz="2000">
              <a:solidFill>
                <a:srgbClr val="8182EF"/>
              </a:solidFill>
              <a:latin typeface="Roboto"/>
              <a:ea typeface="Roboto"/>
              <a:cs typeface="Roboto"/>
              <a:sym typeface="Roboto"/>
            </a:endParaRPr>
          </a:p>
        </p:txBody>
      </p:sp>
      <p:pic>
        <p:nvPicPr>
          <p:cNvPr id="115" name="Google Shape;115;g320e544cbe2_0_30"/>
          <p:cNvPicPr preferRelativeResize="0"/>
          <p:nvPr/>
        </p:nvPicPr>
        <p:blipFill rotWithShape="1">
          <a:blip r:embed="rId3">
            <a:alphaModFix/>
          </a:blip>
          <a:srcRect b="0" l="0" r="0" t="0"/>
          <a:stretch/>
        </p:blipFill>
        <p:spPr>
          <a:xfrm>
            <a:off x="1257300" y="1800225"/>
            <a:ext cx="4419600" cy="25193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