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721">
          <p15:clr>
            <a:srgbClr val="FF0000"/>
          </p15:clr>
        </p15:guide>
        <p15:guide id="2" orient="horz" pos="1134">
          <p15:clr>
            <a:srgbClr val="FF0000"/>
          </p15:clr>
        </p15:guide>
        <p15:guide id="3" orient="horz" pos="707">
          <p15:clr>
            <a:srgbClr val="00FF00"/>
          </p15:clr>
        </p15:guide>
        <p15:guide id="4" orient="horz" pos="397">
          <p15:clr>
            <a:srgbClr val="00FF00"/>
          </p15:clr>
        </p15:guide>
        <p15:guide id="5" pos="792">
          <p15:clr>
            <a:srgbClr val="FF00FF"/>
          </p15:clr>
        </p15:guide>
        <p15:guide id="6" pos="5272">
          <p15:clr>
            <a:srgbClr val="FF00FF"/>
          </p15:clr>
        </p15:guide>
        <p15:guide id="7" pos="3572">
          <p15:clr>
            <a:srgbClr val="747775"/>
          </p15:clr>
        </p15:guide>
      </p15:sldGuideLst>
    </p:ext>
    <p:ext uri="GoogleSlidesCustomDataVersion2">
      <go:slidesCustomData xmlns:go="http://customooxmlschemas.google.com/" r:id="rId25" roundtripDataSignature="AMtx7mhDl1ORWgei73iA+QitkuVbMSXv+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721" orient="horz"/>
        <p:guide pos="1134" orient="horz"/>
        <p:guide pos="707" orient="horz"/>
        <p:guide pos="397" orient="horz"/>
        <p:guide pos="792"/>
        <p:guide pos="5272"/>
        <p:guide pos="3572"/>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 name="Google Shape;5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20e544cbe2_0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g320e544cbe2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90500" rtl="0" algn="l">
              <a:lnSpc>
                <a:spcPct val="115000"/>
              </a:lnSpc>
              <a:spcBef>
                <a:spcPts val="0"/>
              </a:spcBef>
              <a:spcAft>
                <a:spcPts val="0"/>
              </a:spcAft>
              <a:buClr>
                <a:schemeClr val="dk1"/>
              </a:buClr>
              <a:buSzPts val="1100"/>
              <a:buFont typeface="Arial"/>
              <a:buNone/>
            </a:pPr>
            <a:r>
              <a:rPr lang="en-IN" sz="1200">
                <a:solidFill>
                  <a:srgbClr val="4A4A4A"/>
                </a:solidFill>
                <a:highlight>
                  <a:schemeClr val="lt1"/>
                </a:highlight>
              </a:rPr>
              <a:t>Among the different types of reading strategies, critical reading has a special place. Here, the facts and information are tested for accuracy. You take a look at the ideas mentioned and analyze them until you reach a conclusion.</a:t>
            </a:r>
            <a:endParaRPr sz="1200">
              <a:solidFill>
                <a:srgbClr val="4A4A4A"/>
              </a:solidFill>
              <a:highlight>
                <a:schemeClr val="lt1"/>
              </a:highlight>
            </a:endParaRPr>
          </a:p>
          <a:p>
            <a:pPr indent="0" lvl="0" marL="190500" rtl="0" algn="l">
              <a:lnSpc>
                <a:spcPct val="115000"/>
              </a:lnSpc>
              <a:spcBef>
                <a:spcPts val="1500"/>
              </a:spcBef>
              <a:spcAft>
                <a:spcPts val="0"/>
              </a:spcAft>
              <a:buClr>
                <a:schemeClr val="dk1"/>
              </a:buClr>
              <a:buSzPts val="1100"/>
              <a:buFont typeface="Arial"/>
              <a:buNone/>
            </a:pPr>
            <a:r>
              <a:rPr lang="en-IN" sz="1200">
                <a:solidFill>
                  <a:srgbClr val="4A4A4A"/>
                </a:solidFill>
                <a:highlight>
                  <a:schemeClr val="lt1"/>
                </a:highlight>
              </a:rPr>
              <a:t>You would have to apply your critical faculties when using this method. Critical reading is often used when reading the news on social media, watching controversial advertisements, or reading periodicals.</a:t>
            </a:r>
            <a:endParaRPr sz="1200">
              <a:solidFill>
                <a:srgbClr val="4A4A4A"/>
              </a:solidFill>
              <a:highlight>
                <a:schemeClr val="lt1"/>
              </a:highlight>
            </a:endParaRPr>
          </a:p>
          <a:p>
            <a:pPr indent="0" lvl="0" marL="0" rtl="0" algn="l">
              <a:spcBef>
                <a:spcPts val="150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sz="900">
              <a:solidFill>
                <a:srgbClr val="003366"/>
              </a:solidFill>
              <a:highlight>
                <a:schemeClr val="lt1"/>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20e544cbe2_0_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g320e544cbe2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900">
              <a:solidFill>
                <a:srgbClr val="003366"/>
              </a:solidFill>
              <a:highlight>
                <a:schemeClr val="lt1"/>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20e544cbe2_0_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g320e544cbe2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IN" sz="1200">
                <a:solidFill>
                  <a:srgbClr val="282727"/>
                </a:solidFill>
                <a:highlight>
                  <a:schemeClr val="lt1"/>
                </a:highlight>
                <a:latin typeface="Roboto"/>
                <a:ea typeface="Roboto"/>
                <a:cs typeface="Roboto"/>
                <a:sym typeface="Roboto"/>
              </a:rPr>
              <a:t>To be a good reader, you have to be able to decode words. Decoding is the ability to apply your knowledge of letter-sound relationships and letter patterns and correctly pronounce written words.</a:t>
            </a:r>
            <a:endParaRPr>
              <a:solidFill>
                <a:schemeClr val="dk1"/>
              </a:solidFill>
            </a:endParaRPr>
          </a:p>
          <a:p>
            <a:pPr indent="0" lvl="0" marL="0" rtl="0" algn="l">
              <a:lnSpc>
                <a:spcPct val="100000"/>
              </a:lnSpc>
              <a:spcBef>
                <a:spcPts val="0"/>
              </a:spcBef>
              <a:spcAft>
                <a:spcPts val="0"/>
              </a:spcAft>
              <a:buSzPts val="1100"/>
              <a:buNone/>
            </a:pPr>
            <a:r>
              <a:t/>
            </a:r>
            <a:endParaRPr sz="1150">
              <a:solidFill>
                <a:srgbClr val="313131"/>
              </a:solidFill>
              <a:highlight>
                <a:schemeClr val="lt1"/>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1d1bd3a809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31d1bd3a809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IN" sz="1200">
                <a:solidFill>
                  <a:srgbClr val="282727"/>
                </a:solidFill>
                <a:highlight>
                  <a:schemeClr val="lt1"/>
                </a:highlight>
                <a:latin typeface="Roboto"/>
                <a:ea typeface="Roboto"/>
                <a:cs typeface="Roboto"/>
                <a:sym typeface="Roboto"/>
              </a:rPr>
              <a:t>Decoding relies heavily on phonological awareness, which refers to an individual’s awareness of the sound structure of language. A listening skill, phonological awareness is the ability to distinguish between speech units such as rhymes, syllables in words, and individual phonemes in syllables.</a:t>
            </a:r>
            <a:endParaRPr sz="1200">
              <a:solidFill>
                <a:srgbClr val="282727"/>
              </a:solidFill>
              <a:highlight>
                <a:schemeClr val="lt1"/>
              </a:highlight>
              <a:latin typeface="Roboto"/>
              <a:ea typeface="Roboto"/>
              <a:cs typeface="Roboto"/>
              <a:sym typeface="Roboto"/>
            </a:endParaRPr>
          </a:p>
          <a:p>
            <a:pPr indent="0" lvl="0" marL="0" rtl="0" algn="l">
              <a:lnSpc>
                <a:spcPct val="115000"/>
              </a:lnSpc>
              <a:spcBef>
                <a:spcPts val="1100"/>
              </a:spcBef>
              <a:spcAft>
                <a:spcPts val="0"/>
              </a:spcAft>
              <a:buClr>
                <a:schemeClr val="dk1"/>
              </a:buClr>
              <a:buSzPts val="1100"/>
              <a:buFont typeface="Arial"/>
              <a:buNone/>
            </a:pPr>
            <a:r>
              <a:rPr lang="en-IN" sz="1200">
                <a:solidFill>
                  <a:srgbClr val="282727"/>
                </a:solidFill>
                <a:highlight>
                  <a:schemeClr val="lt1"/>
                </a:highlight>
                <a:latin typeface="Roboto"/>
                <a:ea typeface="Roboto"/>
                <a:cs typeface="Roboto"/>
                <a:sym typeface="Roboto"/>
              </a:rPr>
              <a:t>Phonological awareness is often confused with phonics. The latter requires students to know and match letters or letter patterns with sounds, learn spelling rules, and use this information to decode (read) and encode (write) words. Phonological awareness relates only to speech sounds, not alphabet letters or sound-spellings.</a:t>
            </a:r>
            <a:endParaRPr sz="1200">
              <a:solidFill>
                <a:srgbClr val="282727"/>
              </a:solidFill>
              <a:highlight>
                <a:schemeClr val="lt1"/>
              </a:highlight>
              <a:latin typeface="Roboto"/>
              <a:ea typeface="Roboto"/>
              <a:cs typeface="Roboto"/>
              <a:sym typeface="Roboto"/>
            </a:endParaRPr>
          </a:p>
          <a:p>
            <a:pPr indent="0" lvl="0" marL="0" rtl="0" algn="l">
              <a:lnSpc>
                <a:spcPct val="115000"/>
              </a:lnSpc>
              <a:spcBef>
                <a:spcPts val="1100"/>
              </a:spcBef>
              <a:spcAft>
                <a:spcPts val="0"/>
              </a:spcAft>
              <a:buClr>
                <a:schemeClr val="dk1"/>
              </a:buClr>
              <a:buSzPts val="1100"/>
              <a:buFont typeface="Arial"/>
              <a:buNone/>
            </a:pPr>
            <a:r>
              <a:rPr lang="en-IN" sz="1200">
                <a:solidFill>
                  <a:srgbClr val="282727"/>
                </a:solidFill>
                <a:highlight>
                  <a:schemeClr val="lt1"/>
                </a:highlight>
                <a:latin typeface="Roboto"/>
                <a:ea typeface="Roboto"/>
                <a:cs typeface="Roboto"/>
                <a:sym typeface="Roboto"/>
              </a:rPr>
              <a:t>Phonemic awareness is a subset of phonological awareness that focuses on recognizing and manipulating phonemes, the smallest sound units. Two crucial phonemic awareness skills are segmenting and blending.</a:t>
            </a:r>
            <a:endParaRPr sz="1200">
              <a:solidFill>
                <a:srgbClr val="282727"/>
              </a:solidFill>
              <a:highlight>
                <a:schemeClr val="lt1"/>
              </a:highlight>
              <a:latin typeface="Roboto"/>
              <a:ea typeface="Roboto"/>
              <a:cs typeface="Roboto"/>
              <a:sym typeface="Roboto"/>
            </a:endParaRPr>
          </a:p>
          <a:p>
            <a:pPr indent="0" lvl="0" marL="0" rtl="0" algn="l">
              <a:spcBef>
                <a:spcPts val="110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sz="900">
              <a:solidFill>
                <a:srgbClr val="003366"/>
              </a:solidFill>
              <a:highlight>
                <a:schemeClr val="lt1"/>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1d1bd3a809_0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g31d1bd3a809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IN" sz="1200">
                <a:solidFill>
                  <a:srgbClr val="282727"/>
                </a:solidFill>
                <a:highlight>
                  <a:schemeClr val="lt1"/>
                </a:highlight>
                <a:latin typeface="Roboto"/>
                <a:ea typeface="Roboto"/>
                <a:cs typeface="Roboto"/>
                <a:sym typeface="Roboto"/>
              </a:rPr>
              <a:t>Sounding out or decoding every word can take much effort. Fluency, defined as “</a:t>
            </a:r>
            <a:r>
              <a:rPr i="1" lang="en-IN" sz="1200">
                <a:solidFill>
                  <a:srgbClr val="282727"/>
                </a:solidFill>
                <a:highlight>
                  <a:schemeClr val="lt1"/>
                </a:highlight>
                <a:latin typeface="Roboto"/>
                <a:ea typeface="Roboto"/>
                <a:cs typeface="Roboto"/>
                <a:sym typeface="Roboto"/>
              </a:rPr>
              <a:t>speed, accuracy, and proper expression,”</a:t>
            </a:r>
            <a:r>
              <a:rPr lang="en-IN" sz="1200">
                <a:solidFill>
                  <a:srgbClr val="282727"/>
                </a:solidFill>
                <a:highlight>
                  <a:schemeClr val="lt1"/>
                </a:highlight>
                <a:latin typeface="Roboto"/>
                <a:ea typeface="Roboto"/>
                <a:cs typeface="Roboto"/>
                <a:sym typeface="Roboto"/>
              </a:rPr>
              <a:t> gained prominence when it was included as one of five essential reading skills in a national-level research synthesis on reading instruction.</a:t>
            </a:r>
            <a:endParaRPr sz="1200">
              <a:solidFill>
                <a:srgbClr val="282727"/>
              </a:solidFill>
              <a:highlight>
                <a:schemeClr val="lt1"/>
              </a:highlight>
              <a:latin typeface="Roboto"/>
              <a:ea typeface="Roboto"/>
              <a:cs typeface="Roboto"/>
              <a:sym typeface="Roboto"/>
            </a:endParaRPr>
          </a:p>
          <a:p>
            <a:pPr indent="0" lvl="0" marL="0" rtl="0" algn="l">
              <a:lnSpc>
                <a:spcPct val="115000"/>
              </a:lnSpc>
              <a:spcBef>
                <a:spcPts val="1100"/>
              </a:spcBef>
              <a:spcAft>
                <a:spcPts val="0"/>
              </a:spcAft>
              <a:buClr>
                <a:schemeClr val="dk1"/>
              </a:buClr>
              <a:buSzPts val="1100"/>
              <a:buFont typeface="Arial"/>
              <a:buNone/>
            </a:pPr>
            <a:r>
              <a:rPr lang="en-IN" sz="1200">
                <a:solidFill>
                  <a:srgbClr val="282727"/>
                </a:solidFill>
                <a:highlight>
                  <a:schemeClr val="lt1"/>
                </a:highlight>
                <a:latin typeface="Roboto"/>
                <a:ea typeface="Roboto"/>
                <a:cs typeface="Roboto"/>
                <a:sym typeface="Roboto"/>
              </a:rPr>
              <a:t>To read fluently, readers need effective word recognition skills. Word recognition is the ability to recognize whole words instantly by sight without sounding them out.</a:t>
            </a:r>
            <a:endParaRPr sz="1200">
              <a:solidFill>
                <a:srgbClr val="282727"/>
              </a:solidFill>
              <a:highlight>
                <a:schemeClr val="lt1"/>
              </a:highlight>
              <a:latin typeface="Roboto"/>
              <a:ea typeface="Roboto"/>
              <a:cs typeface="Roboto"/>
              <a:sym typeface="Roboto"/>
            </a:endParaRPr>
          </a:p>
          <a:p>
            <a:pPr indent="0" lvl="0" marL="0" rtl="0" algn="l">
              <a:lnSpc>
                <a:spcPct val="115000"/>
              </a:lnSpc>
              <a:spcBef>
                <a:spcPts val="1100"/>
              </a:spcBef>
              <a:spcAft>
                <a:spcPts val="0"/>
              </a:spcAft>
              <a:buClr>
                <a:schemeClr val="dk1"/>
              </a:buClr>
              <a:buSzPts val="1100"/>
              <a:buFont typeface="Arial"/>
              <a:buNone/>
            </a:pPr>
            <a:r>
              <a:rPr lang="en-IN" sz="1200">
                <a:solidFill>
                  <a:srgbClr val="282727"/>
                </a:solidFill>
                <a:highlight>
                  <a:schemeClr val="lt1"/>
                </a:highlight>
                <a:latin typeface="Roboto"/>
                <a:ea typeface="Roboto"/>
                <a:cs typeface="Roboto"/>
                <a:sym typeface="Roboto"/>
              </a:rPr>
              <a:t>Reading fluency speeds up the rate at which they can read and understand text. Reading fluency is also important when kids encounter irregular words, like </a:t>
            </a:r>
            <a:r>
              <a:rPr i="1" lang="en-IN" sz="1200">
                <a:solidFill>
                  <a:srgbClr val="282727"/>
                </a:solidFill>
                <a:highlight>
                  <a:schemeClr val="lt1"/>
                </a:highlight>
                <a:latin typeface="Roboto"/>
                <a:ea typeface="Roboto"/>
                <a:cs typeface="Roboto"/>
                <a:sym typeface="Roboto"/>
              </a:rPr>
              <a:t>one </a:t>
            </a:r>
            <a:r>
              <a:rPr lang="en-IN" sz="1200">
                <a:solidFill>
                  <a:srgbClr val="282727"/>
                </a:solidFill>
                <a:highlight>
                  <a:schemeClr val="lt1"/>
                </a:highlight>
                <a:latin typeface="Roboto"/>
                <a:ea typeface="Roboto"/>
                <a:cs typeface="Roboto"/>
                <a:sym typeface="Roboto"/>
              </a:rPr>
              <a:t>and</a:t>
            </a:r>
            <a:r>
              <a:rPr i="1" lang="en-IN" sz="1200">
                <a:solidFill>
                  <a:srgbClr val="282727"/>
                </a:solidFill>
                <a:highlight>
                  <a:schemeClr val="lt1"/>
                </a:highlight>
                <a:latin typeface="Roboto"/>
                <a:ea typeface="Roboto"/>
                <a:cs typeface="Roboto"/>
                <a:sym typeface="Roboto"/>
              </a:rPr>
              <a:t> the</a:t>
            </a:r>
            <a:r>
              <a:rPr lang="en-IN" sz="1200">
                <a:solidFill>
                  <a:srgbClr val="282727"/>
                </a:solidFill>
                <a:highlight>
                  <a:schemeClr val="lt1"/>
                </a:highlight>
                <a:latin typeface="Roboto"/>
                <a:ea typeface="Roboto"/>
                <a:cs typeface="Roboto"/>
                <a:sym typeface="Roboto"/>
              </a:rPr>
              <a:t>, which cannot be sounded out.</a:t>
            </a:r>
            <a:endParaRPr sz="1200">
              <a:solidFill>
                <a:srgbClr val="282727"/>
              </a:solidFill>
              <a:highlight>
                <a:schemeClr val="lt1"/>
              </a:highlight>
              <a:latin typeface="Roboto"/>
              <a:ea typeface="Roboto"/>
              <a:cs typeface="Roboto"/>
              <a:sym typeface="Roboto"/>
            </a:endParaRPr>
          </a:p>
          <a:p>
            <a:pPr indent="0" lvl="0" marL="0" rtl="0" algn="l">
              <a:lnSpc>
                <a:spcPct val="115000"/>
              </a:lnSpc>
              <a:spcBef>
                <a:spcPts val="1100"/>
              </a:spcBef>
              <a:spcAft>
                <a:spcPts val="0"/>
              </a:spcAft>
              <a:buClr>
                <a:schemeClr val="dk1"/>
              </a:buClr>
              <a:buSzPts val="1100"/>
              <a:buFont typeface="Arial"/>
              <a:buNone/>
            </a:pPr>
            <a:r>
              <a:rPr lang="en-IN" sz="1200">
                <a:solidFill>
                  <a:srgbClr val="282727"/>
                </a:solidFill>
                <a:highlight>
                  <a:schemeClr val="lt1"/>
                </a:highlight>
                <a:latin typeface="Roboto"/>
                <a:ea typeface="Roboto"/>
                <a:cs typeface="Roboto"/>
                <a:sym typeface="Roboto"/>
              </a:rPr>
              <a:t>When kids can read smoothly without making too many errors, they are “fluent readers.” </a:t>
            </a:r>
            <a:endParaRPr sz="1200">
              <a:solidFill>
                <a:srgbClr val="282727"/>
              </a:solidFill>
              <a:highlight>
                <a:schemeClr val="lt1"/>
              </a:highlight>
              <a:latin typeface="Roboto"/>
              <a:ea typeface="Roboto"/>
              <a:cs typeface="Roboto"/>
              <a:sym typeface="Roboto"/>
            </a:endParaRPr>
          </a:p>
          <a:p>
            <a:pPr indent="0" lvl="0" marL="0" rtl="0" algn="l">
              <a:spcBef>
                <a:spcPts val="110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sz="1200">
              <a:solidFill>
                <a:srgbClr val="282727"/>
              </a:solidFill>
              <a:highlight>
                <a:schemeClr val="lt1"/>
              </a:highlight>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24834b987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8" name="Google Shape;68;g324834b987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IN" sz="1200">
                <a:solidFill>
                  <a:srgbClr val="4A4A4A"/>
                </a:solidFill>
                <a:highlight>
                  <a:schemeClr val="lt1"/>
                </a:highlight>
              </a:rPr>
              <a:t>“Reading is to the mind what exercise is to the body,” said English author Joseph Addison.</a:t>
            </a:r>
            <a:endParaRPr sz="1200">
              <a:solidFill>
                <a:srgbClr val="4A4A4A"/>
              </a:solidFill>
              <a:highlight>
                <a:schemeClr val="lt1"/>
              </a:highlight>
            </a:endParaRPr>
          </a:p>
          <a:p>
            <a:pPr indent="0" lvl="0" marL="0" rtl="0" algn="l">
              <a:lnSpc>
                <a:spcPct val="115000"/>
              </a:lnSpc>
              <a:spcBef>
                <a:spcPts val="1500"/>
              </a:spcBef>
              <a:spcAft>
                <a:spcPts val="0"/>
              </a:spcAft>
              <a:buClr>
                <a:schemeClr val="dk1"/>
              </a:buClr>
              <a:buSzPts val="1100"/>
              <a:buFont typeface="Arial"/>
              <a:buNone/>
            </a:pPr>
            <a:r>
              <a:rPr lang="en-IN" sz="1200">
                <a:solidFill>
                  <a:srgbClr val="4A4A4A"/>
                </a:solidFill>
                <a:highlight>
                  <a:schemeClr val="lt1"/>
                </a:highlight>
              </a:rPr>
              <a:t>The comparison couldn’t be more fitting. Just as you need exercise to build your physical strength, you need to read to build your mental muscles.</a:t>
            </a:r>
            <a:endParaRPr sz="1200">
              <a:solidFill>
                <a:srgbClr val="4A4A4A"/>
              </a:solidFill>
              <a:highlight>
                <a:schemeClr val="lt1"/>
              </a:highlight>
            </a:endParaRPr>
          </a:p>
          <a:p>
            <a:pPr indent="0" lvl="0" marL="0" rtl="0" algn="l">
              <a:lnSpc>
                <a:spcPct val="115000"/>
              </a:lnSpc>
              <a:spcBef>
                <a:spcPts val="1500"/>
              </a:spcBef>
              <a:spcAft>
                <a:spcPts val="0"/>
              </a:spcAft>
              <a:buClr>
                <a:schemeClr val="dk1"/>
              </a:buClr>
              <a:buSzPts val="1100"/>
              <a:buFont typeface="Arial"/>
              <a:buNone/>
            </a:pPr>
            <a:r>
              <a:rPr lang="en-IN" sz="1200">
                <a:solidFill>
                  <a:srgbClr val="4A4A4A"/>
                </a:solidFill>
                <a:highlight>
                  <a:schemeClr val="lt1"/>
                </a:highlight>
              </a:rPr>
              <a:t>People read for a variety of reasons—to pass time, to seek answers, or to clear their heads.</a:t>
            </a:r>
            <a:endParaRPr sz="1200">
              <a:solidFill>
                <a:srgbClr val="4A4A4A"/>
              </a:solidFill>
              <a:highlight>
                <a:schemeClr val="lt1"/>
              </a:highlight>
            </a:endParaRPr>
          </a:p>
          <a:p>
            <a:pPr indent="0" lvl="0" marL="0" rtl="0" algn="l">
              <a:lnSpc>
                <a:spcPct val="115000"/>
              </a:lnSpc>
              <a:spcBef>
                <a:spcPts val="1500"/>
              </a:spcBef>
              <a:spcAft>
                <a:spcPts val="0"/>
              </a:spcAft>
              <a:buClr>
                <a:schemeClr val="dk1"/>
              </a:buClr>
              <a:buSzPts val="1100"/>
              <a:buFont typeface="Arial"/>
              <a:buNone/>
            </a:pPr>
            <a:r>
              <a:rPr lang="en-IN" sz="1200">
                <a:solidFill>
                  <a:srgbClr val="4A4A4A"/>
                </a:solidFill>
                <a:highlight>
                  <a:schemeClr val="lt1"/>
                </a:highlight>
              </a:rPr>
              <a:t>Whatever their reasons for reading, it is a great way of exercising the brain and improving your communication skills. Something you really need to grow as a professional. So, what are the different types of reading?</a:t>
            </a:r>
            <a:endParaRPr sz="1200">
              <a:solidFill>
                <a:srgbClr val="4A4A4A"/>
              </a:solidFill>
              <a:highlight>
                <a:schemeClr val="lt1"/>
              </a:highlight>
            </a:endParaRPr>
          </a:p>
          <a:p>
            <a:pPr indent="0" lvl="0" marL="0" rtl="0" algn="l">
              <a:lnSpc>
                <a:spcPct val="115000"/>
              </a:lnSpc>
              <a:spcBef>
                <a:spcPts val="1500"/>
              </a:spcBef>
              <a:spcAft>
                <a:spcPts val="0"/>
              </a:spcAft>
              <a:buClr>
                <a:schemeClr val="dk1"/>
              </a:buClr>
              <a:buSzPts val="1100"/>
              <a:buFont typeface="Arial"/>
              <a:buNone/>
            </a:pPr>
            <a:r>
              <a:rPr lang="en-IN" sz="1200">
                <a:solidFill>
                  <a:srgbClr val="4A4A4A"/>
                </a:solidFill>
                <a:highlight>
                  <a:schemeClr val="lt1"/>
                </a:highlight>
              </a:rPr>
              <a:t>Just as you have simple as well as specialized exercise routines and equipment, you also have different types of reading skills. You can choose the right one depending on your objective.</a:t>
            </a:r>
            <a:endParaRPr sz="1200">
              <a:solidFill>
                <a:srgbClr val="4A4A4A"/>
              </a:solidFill>
              <a:highlight>
                <a:schemeClr val="lt1"/>
              </a:highlight>
            </a:endParaRPr>
          </a:p>
          <a:p>
            <a:pPr indent="0" lvl="0" marL="0" rtl="0" algn="l">
              <a:spcBef>
                <a:spcPts val="150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sz="900">
              <a:solidFill>
                <a:srgbClr val="003366"/>
              </a:solidFill>
              <a:highlight>
                <a:schemeClr val="lt1"/>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20e544cbe2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g320e544cbe2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IN" sz="1200">
                <a:solidFill>
                  <a:srgbClr val="4A4A4A"/>
                </a:solidFill>
                <a:highlight>
                  <a:schemeClr val="lt1"/>
                </a:highlight>
              </a:rPr>
              <a:t>It’s important to know the different types of reading skills to make the most of what you are reading. You may reading a novel written by Haruki Murakami or a business report from work. If you’re reading for university, it takes a lot more patience, attention to detail and note-taking. You need to first understand the types of reading there are and then make a case for what you enjoy the most.</a:t>
            </a:r>
            <a:endParaRPr>
              <a:solidFill>
                <a:schemeClr val="dk1"/>
              </a:solidFill>
            </a:endParaRPr>
          </a:p>
          <a:p>
            <a:pPr indent="0" lvl="0" marL="0" rtl="0" algn="l">
              <a:lnSpc>
                <a:spcPct val="100000"/>
              </a:lnSpc>
              <a:spcBef>
                <a:spcPts val="0"/>
              </a:spcBef>
              <a:spcAft>
                <a:spcPts val="0"/>
              </a:spcAft>
              <a:buSzPts val="1100"/>
              <a:buNone/>
            </a:pPr>
            <a:r>
              <a:t/>
            </a:r>
            <a:endParaRPr sz="900">
              <a:solidFill>
                <a:srgbClr val="003366"/>
              </a:solidFill>
              <a:highlight>
                <a:schemeClr val="lt1"/>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20e544cbe2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g320e544cbe2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90500" rtl="0" algn="l">
              <a:lnSpc>
                <a:spcPct val="115000"/>
              </a:lnSpc>
              <a:spcBef>
                <a:spcPts val="0"/>
              </a:spcBef>
              <a:spcAft>
                <a:spcPts val="0"/>
              </a:spcAft>
              <a:buClr>
                <a:schemeClr val="dk1"/>
              </a:buClr>
              <a:buSzPts val="1100"/>
              <a:buFont typeface="Arial"/>
              <a:buNone/>
            </a:pPr>
            <a:r>
              <a:rPr lang="en-IN" sz="1200">
                <a:solidFill>
                  <a:srgbClr val="4A4A4A"/>
                </a:solidFill>
                <a:highlight>
                  <a:schemeClr val="lt1"/>
                </a:highlight>
              </a:rPr>
              <a:t>Extensive reading is one of the methods of reading that people use for relaxation and pleasure. Adopt this method when the purpose is to enjoy the reading experience. It places no burden upon the reader and due to its indulgent nature, it is seldom used if the text isn’t enjoyable.</a:t>
            </a:r>
            <a:endParaRPr sz="1200">
              <a:solidFill>
                <a:srgbClr val="4A4A4A"/>
              </a:solidFill>
              <a:highlight>
                <a:schemeClr val="lt1"/>
              </a:highlight>
            </a:endParaRPr>
          </a:p>
          <a:p>
            <a:pPr indent="0" lvl="0" marL="190500" rtl="0" algn="l">
              <a:lnSpc>
                <a:spcPct val="115000"/>
              </a:lnSpc>
              <a:spcBef>
                <a:spcPts val="1500"/>
              </a:spcBef>
              <a:spcAft>
                <a:spcPts val="0"/>
              </a:spcAft>
              <a:buClr>
                <a:schemeClr val="dk1"/>
              </a:buClr>
              <a:buSzPts val="1100"/>
              <a:buFont typeface="Arial"/>
              <a:buNone/>
            </a:pPr>
            <a:r>
              <a:rPr lang="en-IN" sz="1200">
                <a:solidFill>
                  <a:srgbClr val="4A4A4A"/>
                </a:solidFill>
                <a:highlight>
                  <a:schemeClr val="lt1"/>
                </a:highlight>
              </a:rPr>
              <a:t>This is one of the methods of reading that occurs naturally. It’s how you’ve read as a child and while growing up.</a:t>
            </a:r>
            <a:endParaRPr sz="1200">
              <a:solidFill>
                <a:srgbClr val="4A4A4A"/>
              </a:solidFill>
              <a:highlight>
                <a:schemeClr val="lt1"/>
              </a:highlight>
            </a:endParaRPr>
          </a:p>
          <a:p>
            <a:pPr indent="0" lvl="0" marL="190500" rtl="0" algn="l">
              <a:lnSpc>
                <a:spcPct val="115000"/>
              </a:lnSpc>
              <a:spcBef>
                <a:spcPts val="1500"/>
              </a:spcBef>
              <a:spcAft>
                <a:spcPts val="0"/>
              </a:spcAft>
              <a:buClr>
                <a:schemeClr val="dk1"/>
              </a:buClr>
              <a:buSzPts val="1100"/>
              <a:buFont typeface="Arial"/>
              <a:buNone/>
            </a:pPr>
            <a:r>
              <a:rPr lang="en-IN" sz="1200">
                <a:solidFill>
                  <a:srgbClr val="4A4A4A"/>
                </a:solidFill>
                <a:highlight>
                  <a:schemeClr val="lt1"/>
                </a:highlight>
              </a:rPr>
              <a:t>This method of reading helps you understand words in context and enriches your vocabulary.</a:t>
            </a:r>
            <a:endParaRPr sz="1200">
              <a:solidFill>
                <a:srgbClr val="4A4A4A"/>
              </a:solidFill>
              <a:highlight>
                <a:schemeClr val="lt1"/>
              </a:highlight>
            </a:endParaRPr>
          </a:p>
          <a:p>
            <a:pPr indent="0" lvl="0" marL="0" rtl="0" algn="l">
              <a:spcBef>
                <a:spcPts val="150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sz="900">
              <a:solidFill>
                <a:srgbClr val="003366"/>
              </a:solidFill>
              <a:highlight>
                <a:schemeClr val="lt1"/>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20e544cbe2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320e544cbe2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90500" rtl="0" algn="l">
              <a:lnSpc>
                <a:spcPct val="115000"/>
              </a:lnSpc>
              <a:spcBef>
                <a:spcPts val="0"/>
              </a:spcBef>
              <a:spcAft>
                <a:spcPts val="0"/>
              </a:spcAft>
              <a:buClr>
                <a:schemeClr val="dk1"/>
              </a:buClr>
              <a:buSzPts val="1100"/>
              <a:buFont typeface="Arial"/>
              <a:buNone/>
            </a:pPr>
            <a:r>
              <a:rPr lang="en-IN" sz="1200">
                <a:solidFill>
                  <a:srgbClr val="4A4A4A"/>
                </a:solidFill>
                <a:highlight>
                  <a:schemeClr val="lt1"/>
                </a:highlight>
              </a:rPr>
              <a:t>Among the different types of reading skills, intensive reading is used when you want to read carefully by paying complete attention to understand every word of the text. It is where you would examine and decipher each unfamiliar word or expression.</a:t>
            </a:r>
            <a:endParaRPr sz="1200">
              <a:solidFill>
                <a:srgbClr val="4A4A4A"/>
              </a:solidFill>
              <a:highlight>
                <a:schemeClr val="lt1"/>
              </a:highlight>
            </a:endParaRPr>
          </a:p>
          <a:p>
            <a:pPr indent="0" lvl="0" marL="190500" rtl="0" algn="l">
              <a:lnSpc>
                <a:spcPct val="115000"/>
              </a:lnSpc>
              <a:spcBef>
                <a:spcPts val="1500"/>
              </a:spcBef>
              <a:spcAft>
                <a:spcPts val="0"/>
              </a:spcAft>
              <a:buClr>
                <a:schemeClr val="dk1"/>
              </a:buClr>
              <a:buSzPts val="1100"/>
              <a:buFont typeface="Arial"/>
              <a:buNone/>
            </a:pPr>
            <a:r>
              <a:rPr lang="en-IN" sz="1200">
                <a:solidFill>
                  <a:srgbClr val="4A4A4A"/>
                </a:solidFill>
                <a:highlight>
                  <a:schemeClr val="lt1"/>
                </a:highlight>
              </a:rPr>
              <a:t>As the term states, intensive means in-depth. This reading method is especially used when reading academic texts, where the goal is to prepare for an exam or to publish a report. This method helps retain information for much longer periods.</a:t>
            </a:r>
            <a:endParaRPr sz="1200">
              <a:solidFill>
                <a:srgbClr val="4A4A4A"/>
              </a:solidFill>
              <a:highlight>
                <a:schemeClr val="lt1"/>
              </a:highlight>
            </a:endParaRPr>
          </a:p>
          <a:p>
            <a:pPr indent="0" lvl="0" marL="0" rtl="0" algn="l">
              <a:spcBef>
                <a:spcPts val="150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sz="900">
              <a:solidFill>
                <a:srgbClr val="003366"/>
              </a:solidFill>
              <a:highlight>
                <a:schemeClr val="lt1"/>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20e544cbe2_0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g320e544cbe2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90500" rtl="0" algn="l">
              <a:lnSpc>
                <a:spcPct val="115000"/>
              </a:lnSpc>
              <a:spcBef>
                <a:spcPts val="0"/>
              </a:spcBef>
              <a:spcAft>
                <a:spcPts val="0"/>
              </a:spcAft>
              <a:buClr>
                <a:schemeClr val="dk1"/>
              </a:buClr>
              <a:buSzPts val="1100"/>
              <a:buFont typeface="Arial"/>
              <a:buNone/>
            </a:pPr>
            <a:r>
              <a:rPr lang="en-IN" sz="1200">
                <a:solidFill>
                  <a:srgbClr val="4A4A4A"/>
                </a:solidFill>
                <a:highlight>
                  <a:schemeClr val="lt1"/>
                </a:highlight>
              </a:rPr>
              <a:t>Imagine if you went to the Louvre museum only to see the Mona Lisa. You’d quickly walk through all the corridors and rooms merely glancing at the walls until you found it. Scanning is quite similar to that.</a:t>
            </a:r>
            <a:endParaRPr sz="1200">
              <a:solidFill>
                <a:srgbClr val="4A4A4A"/>
              </a:solidFill>
              <a:highlight>
                <a:schemeClr val="lt1"/>
              </a:highlight>
            </a:endParaRPr>
          </a:p>
          <a:p>
            <a:pPr indent="0" lvl="0" marL="190500" rtl="0" algn="l">
              <a:lnSpc>
                <a:spcPct val="115000"/>
              </a:lnSpc>
              <a:spcBef>
                <a:spcPts val="1500"/>
              </a:spcBef>
              <a:spcAft>
                <a:spcPts val="0"/>
              </a:spcAft>
              <a:buClr>
                <a:schemeClr val="dk1"/>
              </a:buClr>
              <a:buSzPts val="1100"/>
              <a:buFont typeface="Arial"/>
              <a:buNone/>
            </a:pPr>
            <a:r>
              <a:rPr lang="en-IN" sz="1200">
                <a:solidFill>
                  <a:srgbClr val="4A4A4A"/>
                </a:solidFill>
                <a:highlight>
                  <a:schemeClr val="lt1"/>
                </a:highlight>
              </a:rPr>
              <a:t>It is one of those kinds of reading where you read to search for a particular piece of information. Your eyes quickly skim over the sentences until you find it.</a:t>
            </a:r>
            <a:endParaRPr sz="1200">
              <a:solidFill>
                <a:srgbClr val="4A4A4A"/>
              </a:solidFill>
              <a:highlight>
                <a:schemeClr val="lt1"/>
              </a:highlight>
            </a:endParaRPr>
          </a:p>
          <a:p>
            <a:pPr indent="0" lvl="0" marL="190500" rtl="0" algn="l">
              <a:lnSpc>
                <a:spcPct val="115000"/>
              </a:lnSpc>
              <a:spcBef>
                <a:spcPts val="1500"/>
              </a:spcBef>
              <a:spcAft>
                <a:spcPts val="0"/>
              </a:spcAft>
              <a:buClr>
                <a:schemeClr val="dk1"/>
              </a:buClr>
              <a:buSzPts val="1100"/>
              <a:buFont typeface="Arial"/>
              <a:buNone/>
            </a:pPr>
            <a:r>
              <a:rPr lang="en-IN" sz="1200">
                <a:solidFill>
                  <a:srgbClr val="4A4A4A"/>
                </a:solidFill>
                <a:highlight>
                  <a:schemeClr val="lt1"/>
                </a:highlight>
              </a:rPr>
              <a:t>You can use this method when you don’t need to go deep into the text and read every word carefully. Scanning involves rapid reading and is often used by researchers and for writing reviews.</a:t>
            </a:r>
            <a:endParaRPr sz="1200">
              <a:solidFill>
                <a:srgbClr val="4A4A4A"/>
              </a:solidFill>
              <a:highlight>
                <a:schemeClr val="lt1"/>
              </a:highlight>
            </a:endParaRPr>
          </a:p>
          <a:p>
            <a:pPr indent="0" lvl="0" marL="0" rtl="0" algn="l">
              <a:spcBef>
                <a:spcPts val="150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sz="900">
              <a:solidFill>
                <a:srgbClr val="003366"/>
              </a:solidFill>
              <a:highlight>
                <a:schemeClr val="lt1"/>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20e544cbe2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320e544cbe2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90500" rtl="0" algn="l">
              <a:lnSpc>
                <a:spcPct val="115000"/>
              </a:lnSpc>
              <a:spcBef>
                <a:spcPts val="0"/>
              </a:spcBef>
              <a:spcAft>
                <a:spcPts val="0"/>
              </a:spcAft>
              <a:buClr>
                <a:schemeClr val="dk1"/>
              </a:buClr>
              <a:buSzPts val="1100"/>
              <a:buFont typeface="Arial"/>
              <a:buNone/>
            </a:pPr>
            <a:r>
              <a:rPr lang="en-IN" sz="1200">
                <a:solidFill>
                  <a:srgbClr val="4A4A4A"/>
                </a:solidFill>
                <a:highlight>
                  <a:schemeClr val="lt1"/>
                </a:highlight>
              </a:rPr>
              <a:t>Through this method, you try to understand the text in short. Though one saves a lot of time through this method, one will gain only a shallow understanding of the text.</a:t>
            </a:r>
            <a:endParaRPr sz="1200">
              <a:solidFill>
                <a:srgbClr val="4A4A4A"/>
              </a:solidFill>
              <a:highlight>
                <a:schemeClr val="lt1"/>
              </a:highlight>
            </a:endParaRPr>
          </a:p>
          <a:p>
            <a:pPr indent="0" lvl="0" marL="190500" rtl="0" algn="l">
              <a:lnSpc>
                <a:spcPct val="115000"/>
              </a:lnSpc>
              <a:spcBef>
                <a:spcPts val="1500"/>
              </a:spcBef>
              <a:spcAft>
                <a:spcPts val="0"/>
              </a:spcAft>
              <a:buClr>
                <a:schemeClr val="dk1"/>
              </a:buClr>
              <a:buSzPts val="1100"/>
              <a:buFont typeface="Arial"/>
              <a:buNone/>
            </a:pPr>
            <a:r>
              <a:rPr lang="en-IN" sz="1200">
                <a:solidFill>
                  <a:srgbClr val="4A4A4A"/>
                </a:solidFill>
                <a:highlight>
                  <a:schemeClr val="lt1"/>
                </a:highlight>
              </a:rPr>
              <a:t>Skimming is a great way to get a broad idea of the topic being discussed. This method is generally used to judge whether the information is useful or not.</a:t>
            </a:r>
            <a:endParaRPr sz="1200">
              <a:solidFill>
                <a:srgbClr val="4A4A4A"/>
              </a:solidFill>
              <a:highlight>
                <a:schemeClr val="lt1"/>
              </a:highlight>
            </a:endParaRPr>
          </a:p>
          <a:p>
            <a:pPr indent="0" lvl="0" marL="190500" rtl="0" algn="l">
              <a:lnSpc>
                <a:spcPct val="115000"/>
              </a:lnSpc>
              <a:spcBef>
                <a:spcPts val="1500"/>
              </a:spcBef>
              <a:spcAft>
                <a:spcPts val="0"/>
              </a:spcAft>
              <a:buClr>
                <a:schemeClr val="dk1"/>
              </a:buClr>
              <a:buSzPts val="1100"/>
              <a:buFont typeface="Arial"/>
              <a:buNone/>
            </a:pPr>
            <a:r>
              <a:rPr lang="en-IN" sz="1200">
                <a:solidFill>
                  <a:srgbClr val="4A4A4A"/>
                </a:solidFill>
                <a:highlight>
                  <a:schemeClr val="lt1"/>
                </a:highlight>
              </a:rPr>
              <a:t>A good example of this is picking up a magazine and flipping through the pages. You take in only the headings or the pictures to get a broad idea of what the magazine covers.</a:t>
            </a:r>
            <a:endParaRPr sz="1200">
              <a:solidFill>
                <a:srgbClr val="4A4A4A"/>
              </a:solidFill>
              <a:highlight>
                <a:schemeClr val="lt1"/>
              </a:highlight>
            </a:endParaRPr>
          </a:p>
          <a:p>
            <a:pPr indent="0" lvl="0" marL="0" rtl="0" algn="l">
              <a:spcBef>
                <a:spcPts val="150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sz="900">
              <a:solidFill>
                <a:srgbClr val="003366"/>
              </a:solidFill>
              <a:highlight>
                <a:schemeClr val="lt1"/>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4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atin typeface="Roboto"/>
                <a:ea typeface="Roboto"/>
                <a:cs typeface="Roboto"/>
                <a:sym typeface="Roboto"/>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4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p:cSld name="4">
    <p:spTree>
      <p:nvGrpSpPr>
        <p:cNvPr id="43" name="Shape 43"/>
        <p:cNvGrpSpPr/>
        <p:nvPr/>
      </p:nvGrpSpPr>
      <p:grpSpPr>
        <a:xfrm>
          <a:off x="0" y="0"/>
          <a:ext cx="0" cy="0"/>
          <a:chOff x="0" y="0"/>
          <a:chExt cx="0" cy="0"/>
        </a:xfrm>
      </p:grpSpPr>
      <p:pic>
        <p:nvPicPr>
          <p:cNvPr descr="A close up of a logo&#10;&#10;Description generated with high confidence" id="44" name="Google Shape;44;p56"/>
          <p:cNvPicPr preferRelativeResize="0"/>
          <p:nvPr/>
        </p:nvPicPr>
        <p:blipFill rotWithShape="1">
          <a:blip r:embed="rId2">
            <a:alphaModFix/>
          </a:blip>
          <a:srcRect b="0" l="0" r="0" t="0"/>
          <a:stretch/>
        </p:blipFill>
        <p:spPr>
          <a:xfrm>
            <a:off x="7876800" y="183600"/>
            <a:ext cx="1022401" cy="766801"/>
          </a:xfrm>
          <a:prstGeom prst="rect">
            <a:avLst/>
          </a:prstGeom>
          <a:noFill/>
          <a:ln>
            <a:noFill/>
          </a:ln>
        </p:spPr>
      </p:pic>
      <p:sp>
        <p:nvSpPr>
          <p:cNvPr id="45" name="Google Shape;45;p56"/>
          <p:cNvSpPr/>
          <p:nvPr/>
        </p:nvSpPr>
        <p:spPr>
          <a:xfrm>
            <a:off x="894683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Roboto"/>
              <a:ea typeface="Roboto"/>
              <a:cs typeface="Roboto"/>
              <a:sym typeface="Roboto"/>
            </a:endParaRPr>
          </a:p>
        </p:txBody>
      </p:sp>
      <p:sp>
        <p:nvSpPr>
          <p:cNvPr id="46" name="Google Shape;46;p56"/>
          <p:cNvSpPr/>
          <p:nvPr/>
        </p:nvSpPr>
        <p:spPr>
          <a:xfrm>
            <a:off x="887040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Roboto"/>
              <a:ea typeface="Roboto"/>
              <a:cs typeface="Roboto"/>
              <a:sym typeface="Roboto"/>
            </a:endParaRPr>
          </a:p>
        </p:txBody>
      </p:sp>
      <p:sp>
        <p:nvSpPr>
          <p:cNvPr id="47" name="Google Shape;47;p56"/>
          <p:cNvSpPr/>
          <p:nvPr/>
        </p:nvSpPr>
        <p:spPr>
          <a:xfrm>
            <a:off x="879397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Roboto"/>
              <a:ea typeface="Roboto"/>
              <a:cs typeface="Roboto"/>
              <a:sym typeface="Roboto"/>
            </a:endParaRPr>
          </a:p>
        </p:txBody>
      </p:sp>
      <p:sp>
        <p:nvSpPr>
          <p:cNvPr id="48" name="Google Shape;48;p56"/>
          <p:cNvSpPr/>
          <p:nvPr/>
        </p:nvSpPr>
        <p:spPr>
          <a:xfrm>
            <a:off x="871754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4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4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atin typeface="Roboto"/>
                <a:ea typeface="Roboto"/>
                <a:cs typeface="Roboto"/>
                <a:sym typeface="Roboto"/>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5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atin typeface="Roboto"/>
                <a:ea typeface="Roboto"/>
                <a:cs typeface="Roboto"/>
                <a:sym typeface="Roboto"/>
              </a:defRPr>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1" name="Google Shape;21;p5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atin typeface="Roboto"/>
                <a:ea typeface="Roboto"/>
                <a:cs typeface="Roboto"/>
                <a:sym typeface="Roboto"/>
              </a:defRPr>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2" name="Google Shape;22;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1_Title slide">
    <p:spTree>
      <p:nvGrpSpPr>
        <p:cNvPr id="23" name="Shape 2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6" name="Google Shape;26;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7" name="Shape 27"/>
        <p:cNvGrpSpPr/>
        <p:nvPr/>
      </p:nvGrpSpPr>
      <p:grpSpPr>
        <a:xfrm>
          <a:off x="0" y="0"/>
          <a:ext cx="0" cy="0"/>
          <a:chOff x="0" y="0"/>
          <a:chExt cx="0" cy="0"/>
        </a:xfrm>
      </p:grpSpPr>
      <p:sp>
        <p:nvSpPr>
          <p:cNvPr id="28" name="Google Shape;28;p5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atin typeface="Roboto"/>
                <a:ea typeface="Roboto"/>
                <a:cs typeface="Roboto"/>
                <a:sym typeface="Roboto"/>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29" name="Google Shape;29;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0" name="Shape 30"/>
        <p:cNvGrpSpPr/>
        <p:nvPr/>
      </p:nvGrpSpPr>
      <p:grpSpPr>
        <a:xfrm>
          <a:off x="0" y="0"/>
          <a:ext cx="0" cy="0"/>
          <a:chOff x="0" y="0"/>
          <a:chExt cx="0" cy="0"/>
        </a:xfrm>
      </p:grpSpPr>
      <p:sp>
        <p:nvSpPr>
          <p:cNvPr id="31" name="Google Shape;31;p5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32" name="Google Shape;32;p5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atin typeface="Roboto"/>
                <a:ea typeface="Roboto"/>
                <a:cs typeface="Roboto"/>
                <a:sym typeface="Roboto"/>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3" name="Google Shape;33;p5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atin typeface="Roboto"/>
                <a:ea typeface="Roboto"/>
                <a:cs typeface="Roboto"/>
                <a:sym typeface="Roboto"/>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4" name="Google Shape;34;p5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atin typeface="Roboto"/>
                <a:ea typeface="Roboto"/>
                <a:cs typeface="Roboto"/>
                <a:sym typeface="Roboto"/>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5" name="Google Shape;35;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6" name="Shape 36"/>
        <p:cNvGrpSpPr/>
        <p:nvPr/>
      </p:nvGrpSpPr>
      <p:grpSpPr>
        <a:xfrm>
          <a:off x="0" y="0"/>
          <a:ext cx="0" cy="0"/>
          <a:chOff x="0" y="0"/>
          <a:chExt cx="0" cy="0"/>
        </a:xfrm>
      </p:grpSpPr>
      <p:sp>
        <p:nvSpPr>
          <p:cNvPr id="37" name="Google Shape;37;p5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atin typeface="Roboto"/>
                <a:ea typeface="Roboto"/>
                <a:cs typeface="Roboto"/>
                <a:sym typeface="Roboto"/>
              </a:defRPr>
            </a:lvl1pPr>
          </a:lstStyle>
          <a:p/>
        </p:txBody>
      </p:sp>
      <p:sp>
        <p:nvSpPr>
          <p:cNvPr id="38" name="Google Shape;38;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9" name="Shape 39"/>
        <p:cNvGrpSpPr/>
        <p:nvPr/>
      </p:nvGrpSpPr>
      <p:grpSpPr>
        <a:xfrm>
          <a:off x="0" y="0"/>
          <a:ext cx="0" cy="0"/>
          <a:chOff x="0" y="0"/>
          <a:chExt cx="0" cy="0"/>
        </a:xfrm>
      </p:grpSpPr>
      <p:sp>
        <p:nvSpPr>
          <p:cNvPr id="40" name="Google Shape;40;p5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atin typeface="Roboto"/>
                <a:ea typeface="Roboto"/>
                <a:cs typeface="Roboto"/>
                <a:sym typeface="Roboto"/>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1" name="Google Shape;41;p5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atin typeface="Roboto"/>
                <a:ea typeface="Roboto"/>
                <a:cs typeface="Roboto"/>
                <a:sym typeface="Roboto"/>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2" name="Google Shape;42;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4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pic>
        <p:nvPicPr>
          <p:cNvPr id="9" name="Google Shape;9;p46"/>
          <p:cNvPicPr preferRelativeResize="0"/>
          <p:nvPr/>
        </p:nvPicPr>
        <p:blipFill rotWithShape="1">
          <a:blip r:embed="rId1">
            <a:alphaModFix/>
          </a:blip>
          <a:srcRect b="0" l="0" r="0" t="0"/>
          <a:stretch/>
        </p:blipFill>
        <p:spPr>
          <a:xfrm>
            <a:off x="-1" y="7219"/>
            <a:ext cx="9144001" cy="513628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13.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9.jpg"/><Relationship Id="rId4" Type="http://schemas.openxmlformats.org/officeDocument/2006/relationships/image" Target="../media/image18.png"/><Relationship Id="rId5" Type="http://schemas.openxmlformats.org/officeDocument/2006/relationships/image" Target="../media/image16.png"/><Relationship Id="rId6"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54" name="Google Shape;54;p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342900" lvl="0" marL="457200" rtl="0" algn="ctr">
              <a:lnSpc>
                <a:spcPct val="100000"/>
              </a:lnSpc>
              <a:spcBef>
                <a:spcPts val="0"/>
              </a:spcBef>
              <a:spcAft>
                <a:spcPts val="0"/>
              </a:spcAft>
              <a:buSzPts val="2800"/>
              <a:buNone/>
            </a:pPr>
            <a:r>
              <a:t/>
            </a:r>
            <a:endParaRPr/>
          </a:p>
        </p:txBody>
      </p:sp>
      <p:pic>
        <p:nvPicPr>
          <p:cNvPr id="55" name="Google Shape;55;p1"/>
          <p:cNvPicPr preferRelativeResize="0"/>
          <p:nvPr/>
        </p:nvPicPr>
        <p:blipFill rotWithShape="1">
          <a:blip r:embed="rId3">
            <a:alphaModFix/>
          </a:blip>
          <a:srcRect b="0" l="0" r="0" t="0"/>
          <a:stretch/>
        </p:blipFill>
        <p:spPr>
          <a:xfrm>
            <a:off x="2" y="4"/>
            <a:ext cx="9144003" cy="5143501"/>
          </a:xfrm>
          <a:prstGeom prst="rect">
            <a:avLst/>
          </a:prstGeom>
          <a:noFill/>
          <a:ln>
            <a:noFill/>
          </a:ln>
        </p:spPr>
      </p:pic>
      <p:pic>
        <p:nvPicPr>
          <p:cNvPr id="56" name="Google Shape;56;p1"/>
          <p:cNvPicPr preferRelativeResize="0"/>
          <p:nvPr/>
        </p:nvPicPr>
        <p:blipFill rotWithShape="1">
          <a:blip r:embed="rId4">
            <a:alphaModFix/>
          </a:blip>
          <a:srcRect b="0" l="0" r="0" t="0"/>
          <a:stretch/>
        </p:blipFill>
        <p:spPr>
          <a:xfrm>
            <a:off x="2504604" y="600291"/>
            <a:ext cx="4134799" cy="2923400"/>
          </a:xfrm>
          <a:prstGeom prst="rect">
            <a:avLst/>
          </a:prstGeom>
          <a:noFill/>
          <a:ln>
            <a:noFill/>
          </a:ln>
        </p:spPr>
      </p:pic>
      <p:pic>
        <p:nvPicPr>
          <p:cNvPr id="57" name="Google Shape;57;p1"/>
          <p:cNvPicPr preferRelativeResize="0"/>
          <p:nvPr/>
        </p:nvPicPr>
        <p:blipFill rotWithShape="1">
          <a:blip r:embed="rId5">
            <a:alphaModFix/>
          </a:blip>
          <a:srcRect b="0" l="0" r="0" t="0"/>
          <a:stretch/>
        </p:blipFill>
        <p:spPr>
          <a:xfrm>
            <a:off x="2200054" y="3386141"/>
            <a:ext cx="4743901" cy="1157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320e544cbe2_0_37"/>
          <p:cNvSpPr txBox="1"/>
          <p:nvPr/>
        </p:nvSpPr>
        <p:spPr>
          <a:xfrm>
            <a:off x="5670550" y="2690463"/>
            <a:ext cx="3000000" cy="931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2000"/>
              <a:buFont typeface="Arial"/>
              <a:buNone/>
            </a:pPr>
            <a:r>
              <a:rPr lang="en-IN" sz="1800">
                <a:solidFill>
                  <a:srgbClr val="4A4A4A"/>
                </a:solidFill>
                <a:highlight>
                  <a:schemeClr val="lt1"/>
                </a:highlight>
                <a:latin typeface="Roboto"/>
                <a:ea typeface="Roboto"/>
                <a:cs typeface="Roboto"/>
                <a:sym typeface="Roboto"/>
              </a:rPr>
              <a:t>Critical Reading</a:t>
            </a:r>
            <a:endParaRPr sz="1800">
              <a:solidFill>
                <a:srgbClr val="4A4A4A"/>
              </a:solidFill>
              <a:highlight>
                <a:schemeClr val="lt1"/>
              </a:highlight>
              <a:latin typeface="Roboto"/>
              <a:ea typeface="Roboto"/>
              <a:cs typeface="Roboto"/>
              <a:sym typeface="Roboto"/>
            </a:endParaRPr>
          </a:p>
          <a:p>
            <a:pPr indent="0" lvl="0" marL="0" marR="0" rtl="0" algn="ctr">
              <a:lnSpc>
                <a:spcPct val="100000"/>
              </a:lnSpc>
              <a:spcBef>
                <a:spcPts val="1500"/>
              </a:spcBef>
              <a:spcAft>
                <a:spcPts val="0"/>
              </a:spcAft>
              <a:buClr>
                <a:schemeClr val="dk1"/>
              </a:buClr>
              <a:buSzPts val="2000"/>
              <a:buFont typeface="Arial"/>
              <a:buNone/>
            </a:pPr>
            <a:r>
              <a:t/>
            </a:r>
            <a:endParaRPr sz="1800">
              <a:solidFill>
                <a:schemeClr val="dk1"/>
              </a:solidFill>
              <a:highlight>
                <a:schemeClr val="lt1"/>
              </a:highlight>
              <a:latin typeface="Roboto"/>
              <a:ea typeface="Roboto"/>
              <a:cs typeface="Roboto"/>
              <a:sym typeface="Roboto"/>
            </a:endParaRPr>
          </a:p>
        </p:txBody>
      </p:sp>
      <p:sp>
        <p:nvSpPr>
          <p:cNvPr id="121" name="Google Shape;121;g320e544cbe2_0_37"/>
          <p:cNvSpPr txBox="1"/>
          <p:nvPr/>
        </p:nvSpPr>
        <p:spPr>
          <a:xfrm>
            <a:off x="3266350" y="630250"/>
            <a:ext cx="30000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2000"/>
              <a:buFont typeface="Arial"/>
              <a:buNone/>
            </a:pPr>
            <a:r>
              <a:rPr b="1" lang="en-IN" sz="2000">
                <a:solidFill>
                  <a:srgbClr val="8182EF"/>
                </a:solidFill>
                <a:latin typeface="Roboto"/>
                <a:ea typeface="Roboto"/>
                <a:cs typeface="Roboto"/>
                <a:sym typeface="Roboto"/>
              </a:rPr>
              <a:t>CONCEPTS</a:t>
            </a:r>
            <a:endParaRPr b="1" sz="2000">
              <a:solidFill>
                <a:srgbClr val="8182EF"/>
              </a:solidFill>
              <a:latin typeface="Roboto"/>
              <a:ea typeface="Roboto"/>
              <a:cs typeface="Roboto"/>
              <a:sym typeface="Roboto"/>
            </a:endParaRPr>
          </a:p>
          <a:p>
            <a:pPr indent="0" lvl="0" marL="0" rtl="0" algn="ctr">
              <a:spcBef>
                <a:spcPts val="0"/>
              </a:spcBef>
              <a:spcAft>
                <a:spcPts val="0"/>
              </a:spcAft>
              <a:buClr>
                <a:schemeClr val="dk1"/>
              </a:buClr>
              <a:buSzPts val="2000"/>
              <a:buFont typeface="Arial"/>
              <a:buNone/>
            </a:pPr>
            <a:r>
              <a:t/>
            </a:r>
            <a:endParaRPr b="1" sz="2000">
              <a:solidFill>
                <a:srgbClr val="8182E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2000"/>
              <a:buFont typeface="Arial"/>
              <a:buNone/>
            </a:pPr>
            <a:r>
              <a:t/>
            </a:r>
            <a:endParaRPr b="1" sz="2000">
              <a:solidFill>
                <a:srgbClr val="8182EF"/>
              </a:solidFill>
              <a:latin typeface="Roboto"/>
              <a:ea typeface="Roboto"/>
              <a:cs typeface="Roboto"/>
              <a:sym typeface="Roboto"/>
            </a:endParaRPr>
          </a:p>
        </p:txBody>
      </p:sp>
      <p:pic>
        <p:nvPicPr>
          <p:cNvPr id="122" name="Google Shape;122;g320e544cbe2_0_37"/>
          <p:cNvPicPr preferRelativeResize="0"/>
          <p:nvPr/>
        </p:nvPicPr>
        <p:blipFill rotWithShape="1">
          <a:blip r:embed="rId3">
            <a:alphaModFix/>
          </a:blip>
          <a:srcRect b="0" l="0" r="0" t="0"/>
          <a:stretch/>
        </p:blipFill>
        <p:spPr>
          <a:xfrm>
            <a:off x="1781175" y="1864600"/>
            <a:ext cx="3277575" cy="245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320e544cbe2_0_44"/>
          <p:cNvSpPr txBox="1"/>
          <p:nvPr/>
        </p:nvSpPr>
        <p:spPr>
          <a:xfrm>
            <a:off x="3266350" y="630250"/>
            <a:ext cx="30000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2000"/>
              <a:buFont typeface="Arial"/>
              <a:buNone/>
            </a:pPr>
            <a:r>
              <a:rPr b="1" lang="en-IN" sz="2000">
                <a:solidFill>
                  <a:srgbClr val="8182EF"/>
                </a:solidFill>
                <a:latin typeface="Roboto"/>
                <a:ea typeface="Roboto"/>
                <a:cs typeface="Roboto"/>
                <a:sym typeface="Roboto"/>
              </a:rPr>
              <a:t>CONCEPTS</a:t>
            </a:r>
            <a:endParaRPr b="1" sz="2000">
              <a:solidFill>
                <a:srgbClr val="8182EF"/>
              </a:solidFill>
              <a:latin typeface="Roboto"/>
              <a:ea typeface="Roboto"/>
              <a:cs typeface="Roboto"/>
              <a:sym typeface="Roboto"/>
            </a:endParaRPr>
          </a:p>
          <a:p>
            <a:pPr indent="0" lvl="0" marL="0" rtl="0" algn="ctr">
              <a:spcBef>
                <a:spcPts val="0"/>
              </a:spcBef>
              <a:spcAft>
                <a:spcPts val="0"/>
              </a:spcAft>
              <a:buClr>
                <a:schemeClr val="dk1"/>
              </a:buClr>
              <a:buSzPts val="2000"/>
              <a:buFont typeface="Arial"/>
              <a:buNone/>
            </a:pPr>
            <a:r>
              <a:t/>
            </a:r>
            <a:endParaRPr b="1" sz="2000">
              <a:solidFill>
                <a:srgbClr val="8182E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2000"/>
              <a:buFont typeface="Arial"/>
              <a:buNone/>
            </a:pPr>
            <a:r>
              <a:t/>
            </a:r>
            <a:endParaRPr b="1" sz="2000">
              <a:solidFill>
                <a:srgbClr val="8182EF"/>
              </a:solidFill>
              <a:latin typeface="Roboto"/>
              <a:ea typeface="Roboto"/>
              <a:cs typeface="Roboto"/>
              <a:sym typeface="Roboto"/>
            </a:endParaRPr>
          </a:p>
        </p:txBody>
      </p:sp>
      <p:sp>
        <p:nvSpPr>
          <p:cNvPr id="128" name="Google Shape;128;g320e544cbe2_0_44"/>
          <p:cNvSpPr txBox="1"/>
          <p:nvPr/>
        </p:nvSpPr>
        <p:spPr>
          <a:xfrm>
            <a:off x="1706600" y="1122375"/>
            <a:ext cx="59064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IN" sz="1800">
                <a:solidFill>
                  <a:srgbClr val="282727"/>
                </a:solidFill>
                <a:highlight>
                  <a:schemeClr val="lt1"/>
                </a:highlight>
              </a:rPr>
              <a:t>There are a variety of preparatory and supportive reading skills</a:t>
            </a:r>
            <a:endParaRPr sz="1800">
              <a:solidFill>
                <a:schemeClr val="dk1"/>
              </a:solidFill>
            </a:endParaRPr>
          </a:p>
        </p:txBody>
      </p:sp>
      <p:pic>
        <p:nvPicPr>
          <p:cNvPr id="129" name="Google Shape;129;g320e544cbe2_0_44"/>
          <p:cNvPicPr preferRelativeResize="0"/>
          <p:nvPr/>
        </p:nvPicPr>
        <p:blipFill rotWithShape="1">
          <a:blip r:embed="rId3">
            <a:alphaModFix/>
          </a:blip>
          <a:srcRect b="0" l="0" r="0" t="0"/>
          <a:stretch/>
        </p:blipFill>
        <p:spPr>
          <a:xfrm>
            <a:off x="2880974" y="2366050"/>
            <a:ext cx="4280875" cy="2286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320e544cbe2_0_51"/>
          <p:cNvSpPr txBox="1"/>
          <p:nvPr/>
        </p:nvSpPr>
        <p:spPr>
          <a:xfrm>
            <a:off x="5670550" y="2690463"/>
            <a:ext cx="3000000" cy="819900"/>
          </a:xfrm>
          <a:prstGeom prst="rect">
            <a:avLst/>
          </a:prstGeom>
          <a:noFill/>
          <a:ln>
            <a:noFill/>
          </a:ln>
        </p:spPr>
        <p:txBody>
          <a:bodyPr anchorCtr="0" anchor="t" bIns="91425" lIns="91425" spcFirstLastPara="1" rIns="91425" wrap="square" tIns="91425">
            <a:spAutoFit/>
          </a:bodyPr>
          <a:lstStyle/>
          <a:p>
            <a:pPr indent="0" lvl="0" marL="0" rtl="0" algn="ctr">
              <a:lnSpc>
                <a:spcPct val="120000"/>
              </a:lnSpc>
              <a:spcBef>
                <a:spcPts val="1200"/>
              </a:spcBef>
              <a:spcAft>
                <a:spcPts val="0"/>
              </a:spcAft>
              <a:buClr>
                <a:schemeClr val="dk1"/>
              </a:buClr>
              <a:buSzPts val="2000"/>
              <a:buFont typeface="Arial"/>
              <a:buNone/>
            </a:pPr>
            <a:r>
              <a:rPr lang="en-IN" sz="1800">
                <a:solidFill>
                  <a:srgbClr val="282727"/>
                </a:solidFill>
                <a:highlight>
                  <a:schemeClr val="lt1"/>
                </a:highlight>
                <a:latin typeface="Roboto"/>
                <a:ea typeface="Roboto"/>
                <a:cs typeface="Roboto"/>
                <a:sym typeface="Roboto"/>
              </a:rPr>
              <a:t>Decoding</a:t>
            </a:r>
            <a:endParaRPr sz="1800">
              <a:solidFill>
                <a:srgbClr val="282727"/>
              </a:solidFill>
              <a:highlight>
                <a:schemeClr val="lt1"/>
              </a:highlight>
              <a:latin typeface="Roboto"/>
              <a:ea typeface="Roboto"/>
              <a:cs typeface="Roboto"/>
              <a:sym typeface="Roboto"/>
            </a:endParaRPr>
          </a:p>
          <a:p>
            <a:pPr indent="0" lvl="0" marL="0" marR="0" rtl="0" algn="ctr">
              <a:lnSpc>
                <a:spcPct val="100000"/>
              </a:lnSpc>
              <a:spcBef>
                <a:spcPts val="200"/>
              </a:spcBef>
              <a:spcAft>
                <a:spcPts val="0"/>
              </a:spcAft>
              <a:buClr>
                <a:schemeClr val="dk1"/>
              </a:buClr>
              <a:buSzPts val="2000"/>
              <a:buFont typeface="Arial"/>
              <a:buNone/>
            </a:pPr>
            <a:r>
              <a:t/>
            </a:r>
            <a:endParaRPr sz="1800">
              <a:solidFill>
                <a:schemeClr val="dk1"/>
              </a:solidFill>
              <a:highlight>
                <a:schemeClr val="lt1"/>
              </a:highlight>
              <a:latin typeface="Roboto"/>
              <a:ea typeface="Roboto"/>
              <a:cs typeface="Roboto"/>
              <a:sym typeface="Roboto"/>
            </a:endParaRPr>
          </a:p>
        </p:txBody>
      </p:sp>
      <p:sp>
        <p:nvSpPr>
          <p:cNvPr id="135" name="Google Shape;135;g320e544cbe2_0_51"/>
          <p:cNvSpPr txBox="1"/>
          <p:nvPr/>
        </p:nvSpPr>
        <p:spPr>
          <a:xfrm>
            <a:off x="3266350" y="630250"/>
            <a:ext cx="30000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2000"/>
              <a:buFont typeface="Arial"/>
              <a:buNone/>
            </a:pPr>
            <a:r>
              <a:rPr b="1" lang="en-IN" sz="2000">
                <a:solidFill>
                  <a:srgbClr val="8182EF"/>
                </a:solidFill>
                <a:latin typeface="Roboto"/>
                <a:ea typeface="Roboto"/>
                <a:cs typeface="Roboto"/>
                <a:sym typeface="Roboto"/>
              </a:rPr>
              <a:t>CONCEPTS</a:t>
            </a:r>
            <a:endParaRPr b="1" sz="2000">
              <a:solidFill>
                <a:srgbClr val="8182EF"/>
              </a:solidFill>
              <a:latin typeface="Roboto"/>
              <a:ea typeface="Roboto"/>
              <a:cs typeface="Roboto"/>
              <a:sym typeface="Roboto"/>
            </a:endParaRPr>
          </a:p>
          <a:p>
            <a:pPr indent="0" lvl="0" marL="0" rtl="0" algn="ctr">
              <a:spcBef>
                <a:spcPts val="0"/>
              </a:spcBef>
              <a:spcAft>
                <a:spcPts val="0"/>
              </a:spcAft>
              <a:buClr>
                <a:schemeClr val="dk1"/>
              </a:buClr>
              <a:buSzPts val="2000"/>
              <a:buFont typeface="Arial"/>
              <a:buNone/>
            </a:pPr>
            <a:r>
              <a:t/>
            </a:r>
            <a:endParaRPr b="1" sz="2000">
              <a:solidFill>
                <a:srgbClr val="8182E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2000"/>
              <a:buFont typeface="Arial"/>
              <a:buNone/>
            </a:pPr>
            <a:r>
              <a:t/>
            </a:r>
            <a:endParaRPr b="1" sz="2000">
              <a:solidFill>
                <a:srgbClr val="8182EF"/>
              </a:solidFill>
              <a:latin typeface="Roboto"/>
              <a:ea typeface="Roboto"/>
              <a:cs typeface="Roboto"/>
              <a:sym typeface="Roboto"/>
            </a:endParaRPr>
          </a:p>
        </p:txBody>
      </p:sp>
      <p:pic>
        <p:nvPicPr>
          <p:cNvPr id="136" name="Google Shape;136;g320e544cbe2_0_51"/>
          <p:cNvPicPr preferRelativeResize="0"/>
          <p:nvPr/>
        </p:nvPicPr>
        <p:blipFill rotWithShape="1">
          <a:blip r:embed="rId3">
            <a:alphaModFix/>
          </a:blip>
          <a:srcRect b="19504" l="0" r="0" t="0"/>
          <a:stretch/>
        </p:blipFill>
        <p:spPr>
          <a:xfrm>
            <a:off x="1257300" y="1800225"/>
            <a:ext cx="4413250" cy="2519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31d1bd3a809_0_18"/>
          <p:cNvSpPr txBox="1"/>
          <p:nvPr/>
        </p:nvSpPr>
        <p:spPr>
          <a:xfrm>
            <a:off x="3266350" y="630250"/>
            <a:ext cx="30000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2000"/>
              <a:buFont typeface="Arial"/>
              <a:buNone/>
            </a:pPr>
            <a:r>
              <a:rPr b="1" lang="en-IN" sz="2000">
                <a:solidFill>
                  <a:srgbClr val="8182EF"/>
                </a:solidFill>
                <a:latin typeface="Roboto"/>
                <a:ea typeface="Roboto"/>
                <a:cs typeface="Roboto"/>
                <a:sym typeface="Roboto"/>
              </a:rPr>
              <a:t>CONCEPTS</a:t>
            </a:r>
            <a:endParaRPr b="1" sz="2000">
              <a:solidFill>
                <a:srgbClr val="8182EF"/>
              </a:solidFill>
              <a:latin typeface="Roboto"/>
              <a:ea typeface="Roboto"/>
              <a:cs typeface="Roboto"/>
              <a:sym typeface="Roboto"/>
            </a:endParaRPr>
          </a:p>
          <a:p>
            <a:pPr indent="0" lvl="0" marL="0" rtl="0" algn="ctr">
              <a:spcBef>
                <a:spcPts val="0"/>
              </a:spcBef>
              <a:spcAft>
                <a:spcPts val="0"/>
              </a:spcAft>
              <a:buClr>
                <a:schemeClr val="dk1"/>
              </a:buClr>
              <a:buSzPts val="2000"/>
              <a:buFont typeface="Arial"/>
              <a:buNone/>
            </a:pPr>
            <a:r>
              <a:t/>
            </a:r>
            <a:endParaRPr b="1" sz="2000">
              <a:solidFill>
                <a:srgbClr val="8182E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2000"/>
              <a:buFont typeface="Arial"/>
              <a:buNone/>
            </a:pPr>
            <a:r>
              <a:t/>
            </a:r>
            <a:endParaRPr b="1" sz="2000">
              <a:solidFill>
                <a:srgbClr val="8182EF"/>
              </a:solidFill>
              <a:latin typeface="Roboto"/>
              <a:ea typeface="Roboto"/>
              <a:cs typeface="Roboto"/>
              <a:sym typeface="Roboto"/>
            </a:endParaRPr>
          </a:p>
        </p:txBody>
      </p:sp>
      <p:sp>
        <p:nvSpPr>
          <p:cNvPr id="142" name="Google Shape;142;g31d1bd3a809_0_18"/>
          <p:cNvSpPr txBox="1"/>
          <p:nvPr/>
        </p:nvSpPr>
        <p:spPr>
          <a:xfrm>
            <a:off x="1706600" y="1122375"/>
            <a:ext cx="5906400" cy="819900"/>
          </a:xfrm>
          <a:prstGeom prst="rect">
            <a:avLst/>
          </a:prstGeom>
          <a:noFill/>
          <a:ln>
            <a:noFill/>
          </a:ln>
        </p:spPr>
        <p:txBody>
          <a:bodyPr anchorCtr="0" anchor="t" bIns="91425" lIns="91425" spcFirstLastPara="1" rIns="91425" wrap="square" tIns="91425">
            <a:spAutoFit/>
          </a:bodyPr>
          <a:lstStyle/>
          <a:p>
            <a:pPr indent="0" lvl="0" marL="0" rtl="0" algn="ctr">
              <a:lnSpc>
                <a:spcPct val="120000"/>
              </a:lnSpc>
              <a:spcBef>
                <a:spcPts val="1200"/>
              </a:spcBef>
              <a:spcAft>
                <a:spcPts val="0"/>
              </a:spcAft>
              <a:buClr>
                <a:schemeClr val="dk1"/>
              </a:buClr>
              <a:buSzPts val="2000"/>
              <a:buFont typeface="Arial"/>
              <a:buNone/>
            </a:pPr>
            <a:r>
              <a:rPr lang="en-IN" sz="1800">
                <a:solidFill>
                  <a:srgbClr val="282727"/>
                </a:solidFill>
                <a:highlight>
                  <a:schemeClr val="lt1"/>
                </a:highlight>
                <a:latin typeface="Roboto"/>
                <a:ea typeface="Roboto"/>
                <a:cs typeface="Roboto"/>
                <a:sym typeface="Roboto"/>
              </a:rPr>
              <a:t>Phonological and phonemic awareness</a:t>
            </a:r>
            <a:endParaRPr sz="1800">
              <a:solidFill>
                <a:srgbClr val="282727"/>
              </a:solidFill>
              <a:highlight>
                <a:schemeClr val="lt1"/>
              </a:highlight>
              <a:latin typeface="Roboto"/>
              <a:ea typeface="Roboto"/>
              <a:cs typeface="Roboto"/>
              <a:sym typeface="Roboto"/>
            </a:endParaRPr>
          </a:p>
          <a:p>
            <a:pPr indent="0" lvl="0" marL="0" rtl="0" algn="ctr">
              <a:spcBef>
                <a:spcPts val="200"/>
              </a:spcBef>
              <a:spcAft>
                <a:spcPts val="0"/>
              </a:spcAft>
              <a:buNone/>
            </a:pPr>
            <a:r>
              <a:t/>
            </a:r>
            <a:endParaRPr sz="1800">
              <a:solidFill>
                <a:srgbClr val="282727"/>
              </a:solidFill>
              <a:highlight>
                <a:schemeClr val="lt1"/>
              </a:highlight>
              <a:latin typeface="Roboto"/>
              <a:ea typeface="Roboto"/>
              <a:cs typeface="Roboto"/>
              <a:sym typeface="Roboto"/>
            </a:endParaRPr>
          </a:p>
        </p:txBody>
      </p:sp>
      <p:pic>
        <p:nvPicPr>
          <p:cNvPr id="143" name="Google Shape;143;g31d1bd3a809_0_18"/>
          <p:cNvPicPr preferRelativeResize="0"/>
          <p:nvPr/>
        </p:nvPicPr>
        <p:blipFill rotWithShape="1">
          <a:blip r:embed="rId3">
            <a:alphaModFix/>
          </a:blip>
          <a:srcRect b="0" l="0" r="0" t="0"/>
          <a:stretch/>
        </p:blipFill>
        <p:spPr>
          <a:xfrm>
            <a:off x="2456800" y="2114600"/>
            <a:ext cx="4324575" cy="2252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31d1bd3a809_0_25"/>
          <p:cNvSpPr txBox="1"/>
          <p:nvPr/>
        </p:nvSpPr>
        <p:spPr>
          <a:xfrm>
            <a:off x="5670550" y="2690463"/>
            <a:ext cx="3000000" cy="819900"/>
          </a:xfrm>
          <a:prstGeom prst="rect">
            <a:avLst/>
          </a:prstGeom>
          <a:noFill/>
          <a:ln>
            <a:noFill/>
          </a:ln>
        </p:spPr>
        <p:txBody>
          <a:bodyPr anchorCtr="0" anchor="t" bIns="91425" lIns="91425" spcFirstLastPara="1" rIns="91425" wrap="square" tIns="91425">
            <a:spAutoFit/>
          </a:bodyPr>
          <a:lstStyle/>
          <a:p>
            <a:pPr indent="0" lvl="0" marL="0" rtl="0" algn="ctr">
              <a:lnSpc>
                <a:spcPct val="120000"/>
              </a:lnSpc>
              <a:spcBef>
                <a:spcPts val="1200"/>
              </a:spcBef>
              <a:spcAft>
                <a:spcPts val="0"/>
              </a:spcAft>
              <a:buClr>
                <a:schemeClr val="dk1"/>
              </a:buClr>
              <a:buSzPts val="2000"/>
              <a:buFont typeface="Arial"/>
              <a:buNone/>
            </a:pPr>
            <a:r>
              <a:rPr lang="en-IN" sz="1800">
                <a:solidFill>
                  <a:srgbClr val="282727"/>
                </a:solidFill>
                <a:highlight>
                  <a:schemeClr val="lt1"/>
                </a:highlight>
                <a:latin typeface="Roboto"/>
                <a:ea typeface="Roboto"/>
                <a:cs typeface="Roboto"/>
                <a:sym typeface="Roboto"/>
              </a:rPr>
              <a:t>Reading fluency</a:t>
            </a:r>
            <a:endParaRPr sz="1800">
              <a:solidFill>
                <a:srgbClr val="282727"/>
              </a:solidFill>
              <a:highlight>
                <a:schemeClr val="lt1"/>
              </a:highlight>
              <a:latin typeface="Roboto"/>
              <a:ea typeface="Roboto"/>
              <a:cs typeface="Roboto"/>
              <a:sym typeface="Roboto"/>
            </a:endParaRPr>
          </a:p>
          <a:p>
            <a:pPr indent="0" lvl="0" marL="0" marR="0" rtl="0" algn="ctr">
              <a:lnSpc>
                <a:spcPct val="100000"/>
              </a:lnSpc>
              <a:spcBef>
                <a:spcPts val="200"/>
              </a:spcBef>
              <a:spcAft>
                <a:spcPts val="0"/>
              </a:spcAft>
              <a:buClr>
                <a:schemeClr val="dk1"/>
              </a:buClr>
              <a:buSzPts val="2000"/>
              <a:buFont typeface="Arial"/>
              <a:buNone/>
            </a:pPr>
            <a:r>
              <a:t/>
            </a:r>
            <a:endParaRPr sz="1800">
              <a:solidFill>
                <a:srgbClr val="282727"/>
              </a:solidFill>
              <a:highlight>
                <a:schemeClr val="lt1"/>
              </a:highlight>
              <a:latin typeface="Roboto"/>
              <a:ea typeface="Roboto"/>
              <a:cs typeface="Roboto"/>
              <a:sym typeface="Roboto"/>
            </a:endParaRPr>
          </a:p>
        </p:txBody>
      </p:sp>
      <p:sp>
        <p:nvSpPr>
          <p:cNvPr id="149" name="Google Shape;149;g31d1bd3a809_0_25"/>
          <p:cNvSpPr txBox="1"/>
          <p:nvPr/>
        </p:nvSpPr>
        <p:spPr>
          <a:xfrm>
            <a:off x="3266350" y="630250"/>
            <a:ext cx="30000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2000"/>
              <a:buFont typeface="Arial"/>
              <a:buNone/>
            </a:pPr>
            <a:r>
              <a:rPr b="1" lang="en-IN" sz="2000">
                <a:solidFill>
                  <a:srgbClr val="8182EF"/>
                </a:solidFill>
                <a:latin typeface="Roboto"/>
                <a:ea typeface="Roboto"/>
                <a:cs typeface="Roboto"/>
                <a:sym typeface="Roboto"/>
              </a:rPr>
              <a:t>CONCEPTS</a:t>
            </a:r>
            <a:endParaRPr b="1" sz="2000">
              <a:solidFill>
                <a:srgbClr val="8182EF"/>
              </a:solidFill>
              <a:latin typeface="Roboto"/>
              <a:ea typeface="Roboto"/>
              <a:cs typeface="Roboto"/>
              <a:sym typeface="Roboto"/>
            </a:endParaRPr>
          </a:p>
          <a:p>
            <a:pPr indent="0" lvl="0" marL="0" rtl="0" algn="ctr">
              <a:spcBef>
                <a:spcPts val="0"/>
              </a:spcBef>
              <a:spcAft>
                <a:spcPts val="0"/>
              </a:spcAft>
              <a:buClr>
                <a:schemeClr val="dk1"/>
              </a:buClr>
              <a:buSzPts val="2000"/>
              <a:buFont typeface="Arial"/>
              <a:buNone/>
            </a:pPr>
            <a:r>
              <a:t/>
            </a:r>
            <a:endParaRPr b="1" sz="2000">
              <a:solidFill>
                <a:srgbClr val="8182EF"/>
              </a:solidFill>
              <a:latin typeface="Roboto"/>
              <a:ea typeface="Roboto"/>
              <a:cs typeface="Roboto"/>
              <a:sym typeface="Roboto"/>
            </a:endParaRPr>
          </a:p>
          <a:p>
            <a:pPr indent="0" lvl="0" marL="0" rtl="0" algn="ctr">
              <a:spcBef>
                <a:spcPts val="0"/>
              </a:spcBef>
              <a:spcAft>
                <a:spcPts val="0"/>
              </a:spcAft>
              <a:buClr>
                <a:schemeClr val="dk1"/>
              </a:buClr>
              <a:buSzPts val="2000"/>
              <a:buFont typeface="Arial"/>
              <a:buNone/>
            </a:pPr>
            <a:r>
              <a:t/>
            </a:r>
            <a:endParaRPr b="1" sz="2000">
              <a:solidFill>
                <a:srgbClr val="8182E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2000"/>
              <a:buFont typeface="Arial"/>
              <a:buNone/>
            </a:pPr>
            <a:r>
              <a:t/>
            </a:r>
            <a:endParaRPr b="1" sz="2000">
              <a:solidFill>
                <a:srgbClr val="8182EF"/>
              </a:solidFill>
              <a:latin typeface="Roboto"/>
              <a:ea typeface="Roboto"/>
              <a:cs typeface="Roboto"/>
              <a:sym typeface="Roboto"/>
            </a:endParaRPr>
          </a:p>
        </p:txBody>
      </p:sp>
      <p:pic>
        <p:nvPicPr>
          <p:cNvPr id="150" name="Google Shape;150;g31d1bd3a809_0_25"/>
          <p:cNvPicPr preferRelativeResize="0"/>
          <p:nvPr/>
        </p:nvPicPr>
        <p:blipFill rotWithShape="1">
          <a:blip r:embed="rId3">
            <a:alphaModFix/>
          </a:blip>
          <a:srcRect b="0" l="0" r="0" t="0"/>
          <a:stretch/>
        </p:blipFill>
        <p:spPr>
          <a:xfrm>
            <a:off x="1257300" y="1775900"/>
            <a:ext cx="4413250" cy="2543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4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156" name="Google Shape;156;p4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342900" lvl="0" marL="457200" rtl="0" algn="ctr">
              <a:lnSpc>
                <a:spcPct val="100000"/>
              </a:lnSpc>
              <a:spcBef>
                <a:spcPts val="0"/>
              </a:spcBef>
              <a:spcAft>
                <a:spcPts val="0"/>
              </a:spcAft>
              <a:buSzPts val="2800"/>
              <a:buNone/>
            </a:pPr>
            <a:r>
              <a:t/>
            </a:r>
            <a:endParaRPr/>
          </a:p>
        </p:txBody>
      </p:sp>
      <p:pic>
        <p:nvPicPr>
          <p:cNvPr id="157" name="Google Shape;157;p45"/>
          <p:cNvPicPr preferRelativeResize="0"/>
          <p:nvPr/>
        </p:nvPicPr>
        <p:blipFill rotWithShape="1">
          <a:blip r:embed="rId3">
            <a:alphaModFix/>
          </a:blip>
          <a:srcRect b="0" l="0" r="0" t="0"/>
          <a:stretch/>
        </p:blipFill>
        <p:spPr>
          <a:xfrm>
            <a:off x="1" y="1"/>
            <a:ext cx="9144003" cy="5143501"/>
          </a:xfrm>
          <a:prstGeom prst="rect">
            <a:avLst/>
          </a:prstGeom>
          <a:noFill/>
          <a:ln>
            <a:noFill/>
          </a:ln>
        </p:spPr>
      </p:pic>
      <p:sp>
        <p:nvSpPr>
          <p:cNvPr id="158" name="Google Shape;158;p45"/>
          <p:cNvSpPr txBox="1"/>
          <p:nvPr/>
        </p:nvSpPr>
        <p:spPr>
          <a:xfrm>
            <a:off x="3141000" y="2194650"/>
            <a:ext cx="2862000" cy="753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700"/>
              <a:buFont typeface="Arial"/>
              <a:buNone/>
            </a:pPr>
            <a:r>
              <a:rPr b="0" i="0" lang="en-IN" sz="3700" u="none" cap="none" strike="noStrike">
                <a:solidFill>
                  <a:schemeClr val="lt1"/>
                </a:solidFill>
                <a:latin typeface="Roboto"/>
                <a:ea typeface="Roboto"/>
                <a:cs typeface="Roboto"/>
                <a:sym typeface="Roboto"/>
              </a:rPr>
              <a:t>THANK YOU</a:t>
            </a:r>
            <a:endParaRPr b="0" i="0" sz="3700" u="none" cap="none" strike="noStrike">
              <a:solidFill>
                <a:schemeClr val="lt1"/>
              </a:solidFill>
              <a:latin typeface="Roboto"/>
              <a:ea typeface="Roboto"/>
              <a:cs typeface="Roboto"/>
              <a:sym typeface="Roboto"/>
            </a:endParaRPr>
          </a:p>
        </p:txBody>
      </p:sp>
      <p:pic>
        <p:nvPicPr>
          <p:cNvPr id="159" name="Google Shape;159;p45"/>
          <p:cNvPicPr preferRelativeResize="0"/>
          <p:nvPr/>
        </p:nvPicPr>
        <p:blipFill rotWithShape="1">
          <a:blip r:embed="rId4">
            <a:alphaModFix/>
          </a:blip>
          <a:srcRect b="0" l="0" r="0" t="0"/>
          <a:stretch/>
        </p:blipFill>
        <p:spPr>
          <a:xfrm>
            <a:off x="1752016" y="4591075"/>
            <a:ext cx="338156" cy="338150"/>
          </a:xfrm>
          <a:prstGeom prst="rect">
            <a:avLst/>
          </a:prstGeom>
          <a:noFill/>
          <a:ln>
            <a:noFill/>
          </a:ln>
        </p:spPr>
      </p:pic>
      <p:pic>
        <p:nvPicPr>
          <p:cNvPr id="160" name="Google Shape;160;p45"/>
          <p:cNvPicPr preferRelativeResize="0"/>
          <p:nvPr/>
        </p:nvPicPr>
        <p:blipFill rotWithShape="1">
          <a:blip r:embed="rId5">
            <a:alphaModFix/>
          </a:blip>
          <a:srcRect b="0" l="0" r="0" t="0"/>
          <a:stretch/>
        </p:blipFill>
        <p:spPr>
          <a:xfrm>
            <a:off x="3272650" y="4591075"/>
            <a:ext cx="338156" cy="338150"/>
          </a:xfrm>
          <a:prstGeom prst="rect">
            <a:avLst/>
          </a:prstGeom>
          <a:noFill/>
          <a:ln>
            <a:noFill/>
          </a:ln>
        </p:spPr>
      </p:pic>
      <p:sp>
        <p:nvSpPr>
          <p:cNvPr id="161" name="Google Shape;161;p45"/>
          <p:cNvSpPr txBox="1"/>
          <p:nvPr/>
        </p:nvSpPr>
        <p:spPr>
          <a:xfrm>
            <a:off x="1980750" y="4590801"/>
            <a:ext cx="1187100" cy="338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IN" sz="1000" u="none" cap="none" strike="noStrike">
                <a:solidFill>
                  <a:schemeClr val="lt1"/>
                </a:solidFill>
                <a:latin typeface="Roboto"/>
                <a:ea typeface="Roboto"/>
                <a:cs typeface="Roboto"/>
                <a:sym typeface="Roboto"/>
              </a:rPr>
              <a:t>+91 78150 95095</a:t>
            </a:r>
            <a:endParaRPr b="0" i="0" sz="1000" u="none" cap="none" strike="noStrike">
              <a:solidFill>
                <a:schemeClr val="lt1"/>
              </a:solidFill>
              <a:latin typeface="Roboto"/>
              <a:ea typeface="Roboto"/>
              <a:cs typeface="Roboto"/>
              <a:sym typeface="Roboto"/>
            </a:endParaRPr>
          </a:p>
        </p:txBody>
      </p:sp>
      <p:cxnSp>
        <p:nvCxnSpPr>
          <p:cNvPr id="162" name="Google Shape;162;p45"/>
          <p:cNvCxnSpPr/>
          <p:nvPr/>
        </p:nvCxnSpPr>
        <p:spPr>
          <a:xfrm rot="10800000">
            <a:off x="3220250" y="4619675"/>
            <a:ext cx="0" cy="300000"/>
          </a:xfrm>
          <a:prstGeom prst="straightConnector1">
            <a:avLst/>
          </a:prstGeom>
          <a:noFill/>
          <a:ln cap="flat" cmpd="sng" w="9525">
            <a:solidFill>
              <a:schemeClr val="lt1"/>
            </a:solidFill>
            <a:prstDash val="solid"/>
            <a:round/>
            <a:headEnd len="sm" w="sm" type="none"/>
            <a:tailEnd len="sm" w="sm" type="none"/>
          </a:ln>
        </p:spPr>
      </p:cxnSp>
      <p:sp>
        <p:nvSpPr>
          <p:cNvPr id="163" name="Google Shape;163;p45"/>
          <p:cNvSpPr txBox="1"/>
          <p:nvPr/>
        </p:nvSpPr>
        <p:spPr>
          <a:xfrm>
            <a:off x="3519050" y="4590801"/>
            <a:ext cx="1934700" cy="338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IN" sz="1000" u="none" cap="none" strike="noStrike">
                <a:solidFill>
                  <a:schemeClr val="lt1"/>
                </a:solidFill>
                <a:latin typeface="Roboto"/>
                <a:ea typeface="Roboto"/>
                <a:cs typeface="Roboto"/>
                <a:sym typeface="Roboto"/>
              </a:rPr>
              <a:t>codemithra@ethnus.com</a:t>
            </a:r>
            <a:endParaRPr b="0" i="0" sz="1000" u="none" cap="none" strike="noStrike">
              <a:solidFill>
                <a:schemeClr val="lt1"/>
              </a:solidFill>
              <a:latin typeface="Roboto"/>
              <a:ea typeface="Roboto"/>
              <a:cs typeface="Roboto"/>
              <a:sym typeface="Roboto"/>
            </a:endParaRPr>
          </a:p>
        </p:txBody>
      </p:sp>
      <p:pic>
        <p:nvPicPr>
          <p:cNvPr id="164" name="Google Shape;164;p45"/>
          <p:cNvPicPr preferRelativeResize="0"/>
          <p:nvPr/>
        </p:nvPicPr>
        <p:blipFill rotWithShape="1">
          <a:blip r:embed="rId6">
            <a:alphaModFix/>
          </a:blip>
          <a:srcRect b="0" l="0" r="0" t="0"/>
          <a:stretch/>
        </p:blipFill>
        <p:spPr>
          <a:xfrm>
            <a:off x="5223771" y="4591063"/>
            <a:ext cx="338156" cy="338150"/>
          </a:xfrm>
          <a:prstGeom prst="rect">
            <a:avLst/>
          </a:prstGeom>
          <a:noFill/>
          <a:ln>
            <a:noFill/>
          </a:ln>
        </p:spPr>
      </p:pic>
      <p:sp>
        <p:nvSpPr>
          <p:cNvPr id="165" name="Google Shape;165;p45"/>
          <p:cNvSpPr txBox="1"/>
          <p:nvPr/>
        </p:nvSpPr>
        <p:spPr>
          <a:xfrm>
            <a:off x="5457275" y="4590801"/>
            <a:ext cx="1934700" cy="338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IN" sz="1000" u="none" cap="none" strike="noStrike">
                <a:solidFill>
                  <a:schemeClr val="lt1"/>
                </a:solidFill>
                <a:latin typeface="Roboto"/>
                <a:ea typeface="Roboto"/>
                <a:cs typeface="Roboto"/>
                <a:sym typeface="Roboto"/>
              </a:rPr>
              <a:t>www.codemithra.com</a:t>
            </a:r>
            <a:endParaRPr b="0" i="0" sz="1000" u="none" cap="none" strike="noStrike">
              <a:solidFill>
                <a:schemeClr val="lt1"/>
              </a:solidFill>
              <a:latin typeface="Roboto"/>
              <a:ea typeface="Roboto"/>
              <a:cs typeface="Roboto"/>
              <a:sym typeface="Roboto"/>
            </a:endParaRPr>
          </a:p>
        </p:txBody>
      </p:sp>
      <p:cxnSp>
        <p:nvCxnSpPr>
          <p:cNvPr id="166" name="Google Shape;166;p45"/>
          <p:cNvCxnSpPr/>
          <p:nvPr/>
        </p:nvCxnSpPr>
        <p:spPr>
          <a:xfrm rot="10800000">
            <a:off x="5166625" y="4610150"/>
            <a:ext cx="0" cy="30000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63" name="Google Shape;63;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64" name="Google Shape;64;p2"/>
          <p:cNvPicPr preferRelativeResize="0"/>
          <p:nvPr/>
        </p:nvPicPr>
        <p:blipFill rotWithShape="1">
          <a:blip r:embed="rId3">
            <a:alphaModFix/>
          </a:blip>
          <a:srcRect b="0" l="0" r="0" t="0"/>
          <a:stretch/>
        </p:blipFill>
        <p:spPr>
          <a:xfrm>
            <a:off x="2" y="4"/>
            <a:ext cx="9144003" cy="5143501"/>
          </a:xfrm>
          <a:prstGeom prst="rect">
            <a:avLst/>
          </a:prstGeom>
          <a:noFill/>
          <a:ln>
            <a:noFill/>
          </a:ln>
        </p:spPr>
      </p:pic>
      <p:sp>
        <p:nvSpPr>
          <p:cNvPr id="65" name="Google Shape;65;p2"/>
          <p:cNvSpPr txBox="1"/>
          <p:nvPr/>
        </p:nvSpPr>
        <p:spPr>
          <a:xfrm>
            <a:off x="1050200" y="1800225"/>
            <a:ext cx="36435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2400"/>
              <a:buFont typeface="Arial"/>
              <a:buNone/>
            </a:pPr>
            <a:r>
              <a:t/>
            </a:r>
            <a:endParaRPr b="1" i="0" sz="2000" u="none" cap="none" strike="noStrike">
              <a:solidFill>
                <a:schemeClr val="lt1"/>
              </a:solidFill>
              <a:latin typeface="Roboto"/>
              <a:ea typeface="Roboto"/>
              <a:cs typeface="Roboto"/>
              <a:sym typeface="Roboto"/>
            </a:endParaRPr>
          </a:p>
          <a:p>
            <a:pPr indent="0" lvl="0" marL="0" marR="0" rtl="0" algn="ctr">
              <a:lnSpc>
                <a:spcPct val="100000"/>
              </a:lnSpc>
              <a:spcBef>
                <a:spcPts val="0"/>
              </a:spcBef>
              <a:spcAft>
                <a:spcPts val="0"/>
              </a:spcAft>
              <a:buClr>
                <a:schemeClr val="dk1"/>
              </a:buClr>
              <a:buSzPts val="2400"/>
              <a:buFont typeface="Arial"/>
              <a:buNone/>
            </a:pPr>
            <a:r>
              <a:rPr b="1" lang="en-IN" sz="2000">
                <a:solidFill>
                  <a:schemeClr val="lt1"/>
                </a:solidFill>
                <a:latin typeface="Roboto"/>
                <a:ea typeface="Roboto"/>
                <a:cs typeface="Roboto"/>
                <a:sym typeface="Roboto"/>
              </a:rPr>
              <a:t>READING </a:t>
            </a:r>
            <a:r>
              <a:rPr b="1" i="0" lang="en-IN" sz="2000" u="none" cap="none" strike="noStrike">
                <a:solidFill>
                  <a:schemeClr val="lt1"/>
                </a:solidFill>
                <a:latin typeface="Roboto"/>
                <a:ea typeface="Roboto"/>
                <a:cs typeface="Roboto"/>
                <a:sym typeface="Roboto"/>
              </a:rPr>
              <a:t>SKILLS 1.1</a:t>
            </a:r>
            <a:endParaRPr b="1" i="0" sz="2000" u="none" cap="none" strike="noStrike">
              <a:solidFill>
                <a:schemeClr val="lt1"/>
              </a:solidFill>
              <a:latin typeface="Roboto"/>
              <a:ea typeface="Roboto"/>
              <a:cs typeface="Roboto"/>
              <a:sym typeface="Roboto"/>
            </a:endParaRPr>
          </a:p>
          <a:p>
            <a:pPr indent="0" lvl="0" marL="0" marR="0" rtl="0" algn="ctr">
              <a:lnSpc>
                <a:spcPct val="100000"/>
              </a:lnSpc>
              <a:spcBef>
                <a:spcPts val="0"/>
              </a:spcBef>
              <a:spcAft>
                <a:spcPts val="0"/>
              </a:spcAft>
              <a:buClr>
                <a:schemeClr val="dk1"/>
              </a:buClr>
              <a:buSzPts val="2400"/>
              <a:buFont typeface="Arial"/>
              <a:buNone/>
            </a:pPr>
            <a:r>
              <a:rPr b="1" lang="en-IN" sz="2000">
                <a:solidFill>
                  <a:schemeClr val="lt1"/>
                </a:solidFill>
                <a:latin typeface="Roboto"/>
                <a:ea typeface="Roboto"/>
                <a:cs typeface="Roboto"/>
                <a:sym typeface="Roboto"/>
              </a:rPr>
              <a:t>TYPES OF READING</a:t>
            </a:r>
            <a:endParaRPr b="1" i="0" sz="20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g324834b987d_0_0"/>
          <p:cNvSpPr txBox="1"/>
          <p:nvPr>
            <p:ph idx="1" type="body"/>
          </p:nvPr>
        </p:nvSpPr>
        <p:spPr>
          <a:xfrm>
            <a:off x="729200" y="1384300"/>
            <a:ext cx="80862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b="1" sz="1600">
              <a:solidFill>
                <a:srgbClr val="373737"/>
              </a:solidFill>
              <a:latin typeface="Roboto"/>
              <a:ea typeface="Roboto"/>
              <a:cs typeface="Roboto"/>
              <a:sym typeface="Roboto"/>
            </a:endParaRPr>
          </a:p>
          <a:p>
            <a:pPr indent="0" lvl="0" marL="0" rtl="0" algn="l">
              <a:lnSpc>
                <a:spcPct val="115000"/>
              </a:lnSpc>
              <a:spcBef>
                <a:spcPts val="0"/>
              </a:spcBef>
              <a:spcAft>
                <a:spcPts val="0"/>
              </a:spcAft>
              <a:buSzPts val="1800"/>
              <a:buNone/>
            </a:pPr>
            <a:r>
              <a:t/>
            </a:r>
            <a:endParaRPr b="1" sz="1600">
              <a:solidFill>
                <a:schemeClr val="dk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rPr b="1" lang="en-IN" sz="1600">
                <a:solidFill>
                  <a:schemeClr val="dk1"/>
                </a:solidFill>
                <a:highlight>
                  <a:srgbClr val="FFFFFF"/>
                </a:highlight>
                <a:latin typeface="Roboto"/>
                <a:ea typeface="Roboto"/>
                <a:cs typeface="Roboto"/>
                <a:sym typeface="Roboto"/>
              </a:rPr>
              <a:t>QR CODE</a:t>
            </a:r>
            <a:r>
              <a:rPr b="1" lang="en-IN" sz="1600">
                <a:solidFill>
                  <a:srgbClr val="373737"/>
                </a:solidFill>
                <a:highlight>
                  <a:srgbClr val="FFFFFF"/>
                </a:highlight>
                <a:latin typeface="Roboto"/>
                <a:ea typeface="Roboto"/>
                <a:cs typeface="Roboto"/>
                <a:sym typeface="Roboto"/>
              </a:rPr>
              <a:t>:</a:t>
            </a:r>
            <a:endParaRPr b="1" sz="1600">
              <a:solidFill>
                <a:srgbClr val="373737"/>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rPr b="1" lang="en-IN" sz="1600">
                <a:solidFill>
                  <a:srgbClr val="373737"/>
                </a:solidFill>
                <a:highlight>
                  <a:srgbClr val="FFFFFF"/>
                </a:highlight>
                <a:latin typeface="Roboto"/>
                <a:ea typeface="Roboto"/>
                <a:cs typeface="Roboto"/>
                <a:sym typeface="Roboto"/>
              </a:rPr>
              <a:t>				</a:t>
            </a:r>
            <a:endParaRPr b="1" sz="1600">
              <a:solidFill>
                <a:srgbClr val="373737"/>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t/>
            </a:r>
            <a:endParaRPr b="1" sz="1600">
              <a:solidFill>
                <a:srgbClr val="373737"/>
              </a:solidFill>
              <a:highlight>
                <a:srgbClr val="FFFFFF"/>
              </a:highlight>
              <a:latin typeface="Roboto"/>
              <a:ea typeface="Roboto"/>
              <a:cs typeface="Roboto"/>
              <a:sym typeface="Roboto"/>
            </a:endParaRPr>
          </a:p>
        </p:txBody>
      </p:sp>
      <p:sp>
        <p:nvSpPr>
          <p:cNvPr id="71" name="Google Shape;71;g324834b987d_0_0"/>
          <p:cNvSpPr txBox="1"/>
          <p:nvPr/>
        </p:nvSpPr>
        <p:spPr>
          <a:xfrm>
            <a:off x="577325" y="622125"/>
            <a:ext cx="77862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rPr b="1" i="0" lang="en-IN" sz="1500" u="none" cap="none" strike="noStrike">
                <a:solidFill>
                  <a:srgbClr val="000000"/>
                </a:solidFill>
                <a:latin typeface="Roboto"/>
                <a:ea typeface="Roboto"/>
                <a:cs typeface="Roboto"/>
                <a:sym typeface="Roboto"/>
              </a:rPr>
              <a:t>                    TEST TIME ON </a:t>
            </a:r>
            <a:r>
              <a:rPr b="1" lang="en-IN" sz="1500">
                <a:solidFill>
                  <a:srgbClr val="202124"/>
                </a:solidFill>
                <a:highlight>
                  <a:srgbClr val="FFFFFF"/>
                </a:highlight>
                <a:latin typeface="Roboto"/>
                <a:ea typeface="Roboto"/>
                <a:cs typeface="Roboto"/>
                <a:sym typeface="Roboto"/>
              </a:rPr>
              <a:t>WRITING SKILLS 1.1 KEY FOR EFFECTIVE WRITING SKILLS</a:t>
            </a:r>
            <a:endParaRPr b="1" i="0" sz="1500" u="none" cap="none" strike="noStrike">
              <a:solidFill>
                <a:srgbClr val="000000"/>
              </a:solidFill>
              <a:latin typeface="Roboto"/>
              <a:ea typeface="Roboto"/>
              <a:cs typeface="Roboto"/>
              <a:sym typeface="Roboto"/>
            </a:endParaRPr>
          </a:p>
        </p:txBody>
      </p:sp>
      <p:sp>
        <p:nvSpPr>
          <p:cNvPr id="72" name="Google Shape;72;g324834b987d_0_0"/>
          <p:cNvSpPr txBox="1"/>
          <p:nvPr/>
        </p:nvSpPr>
        <p:spPr>
          <a:xfrm>
            <a:off x="5143500" y="944725"/>
            <a:ext cx="4028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pic>
        <p:nvPicPr>
          <p:cNvPr id="73" name="Google Shape;73;g324834b987d_0_0"/>
          <p:cNvPicPr preferRelativeResize="0"/>
          <p:nvPr/>
        </p:nvPicPr>
        <p:blipFill>
          <a:blip r:embed="rId3">
            <a:alphaModFix/>
          </a:blip>
          <a:stretch>
            <a:fillRect/>
          </a:stretch>
        </p:blipFill>
        <p:spPr>
          <a:xfrm>
            <a:off x="2791075" y="1487675"/>
            <a:ext cx="3628725" cy="2882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5"/>
          <p:cNvSpPr txBox="1"/>
          <p:nvPr/>
        </p:nvSpPr>
        <p:spPr>
          <a:xfrm>
            <a:off x="5369300" y="2631550"/>
            <a:ext cx="30000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2000"/>
              <a:buFont typeface="Arial"/>
              <a:buNone/>
            </a:pPr>
            <a:r>
              <a:rPr lang="en-IN" sz="1800">
                <a:solidFill>
                  <a:schemeClr val="dk1"/>
                </a:solidFill>
                <a:latin typeface="Roboto"/>
                <a:ea typeface="Roboto"/>
                <a:cs typeface="Roboto"/>
                <a:sym typeface="Roboto"/>
              </a:rPr>
              <a:t>What is Reading?</a:t>
            </a:r>
            <a:endParaRPr sz="1800">
              <a:solidFill>
                <a:schemeClr val="dk1"/>
              </a:solidFill>
              <a:latin typeface="Roboto"/>
              <a:ea typeface="Roboto"/>
              <a:cs typeface="Roboto"/>
              <a:sym typeface="Roboto"/>
            </a:endParaRPr>
          </a:p>
          <a:p>
            <a:pPr indent="0" lvl="0" marL="0" marR="0" rtl="0" algn="ctr">
              <a:lnSpc>
                <a:spcPct val="100000"/>
              </a:lnSpc>
              <a:spcBef>
                <a:spcPts val="0"/>
              </a:spcBef>
              <a:spcAft>
                <a:spcPts val="0"/>
              </a:spcAft>
              <a:buClr>
                <a:schemeClr val="dk1"/>
              </a:buClr>
              <a:buSzPts val="2000"/>
              <a:buFont typeface="Arial"/>
              <a:buNone/>
            </a:pPr>
            <a:r>
              <a:t/>
            </a:r>
            <a:endParaRPr sz="1800">
              <a:solidFill>
                <a:schemeClr val="dk1"/>
              </a:solidFill>
              <a:latin typeface="Roboto"/>
              <a:ea typeface="Roboto"/>
              <a:cs typeface="Roboto"/>
              <a:sym typeface="Roboto"/>
            </a:endParaRPr>
          </a:p>
        </p:txBody>
      </p:sp>
      <p:sp>
        <p:nvSpPr>
          <p:cNvPr id="79" name="Google Shape;79;p5"/>
          <p:cNvSpPr txBox="1"/>
          <p:nvPr/>
        </p:nvSpPr>
        <p:spPr>
          <a:xfrm>
            <a:off x="3266350" y="630250"/>
            <a:ext cx="30000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2000"/>
              <a:buFont typeface="Arial"/>
              <a:buNone/>
            </a:pPr>
            <a:r>
              <a:rPr b="1" lang="en-IN" sz="2000">
                <a:solidFill>
                  <a:srgbClr val="8182EF"/>
                </a:solidFill>
                <a:latin typeface="Roboto"/>
                <a:ea typeface="Roboto"/>
                <a:cs typeface="Roboto"/>
                <a:sym typeface="Roboto"/>
              </a:rPr>
              <a:t>INTRODUCTION</a:t>
            </a:r>
            <a:endParaRPr b="1" sz="2000">
              <a:solidFill>
                <a:srgbClr val="8182EF"/>
              </a:solidFill>
              <a:latin typeface="Roboto"/>
              <a:ea typeface="Roboto"/>
              <a:cs typeface="Roboto"/>
              <a:sym typeface="Roboto"/>
            </a:endParaRPr>
          </a:p>
          <a:p>
            <a:pPr indent="0" lvl="0" marL="0" rtl="0" algn="ctr">
              <a:spcBef>
                <a:spcPts val="0"/>
              </a:spcBef>
              <a:spcAft>
                <a:spcPts val="0"/>
              </a:spcAft>
              <a:buClr>
                <a:schemeClr val="dk1"/>
              </a:buClr>
              <a:buSzPts val="2000"/>
              <a:buFont typeface="Arial"/>
              <a:buNone/>
            </a:pPr>
            <a:r>
              <a:t/>
            </a:r>
            <a:endParaRPr b="1" sz="2000">
              <a:solidFill>
                <a:srgbClr val="8182E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2000"/>
              <a:buFont typeface="Arial"/>
              <a:buNone/>
            </a:pPr>
            <a:r>
              <a:t/>
            </a:r>
            <a:endParaRPr b="1" sz="2000">
              <a:solidFill>
                <a:srgbClr val="8182EF"/>
              </a:solidFill>
              <a:latin typeface="Roboto"/>
              <a:ea typeface="Roboto"/>
              <a:cs typeface="Roboto"/>
              <a:sym typeface="Roboto"/>
            </a:endParaRPr>
          </a:p>
        </p:txBody>
      </p:sp>
      <p:pic>
        <p:nvPicPr>
          <p:cNvPr id="80" name="Google Shape;80;p5"/>
          <p:cNvPicPr preferRelativeResize="0"/>
          <p:nvPr/>
        </p:nvPicPr>
        <p:blipFill rotWithShape="1">
          <a:blip r:embed="rId3">
            <a:alphaModFix/>
          </a:blip>
          <a:srcRect b="0" l="0" r="0" t="0"/>
          <a:stretch/>
        </p:blipFill>
        <p:spPr>
          <a:xfrm>
            <a:off x="1257301" y="1800225"/>
            <a:ext cx="4380100" cy="2519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g320e544cbe2_0_1"/>
          <p:cNvSpPr txBox="1"/>
          <p:nvPr/>
        </p:nvSpPr>
        <p:spPr>
          <a:xfrm>
            <a:off x="5670550" y="2673675"/>
            <a:ext cx="3000000" cy="923100"/>
          </a:xfrm>
          <a:prstGeom prst="rect">
            <a:avLst/>
          </a:prstGeom>
          <a:noFill/>
          <a:ln>
            <a:noFill/>
          </a:ln>
        </p:spPr>
        <p:txBody>
          <a:bodyPr anchorCtr="0" anchor="t" bIns="91425" lIns="91425" spcFirstLastPara="1" rIns="91425" wrap="square" tIns="91425">
            <a:spAutoFit/>
          </a:bodyPr>
          <a:lstStyle/>
          <a:p>
            <a:pPr indent="0" lvl="0" marL="0" rtl="0" algn="l">
              <a:lnSpc>
                <a:spcPct val="97058"/>
              </a:lnSpc>
              <a:spcBef>
                <a:spcPts val="0"/>
              </a:spcBef>
              <a:spcAft>
                <a:spcPts val="0"/>
              </a:spcAft>
              <a:buClr>
                <a:schemeClr val="dk1"/>
              </a:buClr>
              <a:buSzPts val="2000"/>
              <a:buFont typeface="Arial"/>
              <a:buNone/>
            </a:pPr>
            <a:r>
              <a:rPr lang="en-IN" sz="1800">
                <a:solidFill>
                  <a:schemeClr val="dk1"/>
                </a:solidFill>
                <a:highlight>
                  <a:schemeClr val="lt1"/>
                </a:highlight>
                <a:latin typeface="Roboto"/>
                <a:ea typeface="Roboto"/>
                <a:cs typeface="Roboto"/>
                <a:sym typeface="Roboto"/>
              </a:rPr>
              <a:t>Different Types Of Reading</a:t>
            </a:r>
            <a:endParaRPr sz="1800">
              <a:solidFill>
                <a:schemeClr val="dk1"/>
              </a:solidFill>
              <a:highlight>
                <a:schemeClr val="lt1"/>
              </a:highlight>
              <a:latin typeface="Roboto"/>
              <a:ea typeface="Roboto"/>
              <a:cs typeface="Roboto"/>
              <a:sym typeface="Roboto"/>
            </a:endParaRPr>
          </a:p>
          <a:p>
            <a:pPr indent="0" lvl="0" marL="0" marR="0" rtl="0" algn="ctr">
              <a:lnSpc>
                <a:spcPct val="100000"/>
              </a:lnSpc>
              <a:spcBef>
                <a:spcPts val="1500"/>
              </a:spcBef>
              <a:spcAft>
                <a:spcPts val="0"/>
              </a:spcAft>
              <a:buClr>
                <a:schemeClr val="dk1"/>
              </a:buClr>
              <a:buSzPts val="2000"/>
              <a:buFont typeface="Arial"/>
              <a:buNone/>
            </a:pPr>
            <a:r>
              <a:t/>
            </a:r>
            <a:endParaRPr sz="1800">
              <a:solidFill>
                <a:schemeClr val="dk1"/>
              </a:solidFill>
              <a:highlight>
                <a:schemeClr val="lt1"/>
              </a:highlight>
              <a:latin typeface="Roboto"/>
              <a:ea typeface="Roboto"/>
              <a:cs typeface="Roboto"/>
              <a:sym typeface="Roboto"/>
            </a:endParaRPr>
          </a:p>
        </p:txBody>
      </p:sp>
      <p:sp>
        <p:nvSpPr>
          <p:cNvPr id="86" name="Google Shape;86;g320e544cbe2_0_1"/>
          <p:cNvSpPr txBox="1"/>
          <p:nvPr/>
        </p:nvSpPr>
        <p:spPr>
          <a:xfrm>
            <a:off x="3266350" y="630250"/>
            <a:ext cx="30000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2000"/>
              <a:buFont typeface="Arial"/>
              <a:buNone/>
            </a:pPr>
            <a:r>
              <a:rPr b="1" lang="en-IN" sz="2000">
                <a:solidFill>
                  <a:srgbClr val="8182EF"/>
                </a:solidFill>
                <a:latin typeface="Roboto"/>
                <a:ea typeface="Roboto"/>
                <a:cs typeface="Roboto"/>
                <a:sym typeface="Roboto"/>
              </a:rPr>
              <a:t>CONCEPTS</a:t>
            </a:r>
            <a:endParaRPr b="1" sz="2000">
              <a:solidFill>
                <a:srgbClr val="8182EF"/>
              </a:solidFill>
              <a:latin typeface="Roboto"/>
              <a:ea typeface="Roboto"/>
              <a:cs typeface="Roboto"/>
              <a:sym typeface="Roboto"/>
            </a:endParaRPr>
          </a:p>
          <a:p>
            <a:pPr indent="0" lvl="0" marL="0" rtl="0" algn="ctr">
              <a:spcBef>
                <a:spcPts val="0"/>
              </a:spcBef>
              <a:spcAft>
                <a:spcPts val="0"/>
              </a:spcAft>
              <a:buClr>
                <a:schemeClr val="dk1"/>
              </a:buClr>
              <a:buSzPts val="2000"/>
              <a:buFont typeface="Arial"/>
              <a:buNone/>
            </a:pPr>
            <a:r>
              <a:t/>
            </a:r>
            <a:endParaRPr b="1" sz="2000">
              <a:solidFill>
                <a:srgbClr val="8182E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2000"/>
              <a:buFont typeface="Arial"/>
              <a:buNone/>
            </a:pPr>
            <a:r>
              <a:t/>
            </a:r>
            <a:endParaRPr b="1" sz="2000">
              <a:solidFill>
                <a:srgbClr val="8182EF"/>
              </a:solidFill>
              <a:latin typeface="Roboto"/>
              <a:ea typeface="Roboto"/>
              <a:cs typeface="Roboto"/>
              <a:sym typeface="Roboto"/>
            </a:endParaRPr>
          </a:p>
        </p:txBody>
      </p:sp>
      <p:pic>
        <p:nvPicPr>
          <p:cNvPr id="87" name="Google Shape;87;g320e544cbe2_0_1"/>
          <p:cNvPicPr preferRelativeResize="0"/>
          <p:nvPr/>
        </p:nvPicPr>
        <p:blipFill rotWithShape="1">
          <a:blip r:embed="rId3">
            <a:alphaModFix/>
          </a:blip>
          <a:srcRect b="0" l="0" r="0" t="0"/>
          <a:stretch/>
        </p:blipFill>
        <p:spPr>
          <a:xfrm>
            <a:off x="1257300" y="1800225"/>
            <a:ext cx="4413250" cy="247142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320e544cbe2_0_8"/>
          <p:cNvSpPr txBox="1"/>
          <p:nvPr/>
        </p:nvSpPr>
        <p:spPr>
          <a:xfrm>
            <a:off x="5670550" y="2690463"/>
            <a:ext cx="3000000" cy="1123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950"/>
              <a:buFont typeface="Arial"/>
              <a:buNone/>
            </a:pPr>
            <a:r>
              <a:rPr lang="en-IN" sz="1800">
                <a:solidFill>
                  <a:schemeClr val="dk1"/>
                </a:solidFill>
                <a:highlight>
                  <a:schemeClr val="lt1"/>
                </a:highlight>
                <a:latin typeface="Roboto"/>
                <a:ea typeface="Roboto"/>
                <a:cs typeface="Roboto"/>
                <a:sym typeface="Roboto"/>
              </a:rPr>
              <a:t>Extensive Reading</a:t>
            </a:r>
            <a:endParaRPr sz="1800">
              <a:solidFill>
                <a:schemeClr val="dk1"/>
              </a:solidFill>
              <a:highlight>
                <a:schemeClr val="lt1"/>
              </a:highlight>
              <a:latin typeface="Roboto"/>
              <a:ea typeface="Roboto"/>
              <a:cs typeface="Roboto"/>
              <a:sym typeface="Roboto"/>
            </a:endParaRPr>
          </a:p>
          <a:p>
            <a:pPr indent="0" lvl="0" marL="0" marR="0" rtl="0" algn="ctr">
              <a:lnSpc>
                <a:spcPct val="100000"/>
              </a:lnSpc>
              <a:spcBef>
                <a:spcPts val="3000"/>
              </a:spcBef>
              <a:spcAft>
                <a:spcPts val="0"/>
              </a:spcAft>
              <a:buClr>
                <a:schemeClr val="dk1"/>
              </a:buClr>
              <a:buSzPts val="2000"/>
              <a:buFont typeface="Arial"/>
              <a:buNone/>
            </a:pPr>
            <a:r>
              <a:t/>
            </a:r>
            <a:endParaRPr sz="1800">
              <a:solidFill>
                <a:schemeClr val="dk1"/>
              </a:solidFill>
              <a:highlight>
                <a:schemeClr val="lt1"/>
              </a:highlight>
              <a:latin typeface="Roboto"/>
              <a:ea typeface="Roboto"/>
              <a:cs typeface="Roboto"/>
              <a:sym typeface="Roboto"/>
            </a:endParaRPr>
          </a:p>
        </p:txBody>
      </p:sp>
      <p:sp>
        <p:nvSpPr>
          <p:cNvPr id="93" name="Google Shape;93;g320e544cbe2_0_8"/>
          <p:cNvSpPr txBox="1"/>
          <p:nvPr/>
        </p:nvSpPr>
        <p:spPr>
          <a:xfrm>
            <a:off x="3266350" y="630250"/>
            <a:ext cx="30000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2000"/>
              <a:buFont typeface="Arial"/>
              <a:buNone/>
            </a:pPr>
            <a:r>
              <a:rPr b="1" lang="en-IN" sz="2000">
                <a:solidFill>
                  <a:srgbClr val="8182EF"/>
                </a:solidFill>
                <a:latin typeface="Roboto"/>
                <a:ea typeface="Roboto"/>
                <a:cs typeface="Roboto"/>
                <a:sym typeface="Roboto"/>
              </a:rPr>
              <a:t>CONCEPTS</a:t>
            </a:r>
            <a:endParaRPr b="1" sz="2000">
              <a:solidFill>
                <a:srgbClr val="8182EF"/>
              </a:solidFill>
              <a:latin typeface="Roboto"/>
              <a:ea typeface="Roboto"/>
              <a:cs typeface="Roboto"/>
              <a:sym typeface="Roboto"/>
            </a:endParaRPr>
          </a:p>
          <a:p>
            <a:pPr indent="0" lvl="0" marL="0" rtl="0" algn="ctr">
              <a:spcBef>
                <a:spcPts val="0"/>
              </a:spcBef>
              <a:spcAft>
                <a:spcPts val="0"/>
              </a:spcAft>
              <a:buClr>
                <a:schemeClr val="dk1"/>
              </a:buClr>
              <a:buSzPts val="2000"/>
              <a:buFont typeface="Arial"/>
              <a:buNone/>
            </a:pPr>
            <a:r>
              <a:t/>
            </a:r>
            <a:endParaRPr b="1" sz="2000">
              <a:solidFill>
                <a:srgbClr val="8182E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2000"/>
              <a:buFont typeface="Arial"/>
              <a:buNone/>
            </a:pPr>
            <a:r>
              <a:t/>
            </a:r>
            <a:endParaRPr b="1" sz="2000">
              <a:solidFill>
                <a:srgbClr val="8182EF"/>
              </a:solidFill>
              <a:latin typeface="Roboto"/>
              <a:ea typeface="Roboto"/>
              <a:cs typeface="Roboto"/>
              <a:sym typeface="Roboto"/>
            </a:endParaRPr>
          </a:p>
        </p:txBody>
      </p:sp>
      <p:pic>
        <p:nvPicPr>
          <p:cNvPr id="94" name="Google Shape;94;g320e544cbe2_0_8"/>
          <p:cNvPicPr preferRelativeResize="0"/>
          <p:nvPr/>
        </p:nvPicPr>
        <p:blipFill rotWithShape="1">
          <a:blip r:embed="rId3">
            <a:alphaModFix/>
          </a:blip>
          <a:srcRect b="0" l="0" r="0" t="0"/>
          <a:stretch/>
        </p:blipFill>
        <p:spPr>
          <a:xfrm>
            <a:off x="1708375" y="1800226"/>
            <a:ext cx="3397750" cy="2545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320e544cbe2_0_15"/>
          <p:cNvSpPr txBox="1"/>
          <p:nvPr/>
        </p:nvSpPr>
        <p:spPr>
          <a:xfrm>
            <a:off x="5670550" y="2690463"/>
            <a:ext cx="3000000" cy="1227600"/>
          </a:xfrm>
          <a:prstGeom prst="rect">
            <a:avLst/>
          </a:prstGeom>
          <a:noFill/>
          <a:ln>
            <a:noFill/>
          </a:ln>
        </p:spPr>
        <p:txBody>
          <a:bodyPr anchorCtr="0" anchor="t" bIns="91425" lIns="91425" spcFirstLastPara="1" rIns="91425" wrap="square" tIns="91425">
            <a:spAutoFit/>
          </a:bodyPr>
          <a:lstStyle/>
          <a:p>
            <a:pPr indent="0" lvl="0" marL="457200" rtl="0" algn="l">
              <a:lnSpc>
                <a:spcPct val="137500"/>
              </a:lnSpc>
              <a:spcBef>
                <a:spcPts val="0"/>
              </a:spcBef>
              <a:spcAft>
                <a:spcPts val="0"/>
              </a:spcAft>
              <a:buClr>
                <a:schemeClr val="dk1"/>
              </a:buClr>
              <a:buSzPts val="2000"/>
              <a:buFont typeface="Arial"/>
              <a:buNone/>
            </a:pPr>
            <a:r>
              <a:rPr lang="en-IN" sz="1800">
                <a:solidFill>
                  <a:srgbClr val="4A4A4A"/>
                </a:solidFill>
                <a:highlight>
                  <a:schemeClr val="lt1"/>
                </a:highlight>
                <a:latin typeface="Roboto"/>
                <a:ea typeface="Roboto"/>
                <a:cs typeface="Roboto"/>
                <a:sym typeface="Roboto"/>
              </a:rPr>
              <a:t>Intensive Reading</a:t>
            </a:r>
            <a:endParaRPr sz="1800">
              <a:solidFill>
                <a:srgbClr val="4A4A4A"/>
              </a:solidFill>
              <a:highlight>
                <a:schemeClr val="lt1"/>
              </a:highlight>
              <a:latin typeface="Roboto"/>
              <a:ea typeface="Roboto"/>
              <a:cs typeface="Roboto"/>
              <a:sym typeface="Roboto"/>
            </a:endParaRPr>
          </a:p>
          <a:p>
            <a:pPr indent="0" lvl="0" marL="0" marR="0" rtl="0" algn="ctr">
              <a:lnSpc>
                <a:spcPct val="100000"/>
              </a:lnSpc>
              <a:spcBef>
                <a:spcPts val="3000"/>
              </a:spcBef>
              <a:spcAft>
                <a:spcPts val="0"/>
              </a:spcAft>
              <a:buClr>
                <a:schemeClr val="dk1"/>
              </a:buClr>
              <a:buSzPts val="2000"/>
              <a:buFont typeface="Arial"/>
              <a:buNone/>
            </a:pPr>
            <a:r>
              <a:t/>
            </a:r>
            <a:endParaRPr sz="1800">
              <a:solidFill>
                <a:schemeClr val="dk1"/>
              </a:solidFill>
              <a:highlight>
                <a:schemeClr val="lt1"/>
              </a:highlight>
              <a:latin typeface="Roboto"/>
              <a:ea typeface="Roboto"/>
              <a:cs typeface="Roboto"/>
              <a:sym typeface="Roboto"/>
            </a:endParaRPr>
          </a:p>
        </p:txBody>
      </p:sp>
      <p:sp>
        <p:nvSpPr>
          <p:cNvPr id="100" name="Google Shape;100;g320e544cbe2_0_15"/>
          <p:cNvSpPr txBox="1"/>
          <p:nvPr/>
        </p:nvSpPr>
        <p:spPr>
          <a:xfrm>
            <a:off x="3266350" y="630250"/>
            <a:ext cx="30000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2000"/>
              <a:buFont typeface="Arial"/>
              <a:buNone/>
            </a:pPr>
            <a:r>
              <a:rPr b="1" lang="en-IN" sz="2000">
                <a:solidFill>
                  <a:srgbClr val="8182EF"/>
                </a:solidFill>
                <a:latin typeface="Roboto"/>
                <a:ea typeface="Roboto"/>
                <a:cs typeface="Roboto"/>
                <a:sym typeface="Roboto"/>
              </a:rPr>
              <a:t>CONCEPTS</a:t>
            </a:r>
            <a:endParaRPr b="1" sz="2000">
              <a:solidFill>
                <a:srgbClr val="8182EF"/>
              </a:solidFill>
              <a:latin typeface="Roboto"/>
              <a:ea typeface="Roboto"/>
              <a:cs typeface="Roboto"/>
              <a:sym typeface="Roboto"/>
            </a:endParaRPr>
          </a:p>
          <a:p>
            <a:pPr indent="0" lvl="0" marL="0" rtl="0" algn="ctr">
              <a:spcBef>
                <a:spcPts val="0"/>
              </a:spcBef>
              <a:spcAft>
                <a:spcPts val="0"/>
              </a:spcAft>
              <a:buClr>
                <a:schemeClr val="dk1"/>
              </a:buClr>
              <a:buSzPts val="2000"/>
              <a:buFont typeface="Arial"/>
              <a:buNone/>
            </a:pPr>
            <a:r>
              <a:t/>
            </a:r>
            <a:endParaRPr b="1" sz="2000">
              <a:solidFill>
                <a:srgbClr val="8182E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2000"/>
              <a:buFont typeface="Arial"/>
              <a:buNone/>
            </a:pPr>
            <a:r>
              <a:t/>
            </a:r>
            <a:endParaRPr b="1" sz="2000">
              <a:solidFill>
                <a:srgbClr val="8182EF"/>
              </a:solidFill>
              <a:latin typeface="Roboto"/>
              <a:ea typeface="Roboto"/>
              <a:cs typeface="Roboto"/>
              <a:sym typeface="Roboto"/>
            </a:endParaRPr>
          </a:p>
        </p:txBody>
      </p:sp>
      <p:pic>
        <p:nvPicPr>
          <p:cNvPr id="101" name="Google Shape;101;g320e544cbe2_0_15"/>
          <p:cNvPicPr preferRelativeResize="0"/>
          <p:nvPr/>
        </p:nvPicPr>
        <p:blipFill rotWithShape="1">
          <a:blip r:embed="rId3">
            <a:alphaModFix/>
          </a:blip>
          <a:srcRect b="0" l="0" r="0" t="0"/>
          <a:stretch/>
        </p:blipFill>
        <p:spPr>
          <a:xfrm>
            <a:off x="1257300" y="1800225"/>
            <a:ext cx="4413250" cy="2519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320e544cbe2_0_23"/>
          <p:cNvSpPr txBox="1"/>
          <p:nvPr/>
        </p:nvSpPr>
        <p:spPr>
          <a:xfrm>
            <a:off x="5670550" y="2690463"/>
            <a:ext cx="3000000" cy="11235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Clr>
                <a:schemeClr val="dk1"/>
              </a:buClr>
              <a:buSzPts val="2000"/>
              <a:buFont typeface="Arial"/>
              <a:buNone/>
            </a:pPr>
            <a:r>
              <a:rPr lang="en-IN" sz="1800">
                <a:solidFill>
                  <a:schemeClr val="dk1"/>
                </a:solidFill>
                <a:highlight>
                  <a:schemeClr val="lt1"/>
                </a:highlight>
                <a:latin typeface="Roboto"/>
                <a:ea typeface="Roboto"/>
                <a:cs typeface="Roboto"/>
                <a:sym typeface="Roboto"/>
              </a:rPr>
              <a:t>          Scanning</a:t>
            </a:r>
            <a:endParaRPr sz="1800">
              <a:solidFill>
                <a:schemeClr val="dk1"/>
              </a:solidFill>
              <a:highlight>
                <a:schemeClr val="lt1"/>
              </a:highlight>
              <a:latin typeface="Roboto"/>
              <a:ea typeface="Roboto"/>
              <a:cs typeface="Roboto"/>
              <a:sym typeface="Roboto"/>
            </a:endParaRPr>
          </a:p>
          <a:p>
            <a:pPr indent="0" lvl="0" marL="0" marR="0" rtl="0" algn="ctr">
              <a:lnSpc>
                <a:spcPct val="100000"/>
              </a:lnSpc>
              <a:spcBef>
                <a:spcPts val="3000"/>
              </a:spcBef>
              <a:spcAft>
                <a:spcPts val="0"/>
              </a:spcAft>
              <a:buClr>
                <a:schemeClr val="dk1"/>
              </a:buClr>
              <a:buSzPts val="2000"/>
              <a:buFont typeface="Arial"/>
              <a:buNone/>
            </a:pPr>
            <a:r>
              <a:t/>
            </a:r>
            <a:endParaRPr sz="1800">
              <a:solidFill>
                <a:schemeClr val="dk1"/>
              </a:solidFill>
              <a:highlight>
                <a:schemeClr val="lt1"/>
              </a:highlight>
              <a:latin typeface="Roboto"/>
              <a:ea typeface="Roboto"/>
              <a:cs typeface="Roboto"/>
              <a:sym typeface="Roboto"/>
            </a:endParaRPr>
          </a:p>
        </p:txBody>
      </p:sp>
      <p:sp>
        <p:nvSpPr>
          <p:cNvPr id="107" name="Google Shape;107;g320e544cbe2_0_23"/>
          <p:cNvSpPr txBox="1"/>
          <p:nvPr/>
        </p:nvSpPr>
        <p:spPr>
          <a:xfrm>
            <a:off x="3266350" y="630250"/>
            <a:ext cx="30000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2000"/>
              <a:buFont typeface="Arial"/>
              <a:buNone/>
            </a:pPr>
            <a:r>
              <a:rPr b="1" lang="en-IN" sz="2000">
                <a:solidFill>
                  <a:srgbClr val="8182EF"/>
                </a:solidFill>
                <a:latin typeface="Roboto"/>
                <a:ea typeface="Roboto"/>
                <a:cs typeface="Roboto"/>
                <a:sym typeface="Roboto"/>
              </a:rPr>
              <a:t>CONCEPTS</a:t>
            </a:r>
            <a:endParaRPr b="1" sz="2000">
              <a:solidFill>
                <a:srgbClr val="8182EF"/>
              </a:solidFill>
              <a:latin typeface="Roboto"/>
              <a:ea typeface="Roboto"/>
              <a:cs typeface="Roboto"/>
              <a:sym typeface="Roboto"/>
            </a:endParaRPr>
          </a:p>
          <a:p>
            <a:pPr indent="0" lvl="0" marL="0" rtl="0" algn="ctr">
              <a:spcBef>
                <a:spcPts val="0"/>
              </a:spcBef>
              <a:spcAft>
                <a:spcPts val="0"/>
              </a:spcAft>
              <a:buClr>
                <a:schemeClr val="dk1"/>
              </a:buClr>
              <a:buSzPts val="2000"/>
              <a:buFont typeface="Arial"/>
              <a:buNone/>
            </a:pPr>
            <a:r>
              <a:t/>
            </a:r>
            <a:endParaRPr b="1" sz="2000">
              <a:solidFill>
                <a:srgbClr val="8182E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2000"/>
              <a:buFont typeface="Arial"/>
              <a:buNone/>
            </a:pPr>
            <a:r>
              <a:t/>
            </a:r>
            <a:endParaRPr b="1" sz="2000">
              <a:solidFill>
                <a:srgbClr val="8182EF"/>
              </a:solidFill>
              <a:latin typeface="Roboto"/>
              <a:ea typeface="Roboto"/>
              <a:cs typeface="Roboto"/>
              <a:sym typeface="Roboto"/>
            </a:endParaRPr>
          </a:p>
        </p:txBody>
      </p:sp>
      <p:pic>
        <p:nvPicPr>
          <p:cNvPr id="108" name="Google Shape;108;g320e544cbe2_0_23"/>
          <p:cNvPicPr preferRelativeResize="0"/>
          <p:nvPr/>
        </p:nvPicPr>
        <p:blipFill rotWithShape="1">
          <a:blip r:embed="rId3">
            <a:alphaModFix/>
          </a:blip>
          <a:srcRect b="0" l="0" r="0" t="0"/>
          <a:stretch/>
        </p:blipFill>
        <p:spPr>
          <a:xfrm>
            <a:off x="1854400" y="2072500"/>
            <a:ext cx="3000000" cy="224710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320e544cbe2_0_30"/>
          <p:cNvSpPr txBox="1"/>
          <p:nvPr/>
        </p:nvSpPr>
        <p:spPr>
          <a:xfrm>
            <a:off x="5670550" y="2690463"/>
            <a:ext cx="3000000" cy="11235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Clr>
                <a:schemeClr val="dk1"/>
              </a:buClr>
              <a:buSzPts val="2000"/>
              <a:buFont typeface="Arial"/>
              <a:buNone/>
            </a:pPr>
            <a:r>
              <a:rPr lang="en-IN" sz="1800">
                <a:solidFill>
                  <a:srgbClr val="4A4A4A"/>
                </a:solidFill>
                <a:highlight>
                  <a:schemeClr val="lt1"/>
                </a:highlight>
                <a:latin typeface="Roboto"/>
                <a:ea typeface="Roboto"/>
                <a:cs typeface="Roboto"/>
                <a:sym typeface="Roboto"/>
              </a:rPr>
              <a:t>      Skimming</a:t>
            </a:r>
            <a:endParaRPr sz="1800">
              <a:solidFill>
                <a:srgbClr val="4A4A4A"/>
              </a:solidFill>
              <a:highlight>
                <a:schemeClr val="lt1"/>
              </a:highlight>
              <a:latin typeface="Roboto"/>
              <a:ea typeface="Roboto"/>
              <a:cs typeface="Roboto"/>
              <a:sym typeface="Roboto"/>
            </a:endParaRPr>
          </a:p>
          <a:p>
            <a:pPr indent="0" lvl="0" marL="0" marR="0" rtl="0" algn="ctr">
              <a:lnSpc>
                <a:spcPct val="100000"/>
              </a:lnSpc>
              <a:spcBef>
                <a:spcPts val="3000"/>
              </a:spcBef>
              <a:spcAft>
                <a:spcPts val="0"/>
              </a:spcAft>
              <a:buClr>
                <a:schemeClr val="dk1"/>
              </a:buClr>
              <a:buSzPts val="2000"/>
              <a:buFont typeface="Arial"/>
              <a:buNone/>
            </a:pPr>
            <a:r>
              <a:t/>
            </a:r>
            <a:endParaRPr sz="1800">
              <a:solidFill>
                <a:srgbClr val="003366"/>
              </a:solidFill>
              <a:highlight>
                <a:schemeClr val="lt1"/>
              </a:highlight>
              <a:latin typeface="Roboto"/>
              <a:ea typeface="Roboto"/>
              <a:cs typeface="Roboto"/>
              <a:sym typeface="Roboto"/>
            </a:endParaRPr>
          </a:p>
        </p:txBody>
      </p:sp>
      <p:sp>
        <p:nvSpPr>
          <p:cNvPr id="114" name="Google Shape;114;g320e544cbe2_0_30"/>
          <p:cNvSpPr txBox="1"/>
          <p:nvPr/>
        </p:nvSpPr>
        <p:spPr>
          <a:xfrm>
            <a:off x="3266350" y="630250"/>
            <a:ext cx="30000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2000"/>
              <a:buFont typeface="Arial"/>
              <a:buNone/>
            </a:pPr>
            <a:r>
              <a:rPr b="1" lang="en-IN" sz="2000">
                <a:solidFill>
                  <a:srgbClr val="8182EF"/>
                </a:solidFill>
                <a:latin typeface="Roboto"/>
                <a:ea typeface="Roboto"/>
                <a:cs typeface="Roboto"/>
                <a:sym typeface="Roboto"/>
              </a:rPr>
              <a:t>CONCEPTS</a:t>
            </a:r>
            <a:endParaRPr b="1" sz="2000">
              <a:solidFill>
                <a:srgbClr val="8182EF"/>
              </a:solidFill>
              <a:latin typeface="Roboto"/>
              <a:ea typeface="Roboto"/>
              <a:cs typeface="Roboto"/>
              <a:sym typeface="Roboto"/>
            </a:endParaRPr>
          </a:p>
          <a:p>
            <a:pPr indent="0" lvl="0" marL="0" rtl="0" algn="ctr">
              <a:spcBef>
                <a:spcPts val="0"/>
              </a:spcBef>
              <a:spcAft>
                <a:spcPts val="0"/>
              </a:spcAft>
              <a:buClr>
                <a:schemeClr val="dk1"/>
              </a:buClr>
              <a:buSzPts val="2000"/>
              <a:buFont typeface="Arial"/>
              <a:buNone/>
            </a:pPr>
            <a:r>
              <a:t/>
            </a:r>
            <a:endParaRPr b="1" sz="2000">
              <a:solidFill>
                <a:srgbClr val="8182E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2000"/>
              <a:buFont typeface="Arial"/>
              <a:buNone/>
            </a:pPr>
            <a:r>
              <a:t/>
            </a:r>
            <a:endParaRPr b="1" sz="2000">
              <a:solidFill>
                <a:srgbClr val="8182EF"/>
              </a:solidFill>
              <a:latin typeface="Roboto"/>
              <a:ea typeface="Roboto"/>
              <a:cs typeface="Roboto"/>
              <a:sym typeface="Roboto"/>
            </a:endParaRPr>
          </a:p>
        </p:txBody>
      </p:sp>
      <p:pic>
        <p:nvPicPr>
          <p:cNvPr id="115" name="Google Shape;115;g320e544cbe2_0_30"/>
          <p:cNvPicPr preferRelativeResize="0"/>
          <p:nvPr/>
        </p:nvPicPr>
        <p:blipFill rotWithShape="1">
          <a:blip r:embed="rId3">
            <a:alphaModFix/>
          </a:blip>
          <a:srcRect b="0" l="0" r="0" t="0"/>
          <a:stretch/>
        </p:blipFill>
        <p:spPr>
          <a:xfrm>
            <a:off x="1561200" y="1800225"/>
            <a:ext cx="3564400" cy="2570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pooja ram</dc:creator>
</cp:coreProperties>
</file>