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6" r:id="rId14"/>
    <p:sldId id="277" r:id="rId15"/>
    <p:sldId id="278" r:id="rId16"/>
    <p:sldId id="279" r:id="rId17"/>
    <p:sldId id="280" r:id="rId18"/>
    <p:sldId id="273" r:id="rId19"/>
    <p:sldId id="267" r:id="rId20"/>
    <p:sldId id="268" r:id="rId21"/>
    <p:sldId id="269" r:id="rId22"/>
    <p:sldId id="270" r:id="rId23"/>
    <p:sldId id="271" r:id="rId24"/>
    <p:sldId id="275" r:id="rId25"/>
    <p:sldId id="272" r:id="rId26"/>
  </p:sldIdLst>
  <p:sldSz cx="9144000" cy="6858000" type="screen4x3"/>
  <p:notesSz cx="7559675" cy="10691813"/>
  <p:defaultTextStyle>
    <a:defPPr lvl="0">
      <a:defRPr lang="en-US"/>
    </a:defPPr>
    <a:lvl1pPr lvl="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lvl="1"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lvl="2"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lvl="3"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lvl="4"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lvl="5"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lvl="6"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lvl="7"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lvl="8"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84" autoAdjust="0"/>
  </p:normalViewPr>
  <p:slideViewPr>
    <p:cSldViewPr snapToGrid="0">
      <p:cViewPr varScale="1">
        <p:scale>
          <a:sx n="31" d="100"/>
          <a:sy n="31" d="100"/>
        </p:scale>
        <p:origin x="1742"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7E2A71C-B943-48F0-9496-6AE9895FBC9F}" type="datetimeFigureOut">
              <a:rPr lang="en-IN" smtClean="0"/>
              <a:pPr/>
              <a:t>19-12-2019</a:t>
            </a:fld>
            <a:endParaRPr lang="en-IN"/>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8E96F62-D6C5-48C6-82D5-2B6B94DE59F5}" type="slidenum">
              <a:rPr lang="en-IN" smtClean="0"/>
              <a:pPr/>
              <a:t>‹#›</a:t>
            </a:fld>
            <a:endParaRPr lang="en-IN"/>
          </a:p>
        </p:txBody>
      </p:sp>
    </p:spTree>
    <p:extLst>
      <p:ext uri="{BB962C8B-B14F-4D97-AF65-F5344CB8AC3E}">
        <p14:creationId xmlns:p14="http://schemas.microsoft.com/office/powerpoint/2010/main" val="20347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Title</a:t>
            </a:r>
          </a:p>
        </p:txBody>
      </p:sp>
      <p:sp>
        <p:nvSpPr>
          <p:cNvPr id="4" name="Slide Number Placeholder 3"/>
          <p:cNvSpPr>
            <a:spLocks noGrp="1"/>
          </p:cNvSpPr>
          <p:nvPr>
            <p:ph type="sldNum" sz="quarter" idx="10"/>
          </p:nvPr>
        </p:nvSpPr>
        <p:spPr/>
        <p:txBody>
          <a:bodyPr/>
          <a:lstStyle/>
          <a:p>
            <a:fld id="{F8E96F62-D6C5-48C6-82D5-2B6B94DE59F5}" type="slidenum">
              <a:rPr lang="en-IN" smtClean="0"/>
              <a:pPr/>
              <a:t>1</a:t>
            </a:fld>
            <a:endParaRPr lang="en-IN"/>
          </a:p>
        </p:txBody>
      </p:sp>
    </p:spTree>
    <p:extLst>
      <p:ext uri="{BB962C8B-B14F-4D97-AF65-F5344CB8AC3E}">
        <p14:creationId xmlns:p14="http://schemas.microsoft.com/office/powerpoint/2010/main" val="225420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solidFill>
                  <a:srgbClr val="0070C0"/>
                </a:solidFill>
                <a:latin typeface="Times New Roman" panose="02020603050405020304" pitchFamily="18" charset="0"/>
                <a:cs typeface="Times New Roman" panose="02020603050405020304" pitchFamily="18" charset="0"/>
              </a:rPr>
              <a:t>The Other Kinds Of Reading</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10</a:t>
            </a:fld>
            <a:endParaRPr lang="en-IN"/>
          </a:p>
        </p:txBody>
      </p:sp>
    </p:spTree>
    <p:extLst>
      <p:ext uri="{BB962C8B-B14F-4D97-AF65-F5344CB8AC3E}">
        <p14:creationId xmlns:p14="http://schemas.microsoft.com/office/powerpoint/2010/main" val="250397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11</a:t>
            </a:fld>
            <a:endParaRPr lang="en-IN"/>
          </a:p>
        </p:txBody>
      </p:sp>
    </p:spTree>
    <p:extLst>
      <p:ext uri="{BB962C8B-B14F-4D97-AF65-F5344CB8AC3E}">
        <p14:creationId xmlns:p14="http://schemas.microsoft.com/office/powerpoint/2010/main" val="397803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Synopsis of the passage (Core points)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In organisations, members compete for fulfilling individual ambitions.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Due to the pursuit of individual ambitions, </a:t>
            </a:r>
            <a:r>
              <a:rPr lang="en-IN" sz="1200" kern="1200" dirty="0" err="1" smtClean="0">
                <a:solidFill>
                  <a:schemeClr val="tx1"/>
                </a:solidFill>
                <a:effectLst/>
                <a:latin typeface="+mn-lt"/>
                <a:ea typeface="+mn-ea"/>
                <a:cs typeface="+mn-cs"/>
              </a:rPr>
              <a:t>groupism</a:t>
            </a:r>
            <a:r>
              <a:rPr lang="en-IN" sz="1200" kern="1200" dirty="0" smtClean="0">
                <a:solidFill>
                  <a:schemeClr val="tx1"/>
                </a:solidFill>
                <a:effectLst/>
                <a:latin typeface="+mn-lt"/>
                <a:ea typeface="+mn-ea"/>
                <a:cs typeface="+mn-cs"/>
              </a:rPr>
              <a:t> emerges.</a:t>
            </a:r>
            <a:endParaRPr lang="en-US" sz="1200" kern="1200" dirty="0" smtClean="0">
              <a:solidFill>
                <a:schemeClr val="tx1"/>
              </a:solidFill>
              <a:effectLst/>
              <a:latin typeface="+mn-lt"/>
              <a:ea typeface="+mn-ea"/>
              <a:cs typeface="+mn-cs"/>
            </a:endParaRPr>
          </a:p>
          <a:p>
            <a:pPr lvl="0"/>
            <a:r>
              <a:rPr lang="en-IN" sz="1200" kern="1200" dirty="0" err="1" smtClean="0">
                <a:solidFill>
                  <a:schemeClr val="tx1"/>
                </a:solidFill>
                <a:effectLst/>
                <a:latin typeface="+mn-lt"/>
                <a:ea typeface="+mn-ea"/>
                <a:cs typeface="+mn-cs"/>
              </a:rPr>
              <a:t>Groupism</a:t>
            </a:r>
            <a:r>
              <a:rPr lang="en-IN" sz="1200" kern="1200" dirty="0" smtClean="0">
                <a:solidFill>
                  <a:schemeClr val="tx1"/>
                </a:solidFill>
                <a:effectLst/>
                <a:latin typeface="+mn-lt"/>
                <a:ea typeface="+mn-ea"/>
                <a:cs typeface="+mn-cs"/>
              </a:rPr>
              <a:t> may lead to preventing emergence of organic systems.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Senior managers thus feel their ambitions and progress are threatened by the high pay and expert knowledge of experts.</a:t>
            </a:r>
            <a:endParaRPr lang="en-US"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12</a:t>
            </a:fld>
            <a:endParaRPr lang="en-IN"/>
          </a:p>
        </p:txBody>
      </p:sp>
    </p:spTree>
    <p:extLst>
      <p:ext uri="{BB962C8B-B14F-4D97-AF65-F5344CB8AC3E}">
        <p14:creationId xmlns:p14="http://schemas.microsoft.com/office/powerpoint/2010/main" val="1046966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Answer: Option b</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Type of question – Inferential</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‘theme of a passage’ should be an idea which runs throughout the passage (or) is the core idea based on which the entire passage is built.</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By looking at the synopsis given above, it is clear that option b is the idea based on which the entire passage is based.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ELIMINATION OF OPTIONS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Option a: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Without the need to fulfil individual ambitions, there would be no </a:t>
            </a:r>
            <a:r>
              <a:rPr lang="en-IN" sz="1200" kern="1200" dirty="0" err="1" smtClean="0">
                <a:solidFill>
                  <a:schemeClr val="tx1"/>
                </a:solidFill>
                <a:effectLst/>
                <a:latin typeface="+mn-lt"/>
                <a:ea typeface="+mn-ea"/>
                <a:cs typeface="+mn-cs"/>
              </a:rPr>
              <a:t>groupism</a:t>
            </a:r>
            <a:r>
              <a:rPr lang="en-IN" sz="1200" kern="1200" dirty="0" smtClean="0">
                <a:solidFill>
                  <a:schemeClr val="tx1"/>
                </a:solidFill>
                <a:effectLst/>
                <a:latin typeface="+mn-lt"/>
                <a:ea typeface="+mn-ea"/>
                <a:cs typeface="+mn-cs"/>
              </a:rPr>
              <a:t>. Thus option a is dependent on option b, and cannot be the theme of the passage.</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Option c:</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Frustration of senior managers is mentioned towards the end of the passage, but it is not the main theme. Without individual ambitions, there would be no cause for senior managers to become frustrated.</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Option d: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Similar to option c, the shortcomings of the established order is an idea dependent on the presence of individual ambitions.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E96F62-D6C5-48C6-82D5-2B6B94DE59F5}" type="slidenum">
              <a:rPr lang="en-IN" smtClean="0"/>
              <a:pPr/>
              <a:t>13</a:t>
            </a:fld>
            <a:endParaRPr lang="en-IN"/>
          </a:p>
        </p:txBody>
      </p:sp>
    </p:spTree>
    <p:extLst>
      <p:ext uri="{BB962C8B-B14F-4D97-AF65-F5344CB8AC3E}">
        <p14:creationId xmlns:p14="http://schemas.microsoft.com/office/powerpoint/2010/main" val="2392393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Answer: Option c</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Type of question – Referential</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Lines 2-4: </a:t>
            </a:r>
            <a:r>
              <a:rPr lang="en-IN" sz="1200" i="1" kern="1200" dirty="0" smtClean="0">
                <a:solidFill>
                  <a:schemeClr val="tx1"/>
                </a:solidFill>
                <a:effectLst/>
                <a:latin typeface="+mn-lt"/>
                <a:ea typeface="+mn-ea"/>
                <a:cs typeface="+mn-cs"/>
              </a:rPr>
              <a:t>“They compete for the resources of the organisation......power to control the activities of others.”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“Power to control the activities of others” – Option a</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“Career advancement” – Option b</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“Finances to expand their own departments” – Option d</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Option c clearly does not find a mention in the passage, and is thus the answer.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E96F62-D6C5-48C6-82D5-2B6B94DE59F5}" type="slidenum">
              <a:rPr lang="en-IN" smtClean="0"/>
              <a:pPr/>
              <a:t>14</a:t>
            </a:fld>
            <a:endParaRPr lang="en-IN"/>
          </a:p>
        </p:txBody>
      </p:sp>
    </p:spTree>
    <p:extLst>
      <p:ext uri="{BB962C8B-B14F-4D97-AF65-F5344CB8AC3E}">
        <p14:creationId xmlns:p14="http://schemas.microsoft.com/office/powerpoint/2010/main" val="2849356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Answer: Option c</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Type of question – Referential</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Lines 5-6: </a:t>
            </a:r>
            <a:r>
              <a:rPr lang="en-IN" sz="1200" i="1" kern="1200" dirty="0" smtClean="0">
                <a:solidFill>
                  <a:schemeClr val="tx1"/>
                </a:solidFill>
                <a:effectLst/>
                <a:latin typeface="+mn-lt"/>
                <a:ea typeface="+mn-ea"/>
                <a:cs typeface="+mn-cs"/>
              </a:rPr>
              <a:t>“....policy decisions may serve the </a:t>
            </a:r>
            <a:r>
              <a:rPr lang="en-IN" sz="1200" b="1" i="1" kern="1200" dirty="0" smtClean="0">
                <a:solidFill>
                  <a:schemeClr val="tx1"/>
                </a:solidFill>
                <a:effectLst/>
                <a:latin typeface="+mn-lt"/>
                <a:ea typeface="+mn-ea"/>
                <a:cs typeface="+mn-cs"/>
              </a:rPr>
              <a:t>ends of political and career systems</a:t>
            </a:r>
            <a:r>
              <a:rPr lang="en-IN" sz="1200" i="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E96F62-D6C5-48C6-82D5-2B6B94DE59F5}" type="slidenum">
              <a:rPr lang="en-IN" smtClean="0"/>
              <a:pPr/>
              <a:t>15</a:t>
            </a:fld>
            <a:endParaRPr lang="en-IN"/>
          </a:p>
        </p:txBody>
      </p:sp>
    </p:spTree>
    <p:extLst>
      <p:ext uri="{BB962C8B-B14F-4D97-AF65-F5344CB8AC3E}">
        <p14:creationId xmlns:p14="http://schemas.microsoft.com/office/powerpoint/2010/main" val="2746335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Answer: Option c</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Type of question – Inferential</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Inference gained from the last two lines of the passage: </a:t>
            </a:r>
            <a:r>
              <a:rPr lang="en-IN" sz="1200" i="1" kern="1200" dirty="0" smtClean="0">
                <a:solidFill>
                  <a:schemeClr val="tx1"/>
                </a:solidFill>
                <a:effectLst/>
                <a:latin typeface="+mn-lt"/>
                <a:ea typeface="+mn-ea"/>
                <a:cs typeface="+mn-cs"/>
              </a:rPr>
              <a:t>“Some felt that close cooperation.....experience was now redundant.”</a:t>
            </a:r>
            <a:endParaRPr lang="en-US" sz="1200" kern="1200" dirty="0" smtClean="0">
              <a:solidFill>
                <a:schemeClr val="tx1"/>
              </a:solidFill>
              <a:effectLst/>
              <a:latin typeface="+mn-lt"/>
              <a:ea typeface="+mn-ea"/>
              <a:cs typeface="+mn-cs"/>
            </a:endParaRPr>
          </a:p>
          <a:p>
            <a:r>
              <a:rPr lang="en-IN"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As per the aforementioned lines, </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‘The experts in the organic system’ refers to middle level executives.</a:t>
            </a:r>
            <a:endParaRPr lang="en-US"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Co-operation between the senior managers and the middle level executives would cause discomfort for the managers, who felt threatened by the high level of knowledge and pay the middle level executives possessed.</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Thus it can be inferred that in order to solve the problem of discomfort caused by the senior managers, there has to be an understanding between the senior managers and the middle level executives.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E96F62-D6C5-48C6-82D5-2B6B94DE59F5}" type="slidenum">
              <a:rPr lang="en-IN" smtClean="0"/>
              <a:pPr/>
              <a:t>16</a:t>
            </a:fld>
            <a:endParaRPr lang="en-IN"/>
          </a:p>
        </p:txBody>
      </p:sp>
    </p:spTree>
    <p:extLst>
      <p:ext uri="{BB962C8B-B14F-4D97-AF65-F5344CB8AC3E}">
        <p14:creationId xmlns:p14="http://schemas.microsoft.com/office/powerpoint/2010/main" val="103548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Answer: Option a</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Type of question – Referential</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Last 4 lines: </a:t>
            </a:r>
            <a:r>
              <a:rPr lang="en-IN" sz="1200" i="1" kern="1200" dirty="0" smtClean="0">
                <a:solidFill>
                  <a:schemeClr val="tx1"/>
                </a:solidFill>
                <a:effectLst/>
                <a:latin typeface="+mn-lt"/>
                <a:ea typeface="+mn-ea"/>
                <a:cs typeface="+mn-cs"/>
              </a:rPr>
              <a:t>“Many.....little knowledge of technicality......</a:t>
            </a:r>
            <a:r>
              <a:rPr lang="en-IN" sz="1200" b="1" i="1" kern="1200" dirty="0" smtClean="0">
                <a:solidFill>
                  <a:schemeClr val="tx1"/>
                </a:solidFill>
                <a:effectLst/>
                <a:latin typeface="+mn-lt"/>
                <a:ea typeface="+mn-ea"/>
                <a:cs typeface="+mn-cs"/>
              </a:rPr>
              <a:t>ignorance</a:t>
            </a:r>
            <a:r>
              <a:rPr lang="en-IN" sz="1200" i="1" kern="1200" dirty="0" smtClean="0">
                <a:solidFill>
                  <a:schemeClr val="tx1"/>
                </a:solidFill>
                <a:effectLst/>
                <a:latin typeface="+mn-lt"/>
                <a:ea typeface="+mn-ea"/>
                <a:cs typeface="+mn-cs"/>
              </a:rPr>
              <a:t> and show their </a:t>
            </a:r>
            <a:r>
              <a:rPr lang="en-IN" sz="1200" b="1" i="1" kern="1200" dirty="0" smtClean="0">
                <a:solidFill>
                  <a:schemeClr val="tx1"/>
                </a:solidFill>
                <a:effectLst/>
                <a:latin typeface="+mn-lt"/>
                <a:ea typeface="+mn-ea"/>
                <a:cs typeface="+mn-cs"/>
              </a:rPr>
              <a:t>experience was now redundant</a:t>
            </a:r>
            <a:r>
              <a:rPr lang="en-IN" sz="1200" i="1"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E96F62-D6C5-48C6-82D5-2B6B94DE59F5}" type="slidenum">
              <a:rPr lang="en-IN" smtClean="0"/>
              <a:pPr/>
              <a:t>17</a:t>
            </a:fld>
            <a:endParaRPr lang="en-IN"/>
          </a:p>
        </p:txBody>
      </p:sp>
    </p:spTree>
    <p:extLst>
      <p:ext uri="{BB962C8B-B14F-4D97-AF65-F5344CB8AC3E}">
        <p14:creationId xmlns:p14="http://schemas.microsoft.com/office/powerpoint/2010/main" val="1663697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do we read?</a:t>
            </a:r>
          </a:p>
          <a:p>
            <a:r>
              <a:rPr lang="en-IN" dirty="0"/>
              <a:t>Habit of reading</a:t>
            </a:r>
          </a:p>
        </p:txBody>
      </p:sp>
      <p:sp>
        <p:nvSpPr>
          <p:cNvPr id="4" name="Slide Number Placeholder 3"/>
          <p:cNvSpPr>
            <a:spLocks noGrp="1"/>
          </p:cNvSpPr>
          <p:nvPr>
            <p:ph type="sldNum" sz="quarter" idx="10"/>
          </p:nvPr>
        </p:nvSpPr>
        <p:spPr/>
        <p:txBody>
          <a:bodyPr/>
          <a:lstStyle/>
          <a:p>
            <a:fld id="{F8E96F62-D6C5-48C6-82D5-2B6B94DE59F5}" type="slidenum">
              <a:rPr lang="en-IN" smtClean="0"/>
              <a:pPr/>
              <a:t>18</a:t>
            </a:fld>
            <a:endParaRPr lang="en-IN"/>
          </a:p>
        </p:txBody>
      </p:sp>
    </p:spTree>
    <p:extLst>
      <p:ext uri="{BB962C8B-B14F-4D97-AF65-F5344CB8AC3E}">
        <p14:creationId xmlns:p14="http://schemas.microsoft.com/office/powerpoint/2010/main" val="3983062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Detailed Reading:</a:t>
            </a:r>
          </a:p>
          <a:p>
            <a:r>
              <a:rPr lang="en-US" dirty="0"/>
              <a:t>Please talk about different types of reading </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19</a:t>
            </a:fld>
            <a:endParaRPr lang="en-IN"/>
          </a:p>
        </p:txBody>
      </p:sp>
    </p:spTree>
    <p:extLst>
      <p:ext uri="{BB962C8B-B14F-4D97-AF65-F5344CB8AC3E}">
        <p14:creationId xmlns:p14="http://schemas.microsoft.com/office/powerpoint/2010/main" val="353631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Inner Monologue :</a:t>
            </a:r>
          </a:p>
          <a:p>
            <a:r>
              <a:rPr lang="en-IN" sz="1200" b="0" i="0" u="none" strike="noStrike" kern="1200" dirty="0">
                <a:solidFill>
                  <a:schemeClr val="tx1"/>
                </a:solidFill>
                <a:effectLst/>
                <a:latin typeface="+mn-lt"/>
                <a:ea typeface="+mn-ea"/>
                <a:cs typeface="+mn-cs"/>
              </a:rPr>
              <a:t>An </a:t>
            </a:r>
            <a:r>
              <a:rPr lang="en-IN" sz="1200" b="1" i="0" u="none" strike="noStrike" kern="1200" dirty="0">
                <a:solidFill>
                  <a:schemeClr val="tx1"/>
                </a:solidFill>
                <a:effectLst/>
                <a:latin typeface="+mn-lt"/>
                <a:ea typeface="+mn-ea"/>
                <a:cs typeface="+mn-cs"/>
              </a:rPr>
              <a:t>internal</a:t>
            </a:r>
            <a:r>
              <a:rPr lang="en-IN" sz="1200" b="0" i="0" u="none" strike="noStrike" kern="1200" dirty="0">
                <a:solidFill>
                  <a:schemeClr val="tx1"/>
                </a:solidFill>
                <a:effectLst/>
                <a:latin typeface="+mn-lt"/>
                <a:ea typeface="+mn-ea"/>
                <a:cs typeface="+mn-cs"/>
              </a:rPr>
              <a:t> </a:t>
            </a:r>
            <a:r>
              <a:rPr lang="en-IN" sz="1200" b="1" i="0" u="none" strike="noStrike" kern="1200" dirty="0">
                <a:solidFill>
                  <a:schemeClr val="tx1"/>
                </a:solidFill>
                <a:effectLst/>
                <a:latin typeface="+mn-lt"/>
                <a:ea typeface="+mn-ea"/>
                <a:cs typeface="+mn-cs"/>
              </a:rPr>
              <a:t>monologue</a:t>
            </a:r>
            <a:r>
              <a:rPr lang="en-IN" sz="1200" b="0" i="0" u="none" strike="noStrike" kern="1200" dirty="0">
                <a:solidFill>
                  <a:schemeClr val="tx1"/>
                </a:solidFill>
                <a:effectLst/>
                <a:latin typeface="+mn-lt"/>
                <a:ea typeface="+mn-ea"/>
                <a:cs typeface="+mn-cs"/>
              </a:rPr>
              <a:t>, also called self-talk or </a:t>
            </a:r>
            <a:r>
              <a:rPr lang="en-IN" sz="1200" b="1" i="0" u="none" strike="noStrike" kern="1200" dirty="0">
                <a:solidFill>
                  <a:schemeClr val="tx1"/>
                </a:solidFill>
                <a:effectLst/>
                <a:latin typeface="+mn-lt"/>
                <a:ea typeface="+mn-ea"/>
                <a:cs typeface="+mn-cs"/>
              </a:rPr>
              <a:t>inner</a:t>
            </a:r>
            <a:r>
              <a:rPr lang="en-IN" sz="1200" b="0" i="0" u="none" strike="noStrike" kern="1200" dirty="0">
                <a:solidFill>
                  <a:schemeClr val="tx1"/>
                </a:solidFill>
                <a:effectLst/>
                <a:latin typeface="+mn-lt"/>
                <a:ea typeface="+mn-ea"/>
                <a:cs typeface="+mn-cs"/>
              </a:rPr>
              <a:t> speech, is a person's </a:t>
            </a:r>
            <a:r>
              <a:rPr lang="en-IN" sz="1200" b="1" i="0" u="none" strike="noStrike" kern="1200" dirty="0">
                <a:solidFill>
                  <a:schemeClr val="tx1"/>
                </a:solidFill>
                <a:effectLst/>
                <a:latin typeface="+mn-lt"/>
                <a:ea typeface="+mn-ea"/>
                <a:cs typeface="+mn-cs"/>
              </a:rPr>
              <a:t>inner</a:t>
            </a:r>
            <a:r>
              <a:rPr lang="en-IN" sz="1200" b="0" i="0" u="none" strike="noStrike" kern="1200" dirty="0">
                <a:solidFill>
                  <a:schemeClr val="tx1"/>
                </a:solidFill>
                <a:effectLst/>
                <a:latin typeface="+mn-lt"/>
                <a:ea typeface="+mn-ea"/>
                <a:cs typeface="+mn-cs"/>
              </a:rPr>
              <a:t> voice which provides a running verbal </a:t>
            </a:r>
            <a:r>
              <a:rPr lang="en-IN" sz="1200" b="1" i="0" u="none" strike="noStrike" kern="1200" dirty="0">
                <a:solidFill>
                  <a:schemeClr val="tx1"/>
                </a:solidFill>
                <a:effectLst/>
                <a:latin typeface="+mn-lt"/>
                <a:ea typeface="+mn-ea"/>
                <a:cs typeface="+mn-cs"/>
              </a:rPr>
              <a:t>monologue</a:t>
            </a:r>
            <a:r>
              <a:rPr lang="en-IN" sz="1200" b="0" i="0" u="none" strike="noStrike" kern="1200" dirty="0">
                <a:solidFill>
                  <a:schemeClr val="tx1"/>
                </a:solidFill>
                <a:effectLst/>
                <a:latin typeface="+mn-lt"/>
                <a:ea typeface="+mn-ea"/>
                <a:cs typeface="+mn-cs"/>
              </a:rPr>
              <a:t> of thoughts while they are conscious. It is usually tied to a person's sense of self.</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2</a:t>
            </a:fld>
            <a:endParaRPr lang="en-IN"/>
          </a:p>
        </p:txBody>
      </p:sp>
    </p:spTree>
    <p:extLst>
      <p:ext uri="{BB962C8B-B14F-4D97-AF65-F5344CB8AC3E}">
        <p14:creationId xmlns:p14="http://schemas.microsoft.com/office/powerpoint/2010/main" val="318735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Detailed Reading:</a:t>
            </a:r>
          </a:p>
          <a:p>
            <a:pPr defTabSz="914277">
              <a:defRPr/>
            </a:pPr>
            <a:r>
              <a:rPr lang="en-US" dirty="0"/>
              <a:t>Please talk about different types of reading </a:t>
            </a:r>
            <a:endParaRPr lang="en-IN" dirty="0"/>
          </a:p>
          <a:p>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20</a:t>
            </a:fld>
            <a:endParaRPr lang="en-IN"/>
          </a:p>
        </p:txBody>
      </p:sp>
    </p:spTree>
    <p:extLst>
      <p:ext uri="{BB962C8B-B14F-4D97-AF65-F5344CB8AC3E}">
        <p14:creationId xmlns:p14="http://schemas.microsoft.com/office/powerpoint/2010/main" val="378293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1" dirty="0"/>
              <a:t>Skimming: for getting the gist of something</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21</a:t>
            </a:fld>
            <a:endParaRPr lang="en-IN"/>
          </a:p>
        </p:txBody>
      </p:sp>
    </p:spTree>
    <p:extLst>
      <p:ext uri="{BB962C8B-B14F-4D97-AF65-F5344CB8AC3E}">
        <p14:creationId xmlns:p14="http://schemas.microsoft.com/office/powerpoint/2010/main" val="3409483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1" dirty="0"/>
              <a:t>Scanning: For A Specific Focus</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22</a:t>
            </a:fld>
            <a:endParaRPr lang="en-IN"/>
          </a:p>
        </p:txBody>
      </p:sp>
    </p:spTree>
    <p:extLst>
      <p:ext uri="{BB962C8B-B14F-4D97-AF65-F5344CB8AC3E}">
        <p14:creationId xmlns:p14="http://schemas.microsoft.com/office/powerpoint/2010/main" val="3990816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the different models of reading according to the topic and situations. </a:t>
            </a:r>
          </a:p>
        </p:txBody>
      </p:sp>
      <p:sp>
        <p:nvSpPr>
          <p:cNvPr id="4" name="Slide Number Placeholder 3"/>
          <p:cNvSpPr>
            <a:spLocks noGrp="1"/>
          </p:cNvSpPr>
          <p:nvPr>
            <p:ph type="sldNum" sz="quarter" idx="10"/>
          </p:nvPr>
        </p:nvSpPr>
        <p:spPr/>
        <p:txBody>
          <a:bodyPr/>
          <a:lstStyle/>
          <a:p>
            <a:fld id="{F8E96F62-D6C5-48C6-82D5-2B6B94DE59F5}" type="slidenum">
              <a:rPr lang="en-IN" smtClean="0"/>
              <a:pPr/>
              <a:t>23</a:t>
            </a:fld>
            <a:endParaRPr lang="en-IN"/>
          </a:p>
        </p:txBody>
      </p:sp>
    </p:spTree>
    <p:extLst>
      <p:ext uri="{BB962C8B-B14F-4D97-AF65-F5344CB8AC3E}">
        <p14:creationId xmlns:p14="http://schemas.microsoft.com/office/powerpoint/2010/main" val="3583599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24</a:t>
            </a:fld>
            <a:endParaRPr lang="en-IN"/>
          </a:p>
        </p:txBody>
      </p:sp>
    </p:spTree>
    <p:extLst>
      <p:ext uri="{BB962C8B-B14F-4D97-AF65-F5344CB8AC3E}">
        <p14:creationId xmlns:p14="http://schemas.microsoft.com/office/powerpoint/2010/main" val="111833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25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Reading is the complex cognitive process of decoding symbols to derive meaning. It is a form of language processing. Success in this process is measured as reading comprehension. Reading is a means for language acquisition, communication, and sharing information and ideas. </a:t>
            </a:r>
          </a:p>
          <a:p>
            <a:r>
              <a:rPr lang="en-IN" sz="1200" b="0" i="0" u="none" strike="noStrike" kern="1200" dirty="0">
                <a:solidFill>
                  <a:schemeClr val="tx1"/>
                </a:solidFill>
                <a:effectLst/>
                <a:latin typeface="+mn-lt"/>
                <a:ea typeface="+mn-ea"/>
                <a:cs typeface="+mn-cs"/>
              </a:rPr>
              <a:t>The symbols are typically visual but may be tactile. Like all languages, it is a complex interaction between text and reader, shaped by prior knowledge, experiences, attitude, and the language community—which is culturally and socially situated. </a:t>
            </a:r>
          </a:p>
          <a:p>
            <a:r>
              <a:rPr lang="en-IN" sz="1200" b="0" i="0" u="none" strike="noStrike" kern="1200" dirty="0">
                <a:solidFill>
                  <a:schemeClr val="tx1"/>
                </a:solidFill>
                <a:effectLst/>
                <a:latin typeface="+mn-lt"/>
                <a:ea typeface="+mn-ea"/>
                <a:cs typeface="+mn-cs"/>
              </a:rPr>
              <a:t>The reading process requires continuous practice, development, and refinement. Reading requires creativity and critical analysis. Consumers of literature deviate from literal words to create images that make sense to them in the unfamiliar places the texts describe. Because reading is a complex process, it cannot be controlled or restricted to one or two interpretations. </a:t>
            </a:r>
          </a:p>
          <a:p>
            <a:r>
              <a:rPr lang="en-IN" sz="1200" b="0" i="0" u="none" strike="noStrike" kern="1200" dirty="0">
                <a:solidFill>
                  <a:schemeClr val="tx1"/>
                </a:solidFill>
                <a:effectLst/>
                <a:latin typeface="+mn-lt"/>
                <a:ea typeface="+mn-ea"/>
                <a:cs typeface="+mn-cs"/>
              </a:rPr>
              <a:t>There are no concrete laws in reading, but rather it provides readers an escape to produce their own products introspectively. This promotes deep exploration of texts during interpretation. Readers use a variety of reading strategies to decode and comprehend. Readers may use context clues to identify the meaning of unknown words. Readers integrate the words they have read into their existing framework of knowledge or schema.</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3</a:t>
            </a:fld>
            <a:endParaRPr lang="en-IN"/>
          </a:p>
        </p:txBody>
      </p:sp>
    </p:spTree>
    <p:extLst>
      <p:ext uri="{BB962C8B-B14F-4D97-AF65-F5344CB8AC3E}">
        <p14:creationId xmlns:p14="http://schemas.microsoft.com/office/powerpoint/2010/main" val="82904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i="1" dirty="0">
                <a:solidFill>
                  <a:srgbClr val="FF0000"/>
                </a:solidFill>
                <a:effectLst>
                  <a:outerShdw blurRad="38100" dist="38100" dir="2700000" algn="tl">
                    <a:srgbClr val="C0C0C0"/>
                  </a:outerShdw>
                </a:effectLst>
                <a:latin typeface="Times New Roman" panose="02020603050405020304" pitchFamily="18" charset="0"/>
              </a:rPr>
              <a:t>The Types Of Reading Skill</a:t>
            </a:r>
          </a:p>
          <a:p>
            <a:endParaRPr lang="en-US" i="1" dirty="0">
              <a:solidFill>
                <a:srgbClr val="FF0000"/>
              </a:solidFill>
              <a:effectLst>
                <a:outerShdw blurRad="38100" dist="38100" dir="2700000" algn="tl">
                  <a:srgbClr val="C0C0C0"/>
                </a:outerShdw>
              </a:effectLst>
              <a:latin typeface="Times New Roman" panose="02020603050405020304" pitchFamily="18" charset="0"/>
            </a:endParaRP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Extensive reading. </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Intensive reading.</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Receptive reading.</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Skimming.</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Scanning.</a:t>
            </a:r>
          </a:p>
          <a:p>
            <a:pPr lvl="1" eaLnBrk="1" hangingPunct="1">
              <a:lnSpc>
                <a:spcPct val="680000"/>
              </a:lnSpc>
              <a:buFontTx/>
              <a:buNone/>
            </a:pPr>
            <a:endParaRPr lang="en-US" altLang="en-US" dirty="0">
              <a:latin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4</a:t>
            </a:fld>
            <a:endParaRPr lang="en-IN"/>
          </a:p>
        </p:txBody>
      </p:sp>
    </p:spTree>
    <p:extLst>
      <p:ext uri="{BB962C8B-B14F-4D97-AF65-F5344CB8AC3E}">
        <p14:creationId xmlns:p14="http://schemas.microsoft.com/office/powerpoint/2010/main" val="332379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solidFill>
                  <a:schemeClr val="hlink"/>
                </a:solidFill>
                <a:latin typeface="Times New Roman" panose="02020603050405020304" pitchFamily="18" charset="0"/>
              </a:rPr>
              <a:t>Extensive Reading</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5</a:t>
            </a:fld>
            <a:endParaRPr lang="en-IN"/>
          </a:p>
        </p:txBody>
      </p:sp>
    </p:spTree>
    <p:extLst>
      <p:ext uri="{BB962C8B-B14F-4D97-AF65-F5344CB8AC3E}">
        <p14:creationId xmlns:p14="http://schemas.microsoft.com/office/powerpoint/2010/main" val="66532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i="1" dirty="0">
                <a:solidFill>
                  <a:srgbClr val="0070C0"/>
                </a:solidFill>
                <a:latin typeface="Times New Roman" panose="02020603050405020304" pitchFamily="18" charset="0"/>
              </a:rPr>
              <a:t> Extensive Reading Materials</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6</a:t>
            </a:fld>
            <a:endParaRPr lang="en-IN"/>
          </a:p>
        </p:txBody>
      </p:sp>
    </p:spTree>
    <p:extLst>
      <p:ext uri="{BB962C8B-B14F-4D97-AF65-F5344CB8AC3E}">
        <p14:creationId xmlns:p14="http://schemas.microsoft.com/office/powerpoint/2010/main" val="61894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ts val="4148"/>
              </a:lnSpc>
              <a:spcBef>
                <a:spcPts val="0"/>
              </a:spcBef>
              <a:spcAft>
                <a:spcPts val="0"/>
              </a:spcAft>
            </a:pPr>
            <a:endParaRPr lang="en-US" sz="1200" dirty="0" smtClean="0">
              <a:solidFill>
                <a:srgbClr val="000000"/>
              </a:solidFill>
              <a:latin typeface="Lucida Sans Unicode"/>
              <a:cs typeface="Lucida Sans Unicode"/>
            </a:endParaRPr>
          </a:p>
          <a:p>
            <a:pPr marL="256031" marR="0" algn="l">
              <a:lnSpc>
                <a:spcPts val="3239"/>
              </a:lnSpc>
              <a:spcBef>
                <a:spcPts val="0"/>
              </a:spcBef>
              <a:spcAft>
                <a:spcPts val="0"/>
              </a:spcAft>
            </a:pPr>
            <a:endParaRPr lang="en-US" sz="1200" dirty="0" smtClean="0">
              <a:solidFill>
                <a:srgbClr val="000000"/>
              </a:solidFill>
              <a:latin typeface="Lucida Sans Unicode"/>
              <a:cs typeface="Lucida Sans Unicode"/>
            </a:endParaRPr>
          </a:p>
          <a:p>
            <a:pPr marL="256031" marR="0" algn="l">
              <a:lnSpc>
                <a:spcPts val="3239"/>
              </a:lnSpc>
              <a:spcBef>
                <a:spcPts val="0"/>
              </a:spcBef>
              <a:spcAft>
                <a:spcPts val="0"/>
              </a:spcAft>
            </a:pPr>
            <a:r>
              <a:rPr lang="en-US" sz="1200" dirty="0" smtClean="0">
                <a:solidFill>
                  <a:srgbClr val="000000"/>
                </a:solidFill>
                <a:latin typeface="Lucida Sans Unicode"/>
                <a:cs typeface="Lucida Sans Unicode"/>
              </a:rPr>
              <a:t>Intensive reading ‘ calls attention to grammatical forms, discourse makers and other surface structure details</a:t>
            </a:r>
            <a:r>
              <a:rPr lang="en-US" sz="1200" baseline="0" dirty="0" smtClean="0">
                <a:solidFill>
                  <a:srgbClr val="000000"/>
                </a:solidFill>
                <a:latin typeface="Lucida Sans Unicode"/>
                <a:cs typeface="Lucida Sans Unicode"/>
              </a:rPr>
              <a:t>  for the purpose of understanding</a:t>
            </a:r>
          </a:p>
          <a:p>
            <a:pPr marL="256031" marR="0" algn="l">
              <a:lnSpc>
                <a:spcPts val="3239"/>
              </a:lnSpc>
              <a:spcBef>
                <a:spcPts val="0"/>
              </a:spcBef>
              <a:spcAft>
                <a:spcPts val="0"/>
              </a:spcAft>
            </a:pPr>
            <a:r>
              <a:rPr lang="en-US" sz="1200" baseline="0" dirty="0" smtClean="0">
                <a:solidFill>
                  <a:srgbClr val="000000"/>
                </a:solidFill>
                <a:latin typeface="Lucida Sans Unicode"/>
                <a:cs typeface="Lucida Sans Unicode"/>
              </a:rPr>
              <a:t>Literal meaning, implications, rhetorical relationships</a:t>
            </a:r>
          </a:p>
          <a:p>
            <a:pPr marL="256031" marR="0" algn="l">
              <a:lnSpc>
                <a:spcPts val="3239"/>
              </a:lnSpc>
              <a:spcBef>
                <a:spcPts val="0"/>
              </a:spcBef>
              <a:spcAft>
                <a:spcPts val="0"/>
              </a:spcAft>
            </a:pPr>
            <a:endParaRPr lang="en-US" sz="1200" dirty="0" smtClean="0">
              <a:solidFill>
                <a:srgbClr val="000000"/>
              </a:solidFill>
              <a:latin typeface="Lucida Sans Unicode"/>
              <a:cs typeface="Lucida Sans Unicode"/>
            </a:endParaRPr>
          </a:p>
          <a:p>
            <a:r>
              <a:rPr lang="en-US" altLang="en-US" b="1" dirty="0" smtClean="0">
                <a:solidFill>
                  <a:schemeClr val="hlink"/>
                </a:solidFill>
                <a:effectLst>
                  <a:outerShdw blurRad="38100" dist="38100" dir="2700000" algn="tl">
                    <a:srgbClr val="C0C0C0"/>
                  </a:outerShdw>
                </a:effectLst>
                <a:latin typeface="Times New Roman" panose="02020603050405020304" pitchFamily="18" charset="0"/>
              </a:rPr>
              <a:t>Intensive </a:t>
            </a:r>
            <a:r>
              <a:rPr lang="en-US" altLang="en-US" b="1" dirty="0">
                <a:solidFill>
                  <a:schemeClr val="hlink"/>
                </a:solidFill>
                <a:effectLst>
                  <a:outerShdw blurRad="38100" dist="38100" dir="2700000" algn="tl">
                    <a:srgbClr val="C0C0C0"/>
                  </a:outerShdw>
                </a:effectLst>
                <a:latin typeface="Times New Roman" panose="02020603050405020304" pitchFamily="18" charset="0"/>
              </a:rPr>
              <a:t>Reading </a:t>
            </a:r>
          </a:p>
          <a:p>
            <a:endParaRPr lang="en-US" b="1" dirty="0">
              <a:solidFill>
                <a:schemeClr val="hlink"/>
              </a:solidFill>
              <a:effectLst>
                <a:outerShdw blurRad="38100" dist="38100" dir="2700000" algn="tl">
                  <a:srgbClr val="C0C0C0"/>
                </a:outerShdw>
              </a:effectLst>
              <a:latin typeface="Times New Roman" panose="02020603050405020304" pitchFamily="18" charset="0"/>
            </a:endParaRPr>
          </a:p>
          <a:p>
            <a:pPr eaLnBrk="1" hangingPunct="1">
              <a:lnSpc>
                <a:spcPct val="150000"/>
              </a:lnSpc>
            </a:pPr>
            <a:r>
              <a:rPr lang="en-US" altLang="en-US" sz="1200" b="1" dirty="0">
                <a:solidFill>
                  <a:schemeClr val="tx2"/>
                </a:solidFill>
                <a:latin typeface="Times New Roman" panose="02020603050405020304" pitchFamily="18" charset="0"/>
              </a:rPr>
              <a:t>It is designed to enable students to develop specific receptive skills such as: </a:t>
            </a:r>
          </a:p>
          <a:p>
            <a:pPr eaLnBrk="1" hangingPunct="1">
              <a:lnSpc>
                <a:spcPct val="150000"/>
              </a:lnSpc>
              <a:buFont typeface="Wingdings" panose="05000000000000000000" pitchFamily="2" charset="2"/>
              <a:buChar char="Ø"/>
            </a:pPr>
            <a:r>
              <a:rPr lang="en-US" altLang="en-US" sz="1400" b="1" dirty="0">
                <a:solidFill>
                  <a:srgbClr val="FF0000"/>
                </a:solidFill>
                <a:latin typeface="Times New Roman" panose="02020603050405020304" pitchFamily="18" charset="0"/>
              </a:rPr>
              <a:t>Reading for gist </a:t>
            </a:r>
            <a:r>
              <a:rPr lang="en-US" altLang="en-US" sz="1200" b="1" dirty="0">
                <a:solidFill>
                  <a:schemeClr val="tx2"/>
                </a:solidFill>
                <a:latin typeface="Times New Roman" panose="02020603050405020304" pitchFamily="18" charset="0"/>
              </a:rPr>
              <a:t>(or general understanding-often called skimming).</a:t>
            </a:r>
          </a:p>
          <a:p>
            <a:pPr eaLnBrk="1" hangingPunct="1">
              <a:lnSpc>
                <a:spcPct val="150000"/>
              </a:lnSpc>
              <a:buFont typeface="Wingdings" panose="05000000000000000000" pitchFamily="2" charset="2"/>
              <a:buChar char="Ø"/>
            </a:pPr>
            <a:r>
              <a:rPr lang="en-US" altLang="en-US" sz="1200" b="1" dirty="0">
                <a:solidFill>
                  <a:schemeClr val="accent2"/>
                </a:solidFill>
                <a:latin typeface="Times New Roman" panose="02020603050405020304" pitchFamily="18" charset="0"/>
              </a:rPr>
              <a:t> </a:t>
            </a:r>
            <a:r>
              <a:rPr lang="en-US" altLang="en-US" sz="1400" b="1" dirty="0">
                <a:solidFill>
                  <a:srgbClr val="FF0000"/>
                </a:solidFill>
                <a:latin typeface="Times New Roman" panose="02020603050405020304" pitchFamily="18" charset="0"/>
              </a:rPr>
              <a:t>Reading for specific information </a:t>
            </a:r>
            <a:r>
              <a:rPr lang="en-US" altLang="en-US" sz="1200" b="1" dirty="0">
                <a:solidFill>
                  <a:schemeClr val="tx2"/>
                </a:solidFill>
                <a:latin typeface="Times New Roman" panose="02020603050405020304" pitchFamily="18" charset="0"/>
              </a:rPr>
              <a:t>(often called scanning).</a:t>
            </a:r>
          </a:p>
          <a:p>
            <a:pPr eaLnBrk="1" hangingPunct="1">
              <a:lnSpc>
                <a:spcPct val="150000"/>
              </a:lnSpc>
              <a:buFont typeface="Wingdings" panose="05000000000000000000" pitchFamily="2" charset="2"/>
              <a:buChar char="Ø"/>
            </a:pPr>
            <a:r>
              <a:rPr lang="en-US" altLang="en-US" sz="1200" b="1" dirty="0">
                <a:solidFill>
                  <a:srgbClr val="953735"/>
                </a:solidFill>
                <a:latin typeface="Times New Roman" panose="02020603050405020304" pitchFamily="18" charset="0"/>
              </a:rPr>
              <a:t> </a:t>
            </a:r>
            <a:r>
              <a:rPr lang="en-US" altLang="en-US" sz="1400" b="1" dirty="0">
                <a:solidFill>
                  <a:srgbClr val="FF0000"/>
                </a:solidFill>
                <a:latin typeface="Times New Roman" panose="02020603050405020304" pitchFamily="18" charset="0"/>
              </a:rPr>
              <a:t>Reading for detailed comprehension or reading for inference </a:t>
            </a:r>
            <a:r>
              <a:rPr lang="en-US" altLang="en-US" sz="1200" b="1" dirty="0">
                <a:solidFill>
                  <a:schemeClr val="tx2"/>
                </a:solidFill>
                <a:latin typeface="Times New Roman" panose="02020603050405020304" pitchFamily="18" charset="0"/>
              </a:rPr>
              <a:t>(what's behind the word) </a:t>
            </a:r>
            <a:r>
              <a:rPr lang="en-US" altLang="en-US" sz="1400" b="1" dirty="0">
                <a:solidFill>
                  <a:srgbClr val="FF0000"/>
                </a:solidFill>
                <a:latin typeface="Times New Roman" panose="02020603050405020304" pitchFamily="18" charset="0"/>
              </a:rPr>
              <a:t>and attitude.</a:t>
            </a:r>
            <a:endParaRPr lang="en-US" altLang="en-US" sz="1200" b="1" dirty="0">
              <a:solidFill>
                <a:srgbClr val="FF0000"/>
              </a:solidFill>
              <a:latin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7</a:t>
            </a:fld>
            <a:endParaRPr lang="en-IN"/>
          </a:p>
        </p:txBody>
      </p:sp>
    </p:spTree>
    <p:extLst>
      <p:ext uri="{BB962C8B-B14F-4D97-AF65-F5344CB8AC3E}">
        <p14:creationId xmlns:p14="http://schemas.microsoft.com/office/powerpoint/2010/main" val="1395091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solidFill>
                  <a:srgbClr val="0070C0"/>
                </a:solidFill>
                <a:latin typeface="Times New Roman" panose="02020603050405020304" pitchFamily="18" charset="0"/>
                <a:cs typeface="Times New Roman" panose="02020603050405020304" pitchFamily="18" charset="0"/>
              </a:rPr>
              <a:t>The Other Kinds Or Styles Of Reading</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8</a:t>
            </a:fld>
            <a:endParaRPr lang="en-IN"/>
          </a:p>
        </p:txBody>
      </p:sp>
    </p:spTree>
    <p:extLst>
      <p:ext uri="{BB962C8B-B14F-4D97-AF65-F5344CB8AC3E}">
        <p14:creationId xmlns:p14="http://schemas.microsoft.com/office/powerpoint/2010/main" val="424337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solidFill>
                  <a:srgbClr val="0070C0"/>
                </a:solidFill>
                <a:latin typeface="Times New Roman" panose="02020603050405020304" pitchFamily="18" charset="0"/>
                <a:cs typeface="Times New Roman" panose="02020603050405020304" pitchFamily="18" charset="0"/>
              </a:rPr>
              <a:t>The Other Kinds Of Reading</a:t>
            </a:r>
            <a:endParaRPr lang="en-IN" dirty="0"/>
          </a:p>
        </p:txBody>
      </p:sp>
      <p:sp>
        <p:nvSpPr>
          <p:cNvPr id="4" name="Slide Number Placeholder 3"/>
          <p:cNvSpPr>
            <a:spLocks noGrp="1"/>
          </p:cNvSpPr>
          <p:nvPr>
            <p:ph type="sldNum" sz="quarter" idx="10"/>
          </p:nvPr>
        </p:nvSpPr>
        <p:spPr/>
        <p:txBody>
          <a:bodyPr/>
          <a:lstStyle/>
          <a:p>
            <a:fld id="{F8E96F62-D6C5-48C6-82D5-2B6B94DE59F5}" type="slidenum">
              <a:rPr lang="en-IN" smtClean="0"/>
              <a:pPr/>
              <a:t>9</a:t>
            </a:fld>
            <a:endParaRPr lang="en-IN"/>
          </a:p>
        </p:txBody>
      </p:sp>
    </p:spTree>
    <p:extLst>
      <p:ext uri="{BB962C8B-B14F-4D97-AF65-F5344CB8AC3E}">
        <p14:creationId xmlns:p14="http://schemas.microsoft.com/office/powerpoint/2010/main" val="254061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0575-22B2-42BE-B798-E4AE42FABD1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397826-C8A6-4B2E-928D-B0246C9BB76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8D741E08-36DC-4DD1-805D-279052BFB1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2393362-7528-446A-874A-41C6D08A075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FD97719-FA15-482B-B94B-E6DF80E3FF4D}"/>
              </a:ext>
            </a:extLst>
          </p:cNvPr>
          <p:cNvSpPr>
            <a:spLocks noGrp="1" noChangeArrowheads="1"/>
          </p:cNvSpPr>
          <p:nvPr>
            <p:ph type="sldNum" sz="quarter" idx="12"/>
          </p:nvPr>
        </p:nvSpPr>
        <p:spPr>
          <a:ln/>
        </p:spPr>
        <p:txBody>
          <a:bodyPr/>
          <a:lstStyle>
            <a:lvl1pPr>
              <a:defRPr/>
            </a:lvl1pPr>
          </a:lstStyle>
          <a:p>
            <a:pPr>
              <a:defRPr/>
            </a:pPr>
            <a:fld id="{D3F4B265-4D6E-473C-BD46-8658EDD3727B}" type="slidenum">
              <a:rPr lang="en-US" altLang="en-US"/>
              <a:pPr>
                <a:defRPr/>
              </a:pPr>
              <a:t>‹#›</a:t>
            </a:fld>
            <a:endParaRPr lang="en-US" altLang="en-US"/>
          </a:p>
        </p:txBody>
      </p:sp>
    </p:spTree>
    <p:extLst>
      <p:ext uri="{BB962C8B-B14F-4D97-AF65-F5344CB8AC3E}">
        <p14:creationId xmlns:p14="http://schemas.microsoft.com/office/powerpoint/2010/main" val="118307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6B51-5EB7-4CB7-8386-2B123020B7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0604B2-E5D4-431D-B6F4-6EECF1039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A97B731-79DE-4C15-B603-D1E740EA537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E8D357B-DBFA-4E98-B6DC-72A6561135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45B4E1-9BAB-4801-B9CE-58C1451B4C24}"/>
              </a:ext>
            </a:extLst>
          </p:cNvPr>
          <p:cNvSpPr>
            <a:spLocks noGrp="1" noChangeArrowheads="1"/>
          </p:cNvSpPr>
          <p:nvPr>
            <p:ph type="sldNum" sz="quarter" idx="12"/>
          </p:nvPr>
        </p:nvSpPr>
        <p:spPr>
          <a:ln/>
        </p:spPr>
        <p:txBody>
          <a:bodyPr/>
          <a:lstStyle>
            <a:lvl1pPr>
              <a:defRPr/>
            </a:lvl1pPr>
          </a:lstStyle>
          <a:p>
            <a:pPr>
              <a:defRPr/>
            </a:pPr>
            <a:fld id="{FD4BBEF7-E4EC-44AB-91B0-0B5C1C8C8D1C}" type="slidenum">
              <a:rPr lang="en-US" altLang="en-US"/>
              <a:pPr>
                <a:defRPr/>
              </a:pPr>
              <a:t>‹#›</a:t>
            </a:fld>
            <a:endParaRPr lang="en-US" altLang="en-US"/>
          </a:p>
        </p:txBody>
      </p:sp>
    </p:spTree>
    <p:extLst>
      <p:ext uri="{BB962C8B-B14F-4D97-AF65-F5344CB8AC3E}">
        <p14:creationId xmlns:p14="http://schemas.microsoft.com/office/powerpoint/2010/main" val="40339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274A9-5143-4196-8A5A-8EB64B04F1CA}"/>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C5B349-BF9F-4D01-8423-0BBD3C5DEE73}"/>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18BA5730-18A7-4092-AEFF-7DF4E5B7F82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9EA3AA5-9B87-4216-9BD0-4914E78B631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1810A53-5F73-48BA-B442-5D2BAE67D680}"/>
              </a:ext>
            </a:extLst>
          </p:cNvPr>
          <p:cNvSpPr>
            <a:spLocks noGrp="1" noChangeArrowheads="1"/>
          </p:cNvSpPr>
          <p:nvPr>
            <p:ph type="sldNum" sz="quarter" idx="12"/>
          </p:nvPr>
        </p:nvSpPr>
        <p:spPr>
          <a:ln/>
        </p:spPr>
        <p:txBody>
          <a:bodyPr/>
          <a:lstStyle>
            <a:lvl1pPr>
              <a:defRPr/>
            </a:lvl1pPr>
          </a:lstStyle>
          <a:p>
            <a:pPr>
              <a:defRPr/>
            </a:pPr>
            <a:fld id="{B9210B8D-1836-476D-B1F4-29F962579D56}" type="slidenum">
              <a:rPr lang="en-US" altLang="en-US"/>
              <a:pPr>
                <a:defRPr/>
              </a:pPr>
              <a:t>‹#›</a:t>
            </a:fld>
            <a:endParaRPr lang="en-US" altLang="en-US"/>
          </a:p>
        </p:txBody>
      </p:sp>
    </p:spTree>
    <p:extLst>
      <p:ext uri="{BB962C8B-B14F-4D97-AF65-F5344CB8AC3E}">
        <p14:creationId xmlns:p14="http://schemas.microsoft.com/office/powerpoint/2010/main" val="339282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F250-A548-4999-AC54-FD06DD6EF8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042CE-8CF4-4E07-983E-6AD9548708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F7A5F46-4E9F-40B6-8DEC-07F725906B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2EC935-17E6-4077-929A-7312B4F7828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66C3B18-23BD-4511-A9EB-E2DCC27BBC22}"/>
              </a:ext>
            </a:extLst>
          </p:cNvPr>
          <p:cNvSpPr>
            <a:spLocks noGrp="1" noChangeArrowheads="1"/>
          </p:cNvSpPr>
          <p:nvPr>
            <p:ph type="sldNum" sz="quarter" idx="12"/>
          </p:nvPr>
        </p:nvSpPr>
        <p:spPr>
          <a:ln/>
        </p:spPr>
        <p:txBody>
          <a:bodyPr/>
          <a:lstStyle>
            <a:lvl1pPr>
              <a:defRPr/>
            </a:lvl1pPr>
          </a:lstStyle>
          <a:p>
            <a:pPr>
              <a:defRPr/>
            </a:pPr>
            <a:fld id="{AC4DB588-F3EF-40AF-A6B6-71308F16B5B3}" type="slidenum">
              <a:rPr lang="en-US" altLang="en-US"/>
              <a:pPr>
                <a:defRPr/>
              </a:pPr>
              <a:t>‹#›</a:t>
            </a:fld>
            <a:endParaRPr lang="en-US" altLang="en-US"/>
          </a:p>
        </p:txBody>
      </p:sp>
    </p:spTree>
    <p:extLst>
      <p:ext uri="{BB962C8B-B14F-4D97-AF65-F5344CB8AC3E}">
        <p14:creationId xmlns:p14="http://schemas.microsoft.com/office/powerpoint/2010/main" val="164485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74F-3A35-45F1-B130-6278AD507D1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3872B5-015E-45CB-8A98-C9CE87F5242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54883062-429B-42EC-A307-491A8AF375D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182B984-5174-4015-A38D-6401441E3D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6CD30C0-B683-44DA-8609-D59F7E47E762}"/>
              </a:ext>
            </a:extLst>
          </p:cNvPr>
          <p:cNvSpPr>
            <a:spLocks noGrp="1" noChangeArrowheads="1"/>
          </p:cNvSpPr>
          <p:nvPr>
            <p:ph type="sldNum" sz="quarter" idx="12"/>
          </p:nvPr>
        </p:nvSpPr>
        <p:spPr>
          <a:ln/>
        </p:spPr>
        <p:txBody>
          <a:bodyPr/>
          <a:lstStyle>
            <a:lvl1pPr>
              <a:defRPr/>
            </a:lvl1pPr>
          </a:lstStyle>
          <a:p>
            <a:pPr>
              <a:defRPr/>
            </a:pPr>
            <a:fld id="{E638BC18-3F68-4145-83B1-EA80632B5E7C}" type="slidenum">
              <a:rPr lang="en-US" altLang="en-US"/>
              <a:pPr>
                <a:defRPr/>
              </a:pPr>
              <a:t>‹#›</a:t>
            </a:fld>
            <a:endParaRPr lang="en-US" altLang="en-US"/>
          </a:p>
        </p:txBody>
      </p:sp>
    </p:spTree>
    <p:extLst>
      <p:ext uri="{BB962C8B-B14F-4D97-AF65-F5344CB8AC3E}">
        <p14:creationId xmlns:p14="http://schemas.microsoft.com/office/powerpoint/2010/main" val="121743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AF1E-C067-4D01-8D35-59FEDE08A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2DCA8-4587-47AD-AA46-99EE637702D5}"/>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1DA3E1-1D95-482B-A6F9-240DA7A6AE8E}"/>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DBA64CBD-D4C0-4711-8217-71C722A7751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49A70AA-FC84-4E23-AEBA-54297EE51AA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B80D4B-7494-4C1C-B3F9-6FD9DF1D5703}"/>
              </a:ext>
            </a:extLst>
          </p:cNvPr>
          <p:cNvSpPr>
            <a:spLocks noGrp="1" noChangeArrowheads="1"/>
          </p:cNvSpPr>
          <p:nvPr>
            <p:ph type="sldNum" sz="quarter" idx="12"/>
          </p:nvPr>
        </p:nvSpPr>
        <p:spPr>
          <a:ln/>
        </p:spPr>
        <p:txBody>
          <a:bodyPr/>
          <a:lstStyle>
            <a:lvl1pPr>
              <a:defRPr/>
            </a:lvl1pPr>
          </a:lstStyle>
          <a:p>
            <a:pPr>
              <a:defRPr/>
            </a:pPr>
            <a:fld id="{E3187480-9997-4FF0-BA53-25F3BFA0B426}" type="slidenum">
              <a:rPr lang="en-US" altLang="en-US"/>
              <a:pPr>
                <a:defRPr/>
              </a:pPr>
              <a:t>‹#›</a:t>
            </a:fld>
            <a:endParaRPr lang="en-US" altLang="en-US"/>
          </a:p>
        </p:txBody>
      </p:sp>
    </p:spTree>
    <p:extLst>
      <p:ext uri="{BB962C8B-B14F-4D97-AF65-F5344CB8AC3E}">
        <p14:creationId xmlns:p14="http://schemas.microsoft.com/office/powerpoint/2010/main" val="406818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5149-F74E-4D82-A213-3A85164483B8}"/>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E1E5AE-DD7E-483D-96E5-C95DDED15A8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0FB594-4329-49BA-8E2E-180F812FBFB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1721FF-6BCA-477F-8B61-BEE131EED6B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EAC4AF-2C68-4551-BCD4-DFA560D8940E}"/>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5766690-412B-439D-91FD-A7098E6C534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E6356FAB-9F7E-411D-A5A9-982EC7107B8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D77C1EC-20A6-495B-8759-62F4AC12289C}"/>
              </a:ext>
            </a:extLst>
          </p:cNvPr>
          <p:cNvSpPr>
            <a:spLocks noGrp="1" noChangeArrowheads="1"/>
          </p:cNvSpPr>
          <p:nvPr>
            <p:ph type="sldNum" sz="quarter" idx="12"/>
          </p:nvPr>
        </p:nvSpPr>
        <p:spPr>
          <a:ln/>
        </p:spPr>
        <p:txBody>
          <a:bodyPr/>
          <a:lstStyle>
            <a:lvl1pPr>
              <a:defRPr/>
            </a:lvl1pPr>
          </a:lstStyle>
          <a:p>
            <a:pPr>
              <a:defRPr/>
            </a:pPr>
            <a:fld id="{EDA9F485-C9F7-43FA-92A5-696EC7DC92F7}" type="slidenum">
              <a:rPr lang="en-US" altLang="en-US"/>
              <a:pPr>
                <a:defRPr/>
              </a:pPr>
              <a:t>‹#›</a:t>
            </a:fld>
            <a:endParaRPr lang="en-US" altLang="en-US"/>
          </a:p>
        </p:txBody>
      </p:sp>
    </p:spTree>
    <p:extLst>
      <p:ext uri="{BB962C8B-B14F-4D97-AF65-F5344CB8AC3E}">
        <p14:creationId xmlns:p14="http://schemas.microsoft.com/office/powerpoint/2010/main" val="17608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79A2-111E-43BF-9294-B61BAF7C32CA}"/>
              </a:ext>
            </a:extLst>
          </p:cNvPr>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3EA3592E-F86B-40C4-87F6-80BF0E4CDF4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D4837F5-46BC-4247-BD97-CE9299248F0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22E7814-62ED-4540-99CD-6D1AB56CDD21}"/>
              </a:ext>
            </a:extLst>
          </p:cNvPr>
          <p:cNvSpPr>
            <a:spLocks noGrp="1" noChangeArrowheads="1"/>
          </p:cNvSpPr>
          <p:nvPr>
            <p:ph type="sldNum" sz="quarter" idx="12"/>
          </p:nvPr>
        </p:nvSpPr>
        <p:spPr>
          <a:ln/>
        </p:spPr>
        <p:txBody>
          <a:bodyPr/>
          <a:lstStyle>
            <a:lvl1pPr>
              <a:defRPr/>
            </a:lvl1pPr>
          </a:lstStyle>
          <a:p>
            <a:pPr>
              <a:defRPr/>
            </a:pPr>
            <a:fld id="{CEAD18D5-81FD-4B70-9FBF-248DF6FA885C}" type="slidenum">
              <a:rPr lang="en-US" altLang="en-US"/>
              <a:pPr>
                <a:defRPr/>
              </a:pPr>
              <a:t>‹#›</a:t>
            </a:fld>
            <a:endParaRPr lang="en-US" altLang="en-US"/>
          </a:p>
        </p:txBody>
      </p:sp>
    </p:spTree>
    <p:extLst>
      <p:ext uri="{BB962C8B-B14F-4D97-AF65-F5344CB8AC3E}">
        <p14:creationId xmlns:p14="http://schemas.microsoft.com/office/powerpoint/2010/main" val="176753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F57C516-DC0D-4E4E-A008-A2837F7ECA2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2EDA9421-E773-4A38-BC7D-4F0FEE4F0A4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DA3540D-16FD-4E6D-941E-2AF933BCA7FE}"/>
              </a:ext>
            </a:extLst>
          </p:cNvPr>
          <p:cNvSpPr>
            <a:spLocks noGrp="1" noChangeArrowheads="1"/>
          </p:cNvSpPr>
          <p:nvPr>
            <p:ph type="sldNum" sz="quarter" idx="12"/>
          </p:nvPr>
        </p:nvSpPr>
        <p:spPr>
          <a:ln/>
        </p:spPr>
        <p:txBody>
          <a:bodyPr/>
          <a:lstStyle>
            <a:lvl1pPr>
              <a:defRPr/>
            </a:lvl1pPr>
          </a:lstStyle>
          <a:p>
            <a:pPr>
              <a:defRPr/>
            </a:pPr>
            <a:fld id="{7EAAD062-59EE-48D3-A9FC-DA107E4F5DA0}" type="slidenum">
              <a:rPr lang="en-US" altLang="en-US"/>
              <a:pPr>
                <a:defRPr/>
              </a:pPr>
              <a:t>‹#›</a:t>
            </a:fld>
            <a:endParaRPr lang="en-US" altLang="en-US"/>
          </a:p>
        </p:txBody>
      </p:sp>
    </p:spTree>
    <p:extLst>
      <p:ext uri="{BB962C8B-B14F-4D97-AF65-F5344CB8AC3E}">
        <p14:creationId xmlns:p14="http://schemas.microsoft.com/office/powerpoint/2010/main" val="197174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C4D-1A1C-4007-A7A4-6CC9964E78F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F649A-6060-425F-85B8-03E3C8C53EB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FC638E-3684-4EB9-B019-782C8D74E7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991E1831-3F6A-4831-8ABA-7F83BAA1F6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C67F65B-3A00-46D4-A399-E18B5EEED0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F57F921-B981-439C-8C1E-F5F72F8A25B8}"/>
              </a:ext>
            </a:extLst>
          </p:cNvPr>
          <p:cNvSpPr>
            <a:spLocks noGrp="1" noChangeArrowheads="1"/>
          </p:cNvSpPr>
          <p:nvPr>
            <p:ph type="sldNum" sz="quarter" idx="12"/>
          </p:nvPr>
        </p:nvSpPr>
        <p:spPr>
          <a:ln/>
        </p:spPr>
        <p:txBody>
          <a:bodyPr/>
          <a:lstStyle>
            <a:lvl1pPr>
              <a:defRPr/>
            </a:lvl1pPr>
          </a:lstStyle>
          <a:p>
            <a:pPr>
              <a:defRPr/>
            </a:pPr>
            <a:fld id="{2D129DF5-BC94-4B27-96E2-D6D34C2CF9B9}" type="slidenum">
              <a:rPr lang="en-US" altLang="en-US"/>
              <a:pPr>
                <a:defRPr/>
              </a:pPr>
              <a:t>‹#›</a:t>
            </a:fld>
            <a:endParaRPr lang="en-US" altLang="en-US"/>
          </a:p>
        </p:txBody>
      </p:sp>
    </p:spTree>
    <p:extLst>
      <p:ext uri="{BB962C8B-B14F-4D97-AF65-F5344CB8AC3E}">
        <p14:creationId xmlns:p14="http://schemas.microsoft.com/office/powerpoint/2010/main" val="349165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1809-C3D9-4DC3-98D8-6EC383D03D0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A682A1-BBA4-4238-80DC-162E99552C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16:creationId xmlns:a16="http://schemas.microsoft.com/office/drawing/2014/main" id="{1522652D-F734-4DF7-9719-EAD1096904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F0AEE0D7-EEB3-4605-96B7-10E1310C3CD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6C137D6-38B1-4A9D-9EBF-D1562716C7F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C0686B1-F485-42E2-A1BA-837602432699}"/>
              </a:ext>
            </a:extLst>
          </p:cNvPr>
          <p:cNvSpPr>
            <a:spLocks noGrp="1" noChangeArrowheads="1"/>
          </p:cNvSpPr>
          <p:nvPr>
            <p:ph type="sldNum" sz="quarter" idx="12"/>
          </p:nvPr>
        </p:nvSpPr>
        <p:spPr>
          <a:ln/>
        </p:spPr>
        <p:txBody>
          <a:bodyPr/>
          <a:lstStyle>
            <a:lvl1pPr>
              <a:defRPr/>
            </a:lvl1pPr>
          </a:lstStyle>
          <a:p>
            <a:pPr>
              <a:defRPr/>
            </a:pPr>
            <a:fld id="{C7C8823A-7E02-4142-812C-BAE945D0CF27}" type="slidenum">
              <a:rPr lang="en-US" altLang="en-US"/>
              <a:pPr>
                <a:defRPr/>
              </a:pPr>
              <a:t>‹#›</a:t>
            </a:fld>
            <a:endParaRPr lang="en-US" altLang="en-US"/>
          </a:p>
        </p:txBody>
      </p:sp>
    </p:spTree>
    <p:extLst>
      <p:ext uri="{BB962C8B-B14F-4D97-AF65-F5344CB8AC3E}">
        <p14:creationId xmlns:p14="http://schemas.microsoft.com/office/powerpoint/2010/main" val="159880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BD906E9-F4AD-4333-8830-4E98A74B2F0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4ADE613-3C22-4FCF-8076-20A8B03C9D3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4AB1A9-E805-46C2-85AC-27640278CA21}"/>
              </a:ext>
            </a:extLst>
          </p:cNvPr>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endParaRPr lang="en-US" altLang="en-US"/>
          </a:p>
        </p:txBody>
      </p:sp>
      <p:sp>
        <p:nvSpPr>
          <p:cNvPr id="1029" name="Rectangle 5">
            <a:extLst>
              <a:ext uri="{FF2B5EF4-FFF2-40B4-BE49-F238E27FC236}">
                <a16:creationId xmlns:a16="http://schemas.microsoft.com/office/drawing/2014/main" id="{12CB6A8A-0A25-48B2-B8BA-AFA5E3C39E5A}"/>
              </a:ext>
            </a:extLst>
          </p:cNvPr>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en-US"/>
          </a:p>
        </p:txBody>
      </p:sp>
      <p:sp>
        <p:nvSpPr>
          <p:cNvPr id="1030" name="Rectangle 6">
            <a:extLst>
              <a:ext uri="{FF2B5EF4-FFF2-40B4-BE49-F238E27FC236}">
                <a16:creationId xmlns:a16="http://schemas.microsoft.com/office/drawing/2014/main" id="{5E2397B5-12BB-4C38-9C16-E1AB8AB45443}"/>
              </a:ext>
            </a:extLst>
          </p:cNvPr>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A3889507-AB1E-46ED-B8EC-059E578E20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pixabay.com/en/thank-you-animated-character-300697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0817FA-00F8-4860-B423-0CAB87CADF44}"/>
              </a:ext>
            </a:extLst>
          </p:cNvPr>
          <p:cNvPicPr>
            <a:picLocks noChangeAspect="1"/>
          </p:cNvPicPr>
          <p:nvPr/>
        </p:nvPicPr>
        <p:blipFill rotWithShape="1">
          <a:blip r:embed="rId3"/>
          <a:srcRect r="10227"/>
          <a:stretch/>
        </p:blipFill>
        <p:spPr>
          <a:xfrm>
            <a:off x="5004049" y="0"/>
            <a:ext cx="4104455" cy="3161109"/>
          </a:xfrm>
          <a:prstGeom prst="rect">
            <a:avLst/>
          </a:prstGeom>
        </p:spPr>
      </p:pic>
      <p:sp>
        <p:nvSpPr>
          <p:cNvPr id="3074" name="Rectangle 2">
            <a:extLst>
              <a:ext uri="{FF2B5EF4-FFF2-40B4-BE49-F238E27FC236}">
                <a16:creationId xmlns:a16="http://schemas.microsoft.com/office/drawing/2014/main" id="{A98B86F3-96BB-4960-8B09-B7BF65625196}"/>
              </a:ext>
            </a:extLst>
          </p:cNvPr>
          <p:cNvSpPr>
            <a:spLocks noGrp="1" noChangeArrowheads="1"/>
          </p:cNvSpPr>
          <p:nvPr>
            <p:ph type="ctrTitle" idx="4294967295"/>
          </p:nvPr>
        </p:nvSpPr>
        <p:spPr>
          <a:xfrm>
            <a:off x="0" y="549275"/>
            <a:ext cx="6296744" cy="2303463"/>
          </a:xfrm>
        </p:spPr>
        <p:txBody>
          <a:bodyPr/>
          <a:lstStyle/>
          <a:p>
            <a:pPr eaLnBrk="1" hangingPunct="1">
              <a:defRPr/>
            </a:pPr>
            <a:r>
              <a:rPr lang="en-US" altLang="en-US" b="1" i="1" dirty="0">
                <a:effectLst>
                  <a:outerShdw blurRad="38100" dist="38100" dir="2700000" algn="tl">
                    <a:srgbClr val="C0C0C0"/>
                  </a:outerShdw>
                </a:effectLst>
                <a:latin typeface="Times New Roman" panose="02020603050405020304" pitchFamily="18" charset="0"/>
              </a:rPr>
              <a:t>Reading Skill Building</a:t>
            </a:r>
            <a:br>
              <a:rPr lang="en-US" altLang="en-US" b="1" i="1" dirty="0">
                <a:effectLst>
                  <a:outerShdw blurRad="38100" dist="38100" dir="2700000" algn="tl">
                    <a:srgbClr val="C0C0C0"/>
                  </a:outerShdw>
                </a:effectLst>
                <a:latin typeface="Times New Roman" panose="02020603050405020304" pitchFamily="18" charset="0"/>
              </a:rPr>
            </a:br>
            <a:r>
              <a:rPr lang="en-US" altLang="en-US" sz="3200" b="1" i="1" u="sng" dirty="0">
                <a:effectLst>
                  <a:outerShdw blurRad="38100" dist="38100" dir="2700000" algn="tl">
                    <a:srgbClr val="C0C0C0"/>
                  </a:outerShdw>
                </a:effectLst>
                <a:latin typeface="Times New Roman" panose="02020603050405020304" pitchFamily="18" charset="0"/>
              </a:rPr>
              <a:t>Factors involved in effective reading</a:t>
            </a:r>
          </a:p>
        </p:txBody>
      </p:sp>
      <p:pic>
        <p:nvPicPr>
          <p:cNvPr id="2052" name="Picture 4">
            <a:extLst>
              <a:ext uri="{FF2B5EF4-FFF2-40B4-BE49-F238E27FC236}">
                <a16:creationId xmlns:a16="http://schemas.microsoft.com/office/drawing/2014/main" id="{A616D561-FB0D-4BC8-BB88-DE16A2C4AF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04" r="3872"/>
          <a:stretch/>
        </p:blipFill>
        <p:spPr bwMode="auto">
          <a:xfrm>
            <a:off x="1331640" y="3272210"/>
            <a:ext cx="6480720" cy="354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E8D109-3BA5-4ADF-B21B-A95DD55B1B23}"/>
              </a:ext>
            </a:extLst>
          </p:cNvPr>
          <p:cNvPicPr>
            <a:picLocks noChangeAspect="1"/>
          </p:cNvPicPr>
          <p:nvPr/>
        </p:nvPicPr>
        <p:blipFill rotWithShape="1">
          <a:blip r:embed="rId3"/>
          <a:srcRect l="10164" t="46524" r="5614" b="29145"/>
          <a:stretch/>
        </p:blipFill>
        <p:spPr>
          <a:xfrm>
            <a:off x="251520" y="1988840"/>
            <a:ext cx="8640960" cy="2736304"/>
          </a:xfrm>
          <a:prstGeom prst="rect">
            <a:avLst/>
          </a:prstGeom>
        </p:spPr>
      </p:pic>
      <p:sp>
        <p:nvSpPr>
          <p:cNvPr id="18434" name="عنوان 1">
            <a:extLst>
              <a:ext uri="{FF2B5EF4-FFF2-40B4-BE49-F238E27FC236}">
                <a16:creationId xmlns:a16="http://schemas.microsoft.com/office/drawing/2014/main" id="{82FB95A5-4588-4987-9450-2AA818A60583}"/>
              </a:ext>
            </a:extLst>
          </p:cNvPr>
          <p:cNvSpPr>
            <a:spLocks noGrp="1" noChangeArrowheads="1"/>
          </p:cNvSpPr>
          <p:nvPr>
            <p:ph type="title" idx="4294967295"/>
          </p:nvPr>
        </p:nvSpPr>
        <p:spPr/>
        <p:txBody>
          <a:bodyPr/>
          <a:lstStyle/>
          <a:p>
            <a:r>
              <a:rPr lang="en-US" altLang="en-US" b="1" dirty="0">
                <a:solidFill>
                  <a:srgbClr val="0070C0"/>
                </a:solidFill>
                <a:latin typeface="Times New Roman" panose="02020603050405020304" pitchFamily="18" charset="0"/>
                <a:cs typeface="Times New Roman" panose="02020603050405020304" pitchFamily="18" charset="0"/>
              </a:rPr>
              <a:t>The Other Kinds Of Reading</a:t>
            </a:r>
            <a:endParaRPr lang="en-US" altLang="en-US" dirty="0"/>
          </a:p>
        </p:txBody>
      </p:sp>
      <p:sp>
        <p:nvSpPr>
          <p:cNvPr id="18435" name="عنصر نائب للمحتوى 2">
            <a:extLst>
              <a:ext uri="{FF2B5EF4-FFF2-40B4-BE49-F238E27FC236}">
                <a16:creationId xmlns:a16="http://schemas.microsoft.com/office/drawing/2014/main" id="{6A857636-1365-4DB2-9F97-77C03DDCB177}"/>
              </a:ext>
            </a:extLst>
          </p:cNvPr>
          <p:cNvSpPr>
            <a:spLocks noGrp="1" noChangeArrowheads="1"/>
          </p:cNvSpPr>
          <p:nvPr>
            <p:ph idx="4294967295"/>
          </p:nvPr>
        </p:nvSpPr>
        <p:spPr/>
        <p:txBody>
          <a:bodyPr/>
          <a:lstStyle/>
          <a:p>
            <a:r>
              <a:rPr lang="en-US" altLang="en-US" dirty="0">
                <a:solidFill>
                  <a:srgbClr val="FF0000"/>
                </a:solidFill>
                <a:latin typeface="Times New Roman" panose="02020603050405020304" pitchFamily="18" charset="0"/>
                <a:cs typeface="Times New Roman" panose="02020603050405020304" pitchFamily="18" charset="0"/>
              </a:rPr>
              <a:t>Skimming:</a:t>
            </a: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It involves looking through a text quickly to derive the gist of something. It involves a degree of inference and interpretation.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7"/>
            <a:ext cx="8556172" cy="6253843"/>
          </a:xfrm>
        </p:spPr>
        <p:txBody>
          <a:bodyPr/>
          <a:lstStyle/>
          <a:p>
            <a:pPr marL="0" indent="0" algn="just" eaLnBrk="1" hangingPunct="1">
              <a:buNone/>
            </a:pPr>
            <a:r>
              <a:rPr lang="en-US" sz="2800" b="1" dirty="0"/>
              <a:t>Passage 1:</a:t>
            </a:r>
            <a:endParaRPr lang="en-US" altLang="zh-TW" sz="2800" b="1" dirty="0" smtClean="0"/>
          </a:p>
          <a:p>
            <a:pPr marL="0" indent="0" algn="just" eaLnBrk="1" hangingPunct="1">
              <a:buNone/>
            </a:pPr>
            <a:r>
              <a:rPr lang="en-US" altLang="zh-TW" sz="2800" dirty="0" smtClean="0"/>
              <a:t>	</a:t>
            </a:r>
            <a:r>
              <a:rPr lang="en-US" altLang="zh-TW" sz="2800" dirty="0" err="1" smtClean="0"/>
              <a:t>Organisations</a:t>
            </a:r>
            <a:r>
              <a:rPr lang="en-US" altLang="zh-TW" sz="2800" dirty="0" smtClean="0"/>
              <a:t> </a:t>
            </a:r>
            <a:r>
              <a:rPr lang="en-US" altLang="zh-TW" sz="2800" dirty="0"/>
              <a:t>are institutions in which members compete for status and power. They compete for the resources of the </a:t>
            </a:r>
            <a:r>
              <a:rPr lang="en-US" altLang="zh-TW" sz="2800" dirty="0" err="1"/>
              <a:t>organisation</a:t>
            </a:r>
            <a:r>
              <a:rPr lang="en-US" altLang="zh-TW" sz="2800" dirty="0"/>
              <a:t>, for example, finances to expand their own departments, for career advancement and for power to control the activities of others. In pursuit of these aims, groups are formed and sectional interests emerge. As a result, policy decisions may serve the ends of political and career systems rather than those of the </a:t>
            </a:r>
            <a:r>
              <a:rPr lang="en-US" altLang="zh-TW" sz="2800" dirty="0" err="1"/>
              <a:t>organisation</a:t>
            </a:r>
            <a:r>
              <a:rPr lang="en-US" altLang="zh-TW" sz="2800" dirty="0"/>
              <a:t>. In this way, the goals of the </a:t>
            </a:r>
            <a:r>
              <a:rPr lang="en-US" altLang="zh-TW" sz="2800" dirty="0" err="1"/>
              <a:t>organisation</a:t>
            </a:r>
            <a:r>
              <a:rPr lang="en-US" altLang="zh-TW" sz="2800" dirty="0"/>
              <a:t> may give way to </a:t>
            </a:r>
            <a:r>
              <a:rPr lang="en-US" altLang="zh-TW" sz="2800" dirty="0" err="1"/>
              <a:t>favour</a:t>
            </a:r>
            <a:r>
              <a:rPr lang="en-US" altLang="zh-TW" sz="2800" dirty="0"/>
              <a:t> sectional interests and individual ambitions. </a:t>
            </a:r>
            <a:endParaRPr lang="en-US" altLang="zh-HK" sz="2800" dirty="0"/>
          </a:p>
        </p:txBody>
      </p:sp>
    </p:spTree>
    <p:extLst>
      <p:ext uri="{BB962C8B-B14F-4D97-AF65-F5344CB8AC3E}">
        <p14:creationId xmlns:p14="http://schemas.microsoft.com/office/powerpoint/2010/main" val="396226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7"/>
            <a:ext cx="8556172" cy="6253843"/>
          </a:xfrm>
        </p:spPr>
        <p:txBody>
          <a:bodyPr/>
          <a:lstStyle/>
          <a:p>
            <a:pPr marL="0" indent="0" algn="just" eaLnBrk="1" hangingPunct="1">
              <a:buNone/>
            </a:pPr>
            <a:r>
              <a:rPr lang="en-US" altLang="zh-TW" sz="2800" dirty="0" smtClean="0"/>
              <a:t>These </a:t>
            </a:r>
            <a:r>
              <a:rPr lang="en-US" altLang="zh-TW" sz="2800" dirty="0"/>
              <a:t>preoccupations sometimes prevent the emergence of organic systems. Many of the electronic firms in the study had recently created research and development departments employing highly-qualified and well-paid scientists and technicians. Their high pay and expert knowledge were sometimes seen as a threat to the established order of rank, power and privilege. Many senior managers had little knowledge of technicality and possibilities of new developments and electronics. Some felt that close cooperation with the experts in an organic system would reveal their ignorance and show their experience was now redundant. </a:t>
            </a:r>
            <a:endParaRPr lang="en-US" altLang="zh-HK" sz="2800" dirty="0"/>
          </a:p>
        </p:txBody>
      </p:sp>
    </p:spTree>
    <p:extLst>
      <p:ext uri="{BB962C8B-B14F-4D97-AF65-F5344CB8AC3E}">
        <p14:creationId xmlns:p14="http://schemas.microsoft.com/office/powerpoint/2010/main" val="948459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8"/>
            <a:ext cx="8556172" cy="751114"/>
          </a:xfrm>
        </p:spPr>
        <p:txBody>
          <a:bodyPr/>
          <a:lstStyle/>
          <a:p>
            <a:pPr marL="0" indent="0" algn="just" eaLnBrk="1" hangingPunct="1">
              <a:buNone/>
            </a:pPr>
            <a:r>
              <a:rPr lang="en-US" altLang="zh-TW" sz="2800" dirty="0" smtClean="0"/>
              <a:t>1. The </a:t>
            </a:r>
            <a:r>
              <a:rPr lang="en-US" altLang="zh-TW" sz="2800" dirty="0"/>
              <a:t>theme of the passage is </a:t>
            </a:r>
            <a:r>
              <a:rPr lang="en-US" altLang="zh-TW" sz="2800" dirty="0" smtClean="0"/>
              <a:t>______________.</a:t>
            </a:r>
            <a:endParaRPr lang="en-US" altLang="zh-HK" sz="2800" dirty="0"/>
          </a:p>
        </p:txBody>
      </p:sp>
      <p:sp>
        <p:nvSpPr>
          <p:cNvPr id="3"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1796145"/>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a. </a:t>
            </a:r>
            <a:r>
              <a:rPr lang="en-US" altLang="zh-TW" sz="2800" dirty="0" err="1"/>
              <a:t>groupism</a:t>
            </a:r>
            <a:r>
              <a:rPr lang="en-US" altLang="zh-TW" sz="2800" dirty="0"/>
              <a:t> in </a:t>
            </a:r>
            <a:r>
              <a:rPr lang="en-US" altLang="zh-TW" sz="2800" dirty="0" err="1"/>
              <a:t>organisations</a:t>
            </a:r>
            <a:endParaRPr lang="en-US" altLang="zh-HK" sz="2800" dirty="0"/>
          </a:p>
        </p:txBody>
      </p:sp>
      <p:sp>
        <p:nvSpPr>
          <p:cNvPr id="4"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2367648"/>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b. individual ambitions in </a:t>
            </a:r>
            <a:r>
              <a:rPr lang="en-US" altLang="zh-TW" sz="2800" dirty="0" err="1"/>
              <a:t>organisations</a:t>
            </a:r>
            <a:endParaRPr lang="en-US" altLang="zh-HK" sz="2800" dirty="0"/>
          </a:p>
        </p:txBody>
      </p:sp>
      <p:sp>
        <p:nvSpPr>
          <p:cNvPr id="5"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2890164"/>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c. frustration of senior managers</a:t>
            </a:r>
            <a:endParaRPr lang="en-US" altLang="zh-HK" sz="2800" dirty="0"/>
          </a:p>
        </p:txBody>
      </p:sp>
      <p:sp>
        <p:nvSpPr>
          <p:cNvPr id="6"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445336"/>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d. shortcomings of the established order of rank, power and privilege</a:t>
            </a:r>
            <a:endParaRPr lang="en-US" altLang="zh-HK" sz="2800" dirty="0"/>
          </a:p>
        </p:txBody>
      </p:sp>
    </p:spTree>
    <p:extLst>
      <p:ext uri="{BB962C8B-B14F-4D97-AF65-F5344CB8AC3E}">
        <p14:creationId xmlns:p14="http://schemas.microsoft.com/office/powerpoint/2010/main" val="1687558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8"/>
            <a:ext cx="8556172" cy="751114"/>
          </a:xfrm>
        </p:spPr>
        <p:txBody>
          <a:bodyPr/>
          <a:lstStyle/>
          <a:p>
            <a:pPr marL="0" indent="0" algn="just" eaLnBrk="1" hangingPunct="1">
              <a:buNone/>
            </a:pPr>
            <a:r>
              <a:rPr lang="en-US" altLang="zh-TW" sz="2800" dirty="0" smtClean="0"/>
              <a:t>2. According </a:t>
            </a:r>
            <a:r>
              <a:rPr lang="en-US" altLang="zh-TW" sz="2800" dirty="0"/>
              <a:t>to the passage, members in an </a:t>
            </a:r>
            <a:r>
              <a:rPr lang="en-US" altLang="zh-TW" sz="2800" dirty="0" err="1"/>
              <a:t>organisation</a:t>
            </a:r>
            <a:r>
              <a:rPr lang="en-US" altLang="zh-TW" sz="2800" dirty="0"/>
              <a:t> contend with each other for all the following reasons </a:t>
            </a:r>
            <a:r>
              <a:rPr lang="en-US" altLang="zh-TW" sz="2800" dirty="0" smtClean="0"/>
              <a:t>except</a:t>
            </a:r>
            <a:r>
              <a:rPr lang="en-US" altLang="zh-TW" sz="2800" dirty="0"/>
              <a:t> </a:t>
            </a:r>
            <a:r>
              <a:rPr lang="en-US" altLang="zh-TW" sz="2800" dirty="0" smtClean="0"/>
              <a:t>______________.</a:t>
            </a:r>
            <a:endParaRPr lang="en-US" altLang="zh-HK" sz="2800" dirty="0"/>
          </a:p>
        </p:txBody>
      </p:sp>
      <p:sp>
        <p:nvSpPr>
          <p:cNvPr id="3"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2155380"/>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a. authority to regulate the functions of other members in the </a:t>
            </a:r>
            <a:r>
              <a:rPr lang="en-US" altLang="zh-TW" sz="2800" dirty="0" err="1"/>
              <a:t>organisation</a:t>
            </a:r>
            <a:endParaRPr lang="en-US" altLang="zh-HK" sz="2800" dirty="0"/>
          </a:p>
        </p:txBody>
      </p:sp>
      <p:sp>
        <p:nvSpPr>
          <p:cNvPr id="4"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102447"/>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b. progress in the careers of the members</a:t>
            </a:r>
            <a:endParaRPr lang="en-US" altLang="zh-HK" sz="2800" dirty="0"/>
          </a:p>
        </p:txBody>
      </p:sp>
      <p:sp>
        <p:nvSpPr>
          <p:cNvPr id="5"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624963"/>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c. gaining expert knowledge of technicality and possibilities of new developments</a:t>
            </a:r>
            <a:endParaRPr lang="en-US" altLang="zh-HK" sz="2800" dirty="0"/>
          </a:p>
        </p:txBody>
      </p:sp>
      <p:sp>
        <p:nvSpPr>
          <p:cNvPr id="6"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4572023"/>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d. capital for expansion of the members’ departments</a:t>
            </a:r>
            <a:endParaRPr lang="en-US" altLang="zh-HK" sz="2800" dirty="0"/>
          </a:p>
        </p:txBody>
      </p:sp>
    </p:spTree>
    <p:extLst>
      <p:ext uri="{BB962C8B-B14F-4D97-AF65-F5344CB8AC3E}">
        <p14:creationId xmlns:p14="http://schemas.microsoft.com/office/powerpoint/2010/main" val="803292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8"/>
            <a:ext cx="8556172" cy="751114"/>
          </a:xfrm>
        </p:spPr>
        <p:txBody>
          <a:bodyPr/>
          <a:lstStyle/>
          <a:p>
            <a:pPr marL="0" indent="0" algn="just" eaLnBrk="1" hangingPunct="1">
              <a:buNone/>
            </a:pPr>
            <a:r>
              <a:rPr lang="en-US" altLang="zh-TW" sz="2800" dirty="0" smtClean="0"/>
              <a:t>3. According </a:t>
            </a:r>
            <a:r>
              <a:rPr lang="en-US" altLang="zh-TW" sz="2800" dirty="0"/>
              <a:t>to the passage, policy decisions in </a:t>
            </a:r>
            <a:r>
              <a:rPr lang="en-US" altLang="zh-TW" sz="2800" dirty="0" err="1"/>
              <a:t>organisations</a:t>
            </a:r>
            <a:r>
              <a:rPr lang="en-US" altLang="zh-TW" sz="2800" dirty="0"/>
              <a:t> may involve </a:t>
            </a:r>
            <a:r>
              <a:rPr lang="en-US" altLang="zh-TW" sz="2800" dirty="0" smtClean="0"/>
              <a:t>____________.</a:t>
            </a:r>
            <a:endParaRPr lang="en-US" altLang="zh-HK" sz="2800" dirty="0"/>
          </a:p>
        </p:txBody>
      </p:sp>
      <p:sp>
        <p:nvSpPr>
          <p:cNvPr id="3"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2514616"/>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a. cooperation at all levels in the </a:t>
            </a:r>
            <a:r>
              <a:rPr lang="en-US" altLang="zh-TW" sz="2800" dirty="0" err="1"/>
              <a:t>organisation</a:t>
            </a:r>
            <a:r>
              <a:rPr lang="en-US" altLang="zh-TW" sz="2800" dirty="0"/>
              <a:t>	</a:t>
            </a:r>
            <a:endParaRPr lang="en-US" altLang="zh-HK" sz="2800" dirty="0"/>
          </a:p>
        </p:txBody>
      </p:sp>
      <p:sp>
        <p:nvSpPr>
          <p:cNvPr id="4"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102447"/>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b. modernization of the </a:t>
            </a:r>
            <a:r>
              <a:rPr lang="en-US" altLang="zh-TW" sz="2800" dirty="0" err="1"/>
              <a:t>organisation</a:t>
            </a:r>
            <a:endParaRPr lang="en-US" altLang="zh-HK" sz="2800" dirty="0"/>
          </a:p>
        </p:txBody>
      </p:sp>
      <p:sp>
        <p:nvSpPr>
          <p:cNvPr id="5"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624963"/>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c. assisting the objectives of political and career structures in the </a:t>
            </a:r>
            <a:r>
              <a:rPr lang="en-US" altLang="zh-TW" sz="2800" dirty="0" err="1"/>
              <a:t>organisation</a:t>
            </a:r>
            <a:r>
              <a:rPr lang="en-US" altLang="zh-TW" sz="2800" dirty="0"/>
              <a:t>	</a:t>
            </a:r>
            <a:endParaRPr lang="en-US" altLang="zh-HK" sz="2800" dirty="0"/>
          </a:p>
        </p:txBody>
      </p:sp>
      <p:sp>
        <p:nvSpPr>
          <p:cNvPr id="6"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4572023"/>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d. keeping in view the larger objectives of the </a:t>
            </a:r>
            <a:r>
              <a:rPr lang="en-US" altLang="zh-TW" sz="2800" dirty="0" err="1"/>
              <a:t>organisations</a:t>
            </a:r>
            <a:endParaRPr lang="en-US" altLang="zh-HK" sz="2800" dirty="0"/>
          </a:p>
        </p:txBody>
      </p:sp>
    </p:spTree>
    <p:extLst>
      <p:ext uri="{BB962C8B-B14F-4D97-AF65-F5344CB8AC3E}">
        <p14:creationId xmlns:p14="http://schemas.microsoft.com/office/powerpoint/2010/main" val="2233108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8"/>
            <a:ext cx="8556172" cy="751114"/>
          </a:xfrm>
        </p:spPr>
        <p:txBody>
          <a:bodyPr/>
          <a:lstStyle/>
          <a:p>
            <a:pPr marL="0" indent="0" algn="just" eaLnBrk="1" hangingPunct="1">
              <a:buNone/>
            </a:pPr>
            <a:r>
              <a:rPr lang="en-US" altLang="zh-TW" sz="2800" dirty="0"/>
              <a:t>4. The author makes out a case for </a:t>
            </a:r>
            <a:r>
              <a:rPr lang="en-US" altLang="zh-TW" sz="2800" dirty="0" smtClean="0"/>
              <a:t>_________________.</a:t>
            </a:r>
            <a:endParaRPr lang="en-US" altLang="zh-HK" sz="2800" dirty="0"/>
          </a:p>
        </p:txBody>
      </p:sp>
      <p:sp>
        <p:nvSpPr>
          <p:cNvPr id="3"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2514616"/>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a. organic systems	</a:t>
            </a:r>
            <a:endParaRPr lang="en-US" altLang="zh-HK" sz="2800" dirty="0"/>
          </a:p>
        </p:txBody>
      </p:sp>
      <p:sp>
        <p:nvSpPr>
          <p:cNvPr id="4"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102447"/>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b. research and development</a:t>
            </a:r>
            <a:endParaRPr lang="en-US" altLang="zh-HK" sz="2800" dirty="0"/>
          </a:p>
        </p:txBody>
      </p:sp>
      <p:sp>
        <p:nvSpPr>
          <p:cNvPr id="5"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624963"/>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c. an understanding between senior and middle level </a:t>
            </a:r>
          </a:p>
          <a:p>
            <a:pPr marL="0" indent="0" algn="just" eaLnBrk="1" hangingPunct="1">
              <a:buFontTx/>
              <a:buNone/>
            </a:pPr>
            <a:r>
              <a:rPr lang="en-US" altLang="zh-TW" sz="2800" dirty="0"/>
              <a:t>executives</a:t>
            </a:r>
            <a:endParaRPr lang="en-US" altLang="zh-HK" sz="2800" dirty="0"/>
          </a:p>
        </p:txBody>
      </p:sp>
      <p:sp>
        <p:nvSpPr>
          <p:cNvPr id="6"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4637339"/>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d. a refresher course for senior managers</a:t>
            </a:r>
            <a:endParaRPr lang="en-US" altLang="zh-HK" sz="2800" dirty="0"/>
          </a:p>
        </p:txBody>
      </p:sp>
    </p:spTree>
    <p:extLst>
      <p:ext uri="{BB962C8B-B14F-4D97-AF65-F5344CB8AC3E}">
        <p14:creationId xmlns:p14="http://schemas.microsoft.com/office/powerpoint/2010/main" val="245603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8"/>
            <a:ext cx="8556172" cy="751114"/>
          </a:xfrm>
        </p:spPr>
        <p:txBody>
          <a:bodyPr/>
          <a:lstStyle/>
          <a:p>
            <a:pPr marL="0" indent="0" algn="just" eaLnBrk="1" hangingPunct="1">
              <a:buNone/>
            </a:pPr>
            <a:r>
              <a:rPr lang="en-US" altLang="zh-TW" sz="2800" dirty="0"/>
              <a:t>5. The author tends to look at the senior managers as </a:t>
            </a:r>
            <a:r>
              <a:rPr lang="en-US" altLang="zh-TW" sz="2800" dirty="0" smtClean="0"/>
              <a:t>__________.</a:t>
            </a:r>
            <a:endParaRPr lang="en-US" altLang="zh-HK" sz="2800" dirty="0"/>
          </a:p>
        </p:txBody>
      </p:sp>
      <p:sp>
        <p:nvSpPr>
          <p:cNvPr id="3"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2971813"/>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smtClean="0"/>
              <a:t>a</a:t>
            </a:r>
            <a:r>
              <a:rPr lang="en-US" altLang="zh-TW" sz="2800" dirty="0"/>
              <a:t>. ignorant and incompetent </a:t>
            </a:r>
            <a:endParaRPr lang="en-US" altLang="zh-HK" sz="2800" dirty="0"/>
          </a:p>
        </p:txBody>
      </p:sp>
      <p:sp>
        <p:nvSpPr>
          <p:cNvPr id="4"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3559644"/>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b. a little out of step with their work environment</a:t>
            </a:r>
            <a:endParaRPr lang="en-US" altLang="zh-HK" sz="2800" dirty="0"/>
          </a:p>
        </p:txBody>
      </p:sp>
      <p:sp>
        <p:nvSpPr>
          <p:cNvPr id="5"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4082160"/>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c. jealous of their younger colleagues 	</a:t>
            </a:r>
            <a:endParaRPr lang="en-US" altLang="zh-HK" sz="2800" dirty="0"/>
          </a:p>
        </p:txBody>
      </p:sp>
      <p:sp>
        <p:nvSpPr>
          <p:cNvPr id="6" name="Rectangle 3">
            <a:extLst>
              <a:ext uri="{FF2B5EF4-FFF2-40B4-BE49-F238E27FC236}">
                <a16:creationId xmlns:a16="http://schemas.microsoft.com/office/drawing/2014/main" id="{CB43C165-DCEE-4089-94AE-552BE131BC03}"/>
              </a:ext>
            </a:extLst>
          </p:cNvPr>
          <p:cNvSpPr txBox="1">
            <a:spLocks noChangeArrowheads="1"/>
          </p:cNvSpPr>
          <p:nvPr/>
        </p:nvSpPr>
        <p:spPr bwMode="auto">
          <a:xfrm>
            <a:off x="293914" y="4637339"/>
            <a:ext cx="8556172" cy="75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pPr>
            <a:r>
              <a:rPr lang="en-US" altLang="zh-TW" sz="2800" dirty="0"/>
              <a:t>d. robbed of their rank, power and privilege </a:t>
            </a:r>
            <a:endParaRPr lang="en-US" altLang="zh-HK" sz="2800" dirty="0"/>
          </a:p>
        </p:txBody>
      </p:sp>
    </p:spTree>
    <p:extLst>
      <p:ext uri="{BB962C8B-B14F-4D97-AF65-F5344CB8AC3E}">
        <p14:creationId xmlns:p14="http://schemas.microsoft.com/office/powerpoint/2010/main" val="2547518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64E770-2053-4C26-88B0-06A32B24CD72}"/>
              </a:ext>
            </a:extLst>
          </p:cNvPr>
          <p:cNvSpPr>
            <a:spLocks noGrp="1" noChangeArrowheads="1"/>
          </p:cNvSpPr>
          <p:nvPr>
            <p:ph type="title"/>
          </p:nvPr>
        </p:nvSpPr>
        <p:spPr/>
        <p:txBody>
          <a:bodyPr/>
          <a:lstStyle/>
          <a:p>
            <a:pPr eaLnBrk="1" hangingPunct="1"/>
            <a:r>
              <a:rPr lang="en-US" altLang="zh-TW"/>
              <a:t>How do we read?</a:t>
            </a:r>
            <a:endParaRPr lang="en-US" altLang="zh-HK"/>
          </a:p>
        </p:txBody>
      </p:sp>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p:txBody>
          <a:bodyPr/>
          <a:lstStyle/>
          <a:p>
            <a:pPr eaLnBrk="1" hangingPunct="1"/>
            <a:r>
              <a:rPr lang="en-US" altLang="zh-TW" sz="4400" dirty="0"/>
              <a:t>We read at different speeds for different purposes of reading…. </a:t>
            </a:r>
            <a:endParaRPr lang="en-US" altLang="zh-HK" sz="4400" dirty="0"/>
          </a:p>
        </p:txBody>
      </p:sp>
    </p:spTree>
    <p:extLst>
      <p:ext uri="{BB962C8B-B14F-4D97-AF65-F5344CB8AC3E}">
        <p14:creationId xmlns:p14="http://schemas.microsoft.com/office/powerpoint/2010/main" val="202142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80F8D9-9C79-4229-848E-E08D67E7A959}"/>
              </a:ext>
            </a:extLst>
          </p:cNvPr>
          <p:cNvSpPr>
            <a:spLocks noGrp="1" noChangeArrowheads="1"/>
          </p:cNvSpPr>
          <p:nvPr>
            <p:ph type="title"/>
          </p:nvPr>
        </p:nvSpPr>
        <p:spPr/>
        <p:txBody>
          <a:bodyPr/>
          <a:lstStyle/>
          <a:p>
            <a:pPr eaLnBrk="1" hangingPunct="1"/>
            <a:r>
              <a:rPr lang="en-US" altLang="zh-TW" dirty="0"/>
              <a:t>Detailed Reading:</a:t>
            </a:r>
            <a:endParaRPr lang="en-US" altLang="zh-HK" dirty="0"/>
          </a:p>
        </p:txBody>
      </p:sp>
      <p:sp>
        <p:nvSpPr>
          <p:cNvPr id="6147" name="Rectangle 3">
            <a:extLst>
              <a:ext uri="{FF2B5EF4-FFF2-40B4-BE49-F238E27FC236}">
                <a16:creationId xmlns:a16="http://schemas.microsoft.com/office/drawing/2014/main" id="{D3D0D7FB-20CD-40EE-A77D-49C1632F5FEB}"/>
              </a:ext>
            </a:extLst>
          </p:cNvPr>
          <p:cNvSpPr>
            <a:spLocks noGrp="1" noChangeArrowheads="1"/>
          </p:cNvSpPr>
          <p:nvPr>
            <p:ph type="body" idx="1"/>
          </p:nvPr>
        </p:nvSpPr>
        <p:spPr>
          <a:xfrm>
            <a:off x="457200" y="1600202"/>
            <a:ext cx="8362950" cy="4525963"/>
          </a:xfrm>
        </p:spPr>
        <p:txBody>
          <a:bodyPr/>
          <a:lstStyle/>
          <a:p>
            <a:pPr eaLnBrk="1" hangingPunct="1"/>
            <a:r>
              <a:rPr lang="en-US" altLang="zh-TW" sz="4400"/>
              <a:t>Reading for </a:t>
            </a:r>
            <a:r>
              <a:rPr lang="en-US" altLang="zh-TW" sz="4400">
                <a:solidFill>
                  <a:srgbClr val="FF0000"/>
                </a:solidFill>
              </a:rPr>
              <a:t>memorization</a:t>
            </a:r>
            <a:r>
              <a:rPr lang="en-US" altLang="zh-TW" sz="4400"/>
              <a:t> (under 100 words per minute)</a:t>
            </a:r>
          </a:p>
          <a:p>
            <a:pPr eaLnBrk="1" hangingPunct="1"/>
            <a:r>
              <a:rPr lang="en-US" altLang="zh-TW" sz="4400"/>
              <a:t>Reading for </a:t>
            </a:r>
            <a:r>
              <a:rPr lang="en-US" altLang="zh-TW" sz="4400">
                <a:solidFill>
                  <a:srgbClr val="FF0000"/>
                </a:solidFill>
              </a:rPr>
              <a:t>learning</a:t>
            </a:r>
            <a:r>
              <a:rPr lang="en-US" altLang="zh-TW" sz="4400"/>
              <a:t> (100–200 wpm)</a:t>
            </a:r>
          </a:p>
        </p:txBody>
      </p:sp>
      <p:sp>
        <p:nvSpPr>
          <p:cNvPr id="6148" name="Text Box 4">
            <a:extLst>
              <a:ext uri="{FF2B5EF4-FFF2-40B4-BE49-F238E27FC236}">
                <a16:creationId xmlns:a16="http://schemas.microsoft.com/office/drawing/2014/main" id="{ED8078B5-E54D-4FC6-8221-3313663E0D3A}"/>
              </a:ext>
            </a:extLst>
          </p:cNvPr>
          <p:cNvSpPr txBox="1">
            <a:spLocks noChangeArrowheads="1"/>
          </p:cNvSpPr>
          <p:nvPr/>
        </p:nvSpPr>
        <p:spPr bwMode="auto">
          <a:xfrm>
            <a:off x="2987675" y="4437063"/>
            <a:ext cx="5400675" cy="206210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3200"/>
              <a:t>to slow down when the concepts are closer together or when the content is unfamiliar </a:t>
            </a:r>
            <a:endParaRPr lang="en-US" altLang="zh-HK" sz="3200"/>
          </a:p>
        </p:txBody>
      </p:sp>
      <p:sp>
        <p:nvSpPr>
          <p:cNvPr id="6149" name="Line 5">
            <a:extLst>
              <a:ext uri="{FF2B5EF4-FFF2-40B4-BE49-F238E27FC236}">
                <a16:creationId xmlns:a16="http://schemas.microsoft.com/office/drawing/2014/main" id="{0A8B3CD3-F8E5-4084-BAE6-95847062DA4F}"/>
              </a:ext>
            </a:extLst>
          </p:cNvPr>
          <p:cNvSpPr>
            <a:spLocks noChangeShapeType="1"/>
          </p:cNvSpPr>
          <p:nvPr/>
        </p:nvSpPr>
        <p:spPr bwMode="auto">
          <a:xfrm flipH="1" flipV="1">
            <a:off x="6804026" y="3933825"/>
            <a:ext cx="1152525"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1128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C746C35-4ACD-4BB8-A1E9-8B17B5B0860A}"/>
              </a:ext>
            </a:extLst>
          </p:cNvPr>
          <p:cNvSpPr txBox="1">
            <a:spLocks noChangeArrowheads="1"/>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r>
              <a:rPr lang="en-US" altLang="en-US" b="1" i="1" dirty="0">
                <a:effectLst>
                  <a:outerShdw blurRad="38100" dist="38100" dir="2700000" algn="tl">
                    <a:srgbClr val="C0C0C0"/>
                  </a:outerShdw>
                </a:effectLst>
                <a:latin typeface="Times New Roman" panose="02020603050405020304" pitchFamily="18" charset="0"/>
              </a:rPr>
              <a:t>Reading Skill Building</a:t>
            </a:r>
            <a:br>
              <a:rPr lang="en-US" altLang="en-US" b="1" i="1" dirty="0">
                <a:effectLst>
                  <a:outerShdw blurRad="38100" dist="38100" dir="2700000" algn="tl">
                    <a:srgbClr val="C0C0C0"/>
                  </a:outerShdw>
                </a:effectLst>
                <a:latin typeface="Times New Roman" panose="02020603050405020304" pitchFamily="18" charset="0"/>
              </a:rPr>
            </a:br>
            <a:endParaRPr lang="en-US" altLang="en-US" dirty="0"/>
          </a:p>
        </p:txBody>
      </p:sp>
      <p:sp>
        <p:nvSpPr>
          <p:cNvPr id="5" name="Rectangle 3">
            <a:extLst>
              <a:ext uri="{FF2B5EF4-FFF2-40B4-BE49-F238E27FC236}">
                <a16:creationId xmlns:a16="http://schemas.microsoft.com/office/drawing/2014/main" id="{6DF2489C-BA34-45DD-BAC2-31866E68D280}"/>
              </a:ext>
            </a:extLst>
          </p:cNvPr>
          <p:cNvSpPr txBox="1">
            <a:spLocks noChangeArrowheads="1"/>
          </p:cNvSpPr>
          <p:nvPr/>
        </p:nvSpPr>
        <p:spPr>
          <a:xfrm>
            <a:off x="102332" y="1600200"/>
            <a:ext cx="8939336" cy="4530725"/>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b="1" dirty="0"/>
              <a:t>Reading skill separates the "passive" unskilled reader from the "active" readers</a:t>
            </a:r>
            <a:r>
              <a:rPr lang="en-US" altLang="en-US" dirty="0"/>
              <a:t>. </a:t>
            </a:r>
          </a:p>
          <a:p>
            <a:pPr eaLnBrk="1" hangingPunct="1"/>
            <a:endParaRPr lang="en-US" altLang="en-US" dirty="0"/>
          </a:p>
          <a:p>
            <a:pPr eaLnBrk="1" hangingPunct="1"/>
            <a:r>
              <a:rPr lang="en-US" altLang="en-US" dirty="0"/>
              <a:t>Skilled readers don't just read, they interact with the text. </a:t>
            </a:r>
          </a:p>
          <a:p>
            <a:pPr eaLnBrk="1" hangingPunct="1"/>
            <a:endParaRPr lang="en-US" altLang="en-US" dirty="0"/>
          </a:p>
          <a:p>
            <a:pPr eaLnBrk="1" hangingPunct="1"/>
            <a:r>
              <a:rPr lang="en-US" altLang="en-US" dirty="0"/>
              <a:t>Inner Monologue </a:t>
            </a:r>
          </a:p>
        </p:txBody>
      </p:sp>
    </p:spTree>
    <p:extLst>
      <p:ext uri="{BB962C8B-B14F-4D97-AF65-F5344CB8AC3E}">
        <p14:creationId xmlns:p14="http://schemas.microsoft.com/office/powerpoint/2010/main" val="975986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CE881B-78AC-40C5-8D70-464866FD71A9}"/>
              </a:ext>
            </a:extLst>
          </p:cNvPr>
          <p:cNvSpPr>
            <a:spLocks noGrp="1" noChangeArrowheads="1"/>
          </p:cNvSpPr>
          <p:nvPr>
            <p:ph type="title"/>
          </p:nvPr>
        </p:nvSpPr>
        <p:spPr/>
        <p:txBody>
          <a:bodyPr/>
          <a:lstStyle/>
          <a:p>
            <a:pPr eaLnBrk="1" hangingPunct="1"/>
            <a:r>
              <a:rPr lang="en-US" altLang="zh-TW"/>
              <a:t>Detailed reading:</a:t>
            </a:r>
            <a:endParaRPr lang="en-US" altLang="zh-HK"/>
          </a:p>
        </p:txBody>
      </p:sp>
      <p:sp>
        <p:nvSpPr>
          <p:cNvPr id="7171" name="Rectangle 3">
            <a:extLst>
              <a:ext uri="{FF2B5EF4-FFF2-40B4-BE49-F238E27FC236}">
                <a16:creationId xmlns:a16="http://schemas.microsoft.com/office/drawing/2014/main" id="{FD026136-C876-4932-AE98-4F7A4A2FD795}"/>
              </a:ext>
            </a:extLst>
          </p:cNvPr>
          <p:cNvSpPr>
            <a:spLocks noGrp="1" noChangeArrowheads="1"/>
          </p:cNvSpPr>
          <p:nvPr>
            <p:ph type="body" idx="1"/>
          </p:nvPr>
        </p:nvSpPr>
        <p:spPr/>
        <p:txBody>
          <a:bodyPr/>
          <a:lstStyle/>
          <a:p>
            <a:pPr eaLnBrk="1" hangingPunct="1"/>
            <a:r>
              <a:rPr lang="en-US" altLang="zh-TW" sz="4400"/>
              <a:t>Reading for comprehension (200–400 wpm) –</a:t>
            </a:r>
            <a:r>
              <a:rPr lang="en-US" altLang="zh-TW" sz="4400">
                <a:solidFill>
                  <a:srgbClr val="FF0000"/>
                </a:solidFill>
              </a:rPr>
              <a:t>Important !</a:t>
            </a:r>
          </a:p>
        </p:txBody>
      </p:sp>
      <p:grpSp>
        <p:nvGrpSpPr>
          <p:cNvPr id="2" name="Group 1">
            <a:extLst>
              <a:ext uri="{FF2B5EF4-FFF2-40B4-BE49-F238E27FC236}">
                <a16:creationId xmlns:a16="http://schemas.microsoft.com/office/drawing/2014/main" id="{80FD7410-603B-4BD7-B1A3-9BCE1B93FEB3}"/>
              </a:ext>
            </a:extLst>
          </p:cNvPr>
          <p:cNvGrpSpPr>
            <a:grpSpLocks/>
          </p:cNvGrpSpPr>
          <p:nvPr/>
        </p:nvGrpSpPr>
        <p:grpSpPr bwMode="auto">
          <a:xfrm>
            <a:off x="2339976" y="3429002"/>
            <a:ext cx="5183188" cy="2455863"/>
            <a:chOff x="2339975" y="3429000"/>
            <a:chExt cx="5183188" cy="2455863"/>
          </a:xfrm>
        </p:grpSpPr>
        <p:sp>
          <p:nvSpPr>
            <p:cNvPr id="7173" name="Text Box 5">
              <a:extLst>
                <a:ext uri="{FF2B5EF4-FFF2-40B4-BE49-F238E27FC236}">
                  <a16:creationId xmlns:a16="http://schemas.microsoft.com/office/drawing/2014/main" id="{524A333A-DAF1-4634-871A-372298987CEA}"/>
                </a:ext>
              </a:extLst>
            </p:cNvPr>
            <p:cNvSpPr txBox="1">
              <a:spLocks noChangeArrowheads="1"/>
            </p:cNvSpPr>
            <p:nvPr/>
          </p:nvSpPr>
          <p:spPr bwMode="auto">
            <a:xfrm>
              <a:off x="2339975" y="4076700"/>
              <a:ext cx="5183188" cy="18081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pPr>
              <a:r>
                <a:rPr lang="en-US" altLang="zh-TW" sz="3200"/>
                <a:t>the essence of most people’s daily reading </a:t>
              </a:r>
              <a:endParaRPr lang="en-US" altLang="zh-HK" sz="3200"/>
            </a:p>
            <a:p>
              <a:pPr eaLnBrk="1" hangingPunct="1">
                <a:spcBef>
                  <a:spcPct val="50000"/>
                </a:spcBef>
              </a:pPr>
              <a:endParaRPr lang="en-US" altLang="zh-HK" sz="3200"/>
            </a:p>
          </p:txBody>
        </p:sp>
        <p:sp>
          <p:nvSpPr>
            <p:cNvPr id="7174" name="Line 6">
              <a:extLst>
                <a:ext uri="{FF2B5EF4-FFF2-40B4-BE49-F238E27FC236}">
                  <a16:creationId xmlns:a16="http://schemas.microsoft.com/office/drawing/2014/main" id="{4BF0B428-F12A-44FD-8CDB-909F59D8AC15}"/>
                </a:ext>
              </a:extLst>
            </p:cNvPr>
            <p:cNvSpPr>
              <a:spLocks noChangeShapeType="1"/>
            </p:cNvSpPr>
            <p:nvPr/>
          </p:nvSpPr>
          <p:spPr bwMode="auto">
            <a:xfrm flipH="1" flipV="1">
              <a:off x="5651500" y="3429000"/>
              <a:ext cx="576263"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50812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F40608-68B5-4611-84D8-34760ABF5C0E}"/>
              </a:ext>
            </a:extLst>
          </p:cNvPr>
          <p:cNvSpPr>
            <a:spLocks noGrp="1" noChangeArrowheads="1"/>
          </p:cNvSpPr>
          <p:nvPr>
            <p:ph type="title"/>
          </p:nvPr>
        </p:nvSpPr>
        <p:spPr/>
        <p:txBody>
          <a:bodyPr/>
          <a:lstStyle/>
          <a:p>
            <a:pPr eaLnBrk="1" hangingPunct="1"/>
            <a:r>
              <a:rPr lang="en-US" altLang="zh-TW" sz="4000" b="1" dirty="0"/>
              <a:t>Skimming: For Getting The Gist Of Something</a:t>
            </a:r>
            <a:endParaRPr lang="en-US" altLang="zh-HK" sz="4000" b="1" dirty="0"/>
          </a:p>
        </p:txBody>
      </p:sp>
      <p:sp>
        <p:nvSpPr>
          <p:cNvPr id="8195" name="Rectangle 3">
            <a:extLst>
              <a:ext uri="{FF2B5EF4-FFF2-40B4-BE49-F238E27FC236}">
                <a16:creationId xmlns:a16="http://schemas.microsoft.com/office/drawing/2014/main" id="{4D91E53E-4333-44C7-9865-4E7EC623D7C9}"/>
              </a:ext>
            </a:extLst>
          </p:cNvPr>
          <p:cNvSpPr>
            <a:spLocks noGrp="1" noChangeArrowheads="1"/>
          </p:cNvSpPr>
          <p:nvPr>
            <p:ph type="body" idx="1"/>
          </p:nvPr>
        </p:nvSpPr>
        <p:spPr/>
        <p:txBody>
          <a:bodyPr/>
          <a:lstStyle/>
          <a:p>
            <a:pPr eaLnBrk="1" hangingPunct="1"/>
            <a:r>
              <a:rPr lang="en-US" altLang="zh-TW"/>
              <a:t>Skimming (400–700 wpm)</a:t>
            </a:r>
            <a:endParaRPr lang="en-US" altLang="zh-HK"/>
          </a:p>
        </p:txBody>
      </p:sp>
      <p:sp>
        <p:nvSpPr>
          <p:cNvPr id="8196" name="Text Box 4">
            <a:extLst>
              <a:ext uri="{FF2B5EF4-FFF2-40B4-BE49-F238E27FC236}">
                <a16:creationId xmlns:a16="http://schemas.microsoft.com/office/drawing/2014/main" id="{42C68862-96EA-4F57-A4F8-3E4A0BF4A0F7}"/>
              </a:ext>
            </a:extLst>
          </p:cNvPr>
          <p:cNvSpPr txBox="1">
            <a:spLocks noChangeArrowheads="1"/>
          </p:cNvSpPr>
          <p:nvPr/>
        </p:nvSpPr>
        <p:spPr bwMode="auto">
          <a:xfrm>
            <a:off x="2700339" y="4724402"/>
            <a:ext cx="5832475" cy="193899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2400"/>
              <a:t>When you're going through a newspaper or magazine in the morning: you read quickly to get the main points, and skip over the detail. Then you rush to your school.</a:t>
            </a:r>
            <a:endParaRPr lang="en-US" altLang="zh-HK" sz="2400"/>
          </a:p>
        </p:txBody>
      </p:sp>
      <p:sp>
        <p:nvSpPr>
          <p:cNvPr id="8197" name="Line 5">
            <a:extLst>
              <a:ext uri="{FF2B5EF4-FFF2-40B4-BE49-F238E27FC236}">
                <a16:creationId xmlns:a16="http://schemas.microsoft.com/office/drawing/2014/main" id="{A13AD671-2FFD-41D1-A9B7-9F7F25EB0258}"/>
              </a:ext>
            </a:extLst>
          </p:cNvPr>
          <p:cNvSpPr>
            <a:spLocks noChangeShapeType="1"/>
          </p:cNvSpPr>
          <p:nvPr/>
        </p:nvSpPr>
        <p:spPr bwMode="auto">
          <a:xfrm flipH="1" flipV="1">
            <a:off x="5795963" y="1700215"/>
            <a:ext cx="649287" cy="2954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8" name="Text Box 6">
            <a:extLst>
              <a:ext uri="{FF2B5EF4-FFF2-40B4-BE49-F238E27FC236}">
                <a16:creationId xmlns:a16="http://schemas.microsoft.com/office/drawing/2014/main" id="{C184FE46-E0AD-4DA0-B8D4-46206E5A5D98}"/>
              </a:ext>
            </a:extLst>
          </p:cNvPr>
          <p:cNvSpPr txBox="1">
            <a:spLocks noChangeArrowheads="1"/>
          </p:cNvSpPr>
          <p:nvPr/>
        </p:nvSpPr>
        <p:spPr bwMode="auto">
          <a:xfrm>
            <a:off x="1258888" y="2636839"/>
            <a:ext cx="3744912" cy="15696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2400"/>
              <a:t>Use skimming when you're trying to decide if a book in the library or bookshop is right for you. </a:t>
            </a:r>
            <a:endParaRPr lang="en-US" altLang="zh-HK" sz="2400"/>
          </a:p>
        </p:txBody>
      </p:sp>
      <p:sp>
        <p:nvSpPr>
          <p:cNvPr id="8199" name="Line 7">
            <a:extLst>
              <a:ext uri="{FF2B5EF4-FFF2-40B4-BE49-F238E27FC236}">
                <a16:creationId xmlns:a16="http://schemas.microsoft.com/office/drawing/2014/main" id="{A064C2BD-B4CE-4CDC-A27B-FEDA9E00DC15}"/>
              </a:ext>
            </a:extLst>
          </p:cNvPr>
          <p:cNvSpPr>
            <a:spLocks noChangeShapeType="1"/>
          </p:cNvSpPr>
          <p:nvPr/>
        </p:nvSpPr>
        <p:spPr bwMode="auto">
          <a:xfrm flipV="1">
            <a:off x="4932363" y="2133600"/>
            <a:ext cx="64770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15828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4AFEB0E-F66F-46F5-9D52-41D2CF444977}"/>
              </a:ext>
            </a:extLst>
          </p:cNvPr>
          <p:cNvSpPr>
            <a:spLocks noGrp="1" noChangeArrowheads="1"/>
          </p:cNvSpPr>
          <p:nvPr>
            <p:ph type="title"/>
          </p:nvPr>
        </p:nvSpPr>
        <p:spPr>
          <a:xfrm>
            <a:off x="228600" y="274638"/>
            <a:ext cx="8686800" cy="1143000"/>
          </a:xfrm>
        </p:spPr>
        <p:txBody>
          <a:bodyPr/>
          <a:lstStyle/>
          <a:p>
            <a:pPr eaLnBrk="1" hangingPunct="1"/>
            <a:r>
              <a:rPr lang="en-US" altLang="zh-TW" b="1" dirty="0"/>
              <a:t>Scanning: For A Specific Focus</a:t>
            </a:r>
            <a:endParaRPr lang="en-US" altLang="zh-HK" b="1" dirty="0"/>
          </a:p>
        </p:txBody>
      </p:sp>
      <p:sp>
        <p:nvSpPr>
          <p:cNvPr id="9219" name="Rectangle 3">
            <a:extLst>
              <a:ext uri="{FF2B5EF4-FFF2-40B4-BE49-F238E27FC236}">
                <a16:creationId xmlns:a16="http://schemas.microsoft.com/office/drawing/2014/main" id="{01A84943-2820-47BC-8BFC-70DE96AC42A2}"/>
              </a:ext>
            </a:extLst>
          </p:cNvPr>
          <p:cNvSpPr>
            <a:spLocks noGrp="1" noChangeArrowheads="1"/>
          </p:cNvSpPr>
          <p:nvPr>
            <p:ph type="body" idx="1"/>
          </p:nvPr>
        </p:nvSpPr>
        <p:spPr/>
        <p:txBody>
          <a:bodyPr/>
          <a:lstStyle/>
          <a:p>
            <a:pPr algn="ctr" eaLnBrk="1" hangingPunct="1">
              <a:buFontTx/>
              <a:buNone/>
            </a:pPr>
            <a:r>
              <a:rPr lang="en-US" altLang="zh-TW" sz="4000"/>
              <a:t>Scanning (more than 700 wpm)</a:t>
            </a:r>
            <a:endParaRPr lang="en-US" altLang="zh-HK"/>
          </a:p>
          <a:p>
            <a:pPr eaLnBrk="1" hangingPunct="1"/>
            <a:endParaRPr lang="en-US" altLang="zh-TW"/>
          </a:p>
          <a:p>
            <a:pPr eaLnBrk="1" hangingPunct="1"/>
            <a:r>
              <a:rPr lang="en-US" altLang="zh-TW"/>
              <a:t>When you're looking up a name in the phone book;</a:t>
            </a:r>
          </a:p>
          <a:p>
            <a:pPr eaLnBrk="1" hangingPunct="1"/>
            <a:r>
              <a:rPr lang="en-US" altLang="zh-TW"/>
              <a:t>When you’re looking up your name in a lucky draw result list in the newspaper.</a:t>
            </a:r>
            <a:endParaRPr lang="en-US" altLang="zh-HK"/>
          </a:p>
        </p:txBody>
      </p:sp>
    </p:spTree>
    <p:extLst>
      <p:ext uri="{BB962C8B-B14F-4D97-AF65-F5344CB8AC3E}">
        <p14:creationId xmlns:p14="http://schemas.microsoft.com/office/powerpoint/2010/main" val="209976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6E157DF-F4D2-4AFA-98D1-7AD8E5F96692}"/>
              </a:ext>
            </a:extLst>
          </p:cNvPr>
          <p:cNvSpPr>
            <a:spLocks noGrp="1" noChangeArrowheads="1"/>
          </p:cNvSpPr>
          <p:nvPr>
            <p:ph type="title"/>
          </p:nvPr>
        </p:nvSpPr>
        <p:spPr/>
        <p:txBody>
          <a:bodyPr/>
          <a:lstStyle/>
          <a:p>
            <a:pPr eaLnBrk="1" hangingPunct="1"/>
            <a:r>
              <a:rPr lang="en-US" altLang="zh-TW" sz="4000"/>
              <a:t>How will you read in these situations?</a:t>
            </a:r>
            <a:endParaRPr lang="en-US" altLang="zh-HK" sz="4000"/>
          </a:p>
        </p:txBody>
      </p:sp>
      <p:sp>
        <p:nvSpPr>
          <p:cNvPr id="11267" name="Rectangle 3">
            <a:extLst>
              <a:ext uri="{FF2B5EF4-FFF2-40B4-BE49-F238E27FC236}">
                <a16:creationId xmlns:a16="http://schemas.microsoft.com/office/drawing/2014/main" id="{2A73DC07-E901-4EC8-9878-84526A10562A}"/>
              </a:ext>
            </a:extLst>
          </p:cNvPr>
          <p:cNvSpPr>
            <a:spLocks noGrp="1" noChangeArrowheads="1"/>
          </p:cNvSpPr>
          <p:nvPr>
            <p:ph type="body" idx="1"/>
          </p:nvPr>
        </p:nvSpPr>
        <p:spPr/>
        <p:txBody>
          <a:bodyPr/>
          <a:lstStyle/>
          <a:p>
            <a:pPr eaLnBrk="1" hangingPunct="1"/>
            <a:r>
              <a:rPr lang="en-US" altLang="zh-TW" sz="2800" dirty="0"/>
              <a:t>A poem </a:t>
            </a:r>
          </a:p>
          <a:p>
            <a:pPr eaLnBrk="1" hangingPunct="1"/>
            <a:r>
              <a:rPr lang="en-US" altLang="zh-TW" sz="2800" dirty="0"/>
              <a:t>A bus timetable </a:t>
            </a:r>
          </a:p>
          <a:p>
            <a:pPr eaLnBrk="1" hangingPunct="1"/>
            <a:r>
              <a:rPr lang="en-US" altLang="zh-TW" sz="2800" dirty="0"/>
              <a:t>A fax at the office </a:t>
            </a:r>
          </a:p>
          <a:p>
            <a:pPr eaLnBrk="1" hangingPunct="1"/>
            <a:r>
              <a:rPr lang="en-US" altLang="zh-TW" sz="2800" dirty="0"/>
              <a:t>An advertising email - so called "spam" </a:t>
            </a:r>
          </a:p>
          <a:p>
            <a:pPr eaLnBrk="1" hangingPunct="1"/>
            <a:r>
              <a:rPr lang="en-US" altLang="zh-TW" sz="2800" dirty="0"/>
              <a:t>An email or letter from your best friend </a:t>
            </a:r>
          </a:p>
          <a:p>
            <a:pPr eaLnBrk="1" hangingPunct="1"/>
            <a:r>
              <a:rPr lang="en-US" altLang="zh-TW" sz="2800" dirty="0"/>
              <a:t>A recipe </a:t>
            </a:r>
          </a:p>
          <a:p>
            <a:pPr eaLnBrk="1" hangingPunct="1"/>
            <a:r>
              <a:rPr lang="en-US" altLang="zh-TW" sz="2800" dirty="0"/>
              <a:t>A short story by your favorite author</a:t>
            </a:r>
            <a:endParaRPr lang="en-US" altLang="zh-HK" sz="2800" dirty="0"/>
          </a:p>
        </p:txBody>
      </p:sp>
    </p:spTree>
    <p:extLst>
      <p:ext uri="{BB962C8B-B14F-4D97-AF65-F5344CB8AC3E}">
        <p14:creationId xmlns:p14="http://schemas.microsoft.com/office/powerpoint/2010/main" val="347037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B43C165-DCEE-4089-94AE-552BE131BC03}"/>
              </a:ext>
            </a:extLst>
          </p:cNvPr>
          <p:cNvSpPr>
            <a:spLocks noGrp="1" noChangeArrowheads="1"/>
          </p:cNvSpPr>
          <p:nvPr>
            <p:ph type="body" idx="1"/>
          </p:nvPr>
        </p:nvSpPr>
        <p:spPr>
          <a:xfrm>
            <a:off x="293914" y="261257"/>
            <a:ext cx="8556172" cy="6253843"/>
          </a:xfrm>
        </p:spPr>
        <p:txBody>
          <a:bodyPr/>
          <a:lstStyle/>
          <a:p>
            <a:pPr marL="0" indent="0" algn="just" eaLnBrk="1" hangingPunct="1">
              <a:buNone/>
            </a:pPr>
            <a:r>
              <a:rPr lang="en-US" sz="2800" b="1" dirty="0"/>
              <a:t>Passage </a:t>
            </a:r>
            <a:r>
              <a:rPr lang="en-US" sz="2800" b="1" dirty="0" smtClean="0"/>
              <a:t>2:</a:t>
            </a:r>
            <a:endParaRPr lang="en-US" altLang="zh-TW" sz="2800" b="1" dirty="0" smtClean="0"/>
          </a:p>
          <a:p>
            <a:pPr marL="0" indent="0" algn="just" eaLnBrk="1" hangingPunct="1">
              <a:buNone/>
            </a:pPr>
            <a:r>
              <a:rPr lang="en-US" altLang="zh-TW" sz="2800" dirty="0" smtClean="0"/>
              <a:t>	This is a highly unusual  paragraph. But, it is up to you to find out how! Go through it again and again; it looks so ordinary that you’d think nothing was wrong with it. Actually, nothing IS “wrong” with it. But I vouch that it IS but unusual. If you sit with it for hours or days, it might dawn on you and you will find out why it is truly so unusual. So, why do you think I am harping in this fashion? It is not all that difficult, if only you know what to look for!</a:t>
            </a:r>
            <a:endParaRPr lang="en-US" altLang="zh-HK" sz="2800" dirty="0"/>
          </a:p>
        </p:txBody>
      </p:sp>
    </p:spTree>
    <p:extLst>
      <p:ext uri="{BB962C8B-B14F-4D97-AF65-F5344CB8AC3E}">
        <p14:creationId xmlns:p14="http://schemas.microsoft.com/office/powerpoint/2010/main" val="789701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0DC7C-1C56-4992-AFCB-70F91D85165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2843212" y="116632"/>
            <a:ext cx="3398773" cy="6741368"/>
          </a:xfrm>
          <a:prstGeom prst="rect">
            <a:avLst/>
          </a:prstGeom>
        </p:spPr>
      </p:pic>
    </p:spTree>
    <p:extLst>
      <p:ext uri="{BB962C8B-B14F-4D97-AF65-F5344CB8AC3E}">
        <p14:creationId xmlns:p14="http://schemas.microsoft.com/office/powerpoint/2010/main" val="1753019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FB94E9-50A4-492D-973B-F00AC2BA9B65}"/>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GlowDiffused/>
                    </a14:imgEffect>
                  </a14:imgLayer>
                </a14:imgProps>
              </a:ext>
            </a:extLst>
          </a:blip>
          <a:stretch>
            <a:fillRect/>
          </a:stretch>
        </p:blipFill>
        <p:spPr>
          <a:xfrm>
            <a:off x="282352" y="33501"/>
            <a:ext cx="8579296" cy="6790999"/>
          </a:xfrm>
          <a:prstGeom prst="rect">
            <a:avLst/>
          </a:prstGeom>
        </p:spPr>
      </p:pic>
      <p:sp>
        <p:nvSpPr>
          <p:cNvPr id="4098" name="Rectangle 2">
            <a:extLst>
              <a:ext uri="{FF2B5EF4-FFF2-40B4-BE49-F238E27FC236}">
                <a16:creationId xmlns:a16="http://schemas.microsoft.com/office/drawing/2014/main" id="{22E4AAB4-3124-40B2-A82F-73ADC873D9E2}"/>
              </a:ext>
            </a:extLst>
          </p:cNvPr>
          <p:cNvSpPr>
            <a:spLocks noGrp="1" noChangeArrowheads="1"/>
          </p:cNvSpPr>
          <p:nvPr>
            <p:ph type="title" idx="4294967295"/>
          </p:nvPr>
        </p:nvSpPr>
        <p:spPr/>
        <p:txBody>
          <a:bodyPr/>
          <a:lstStyle/>
          <a:p>
            <a:pPr eaLnBrk="1" hangingPunct="1"/>
            <a:r>
              <a:rPr lang="en-US" altLang="en-US" i="1" dirty="0">
                <a:solidFill>
                  <a:srgbClr val="1B63C0"/>
                </a:solidFill>
                <a:latin typeface="Times New Roman" panose="02020603050405020304" pitchFamily="18" charset="0"/>
              </a:rPr>
              <a:t>What is reading?</a:t>
            </a:r>
          </a:p>
        </p:txBody>
      </p:sp>
      <p:sp>
        <p:nvSpPr>
          <p:cNvPr id="4099" name="Rectangle 3">
            <a:extLst>
              <a:ext uri="{FF2B5EF4-FFF2-40B4-BE49-F238E27FC236}">
                <a16:creationId xmlns:a16="http://schemas.microsoft.com/office/drawing/2014/main" id="{8025C131-2C2C-4B89-BBF9-EC996821C844}"/>
              </a:ext>
            </a:extLst>
          </p:cNvPr>
          <p:cNvSpPr>
            <a:spLocks noGrp="1" noChangeArrowheads="1"/>
          </p:cNvSpPr>
          <p:nvPr>
            <p:ph type="body" idx="4294967295"/>
          </p:nvPr>
        </p:nvSpPr>
        <p:spPr>
          <a:xfrm>
            <a:off x="282352" y="1600200"/>
            <a:ext cx="8579296" cy="4525963"/>
          </a:xfrm>
        </p:spPr>
        <p:txBody>
          <a:bodyPr/>
          <a:lstStyle/>
          <a:p>
            <a:pPr eaLnBrk="1" hangingPunct="1">
              <a:lnSpc>
                <a:spcPct val="150000"/>
              </a:lnSpc>
            </a:pPr>
            <a:r>
              <a:rPr lang="en-US" altLang="en-US" sz="2800" dirty="0">
                <a:latin typeface="Times New Roman" panose="02020603050405020304" pitchFamily="18" charset="0"/>
              </a:rPr>
              <a:t>Reading skills refer to the specific abilities that enable a person to read with independence and interact with the message. </a:t>
            </a:r>
          </a:p>
          <a:p>
            <a:pPr eaLnBrk="1" hangingPunct="1">
              <a:lnSpc>
                <a:spcPct val="150000"/>
              </a:lnSpc>
            </a:pPr>
            <a:r>
              <a:rPr lang="en-US" altLang="en-US" sz="2800" dirty="0">
                <a:latin typeface="Times New Roman" panose="02020603050405020304" pitchFamily="18" charset="0"/>
              </a:rPr>
              <a:t>Students at the university do a lot of reading unlike in secondary school. </a:t>
            </a:r>
          </a:p>
          <a:p>
            <a:pPr eaLnBrk="1" hangingPunct="1">
              <a:lnSpc>
                <a:spcPct val="150000"/>
              </a:lnSpc>
            </a:pPr>
            <a:r>
              <a:rPr lang="en-US" altLang="en-US" sz="2800" dirty="0">
                <a:latin typeface="Times New Roman" panose="02020603050405020304" pitchFamily="18" charset="0"/>
              </a:rPr>
              <a:t>Some tips to help in having good reading skills are active reading and styles of reading.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FF3E49-9BFD-4936-933A-304472854AE7}"/>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17748" y="13311"/>
            <a:ext cx="9108504" cy="6831378"/>
          </a:xfrm>
          <a:prstGeom prst="rect">
            <a:avLst/>
          </a:prstGeom>
        </p:spPr>
      </p:pic>
      <p:sp>
        <p:nvSpPr>
          <p:cNvPr id="6146" name="Rectangle 2">
            <a:extLst>
              <a:ext uri="{FF2B5EF4-FFF2-40B4-BE49-F238E27FC236}">
                <a16:creationId xmlns:a16="http://schemas.microsoft.com/office/drawing/2014/main" id="{B8892F01-4A89-4C04-8FAA-9831C780277C}"/>
              </a:ext>
            </a:extLst>
          </p:cNvPr>
          <p:cNvSpPr>
            <a:spLocks noGrp="1" noChangeArrowheads="1"/>
          </p:cNvSpPr>
          <p:nvPr>
            <p:ph type="title" idx="4294967295"/>
          </p:nvPr>
        </p:nvSpPr>
        <p:spPr/>
        <p:txBody>
          <a:bodyPr/>
          <a:lstStyle/>
          <a:p>
            <a:pPr eaLnBrk="1" hangingPunct="1">
              <a:defRPr/>
            </a:pPr>
            <a:r>
              <a:rPr lang="en-US" altLang="en-US" i="1" dirty="0">
                <a:solidFill>
                  <a:srgbClr val="FF0000"/>
                </a:solidFill>
                <a:effectLst>
                  <a:outerShdw blurRad="38100" dist="38100" dir="2700000" algn="tl">
                    <a:srgbClr val="C0C0C0"/>
                  </a:outerShdw>
                </a:effectLst>
                <a:latin typeface="Times New Roman" panose="02020603050405020304" pitchFamily="18" charset="0"/>
              </a:rPr>
              <a:t>The Types Of Reading Skill</a:t>
            </a:r>
          </a:p>
        </p:txBody>
      </p:sp>
      <p:sp>
        <p:nvSpPr>
          <p:cNvPr id="5123" name="Rectangle 3">
            <a:extLst>
              <a:ext uri="{FF2B5EF4-FFF2-40B4-BE49-F238E27FC236}">
                <a16:creationId xmlns:a16="http://schemas.microsoft.com/office/drawing/2014/main" id="{D503B0CE-909D-4016-91F5-F8C97704D6BF}"/>
              </a:ext>
            </a:extLst>
          </p:cNvPr>
          <p:cNvSpPr>
            <a:spLocks noGrp="1" noChangeArrowheads="1"/>
          </p:cNvSpPr>
          <p:nvPr>
            <p:ph type="body" sz="half" idx="4294967295"/>
          </p:nvPr>
        </p:nvSpPr>
        <p:spPr>
          <a:xfrm>
            <a:off x="457200" y="1600200"/>
            <a:ext cx="4038600" cy="4525963"/>
          </a:xfrm>
        </p:spPr>
        <p:txBody>
          <a:bodyPr/>
          <a:lstStyle/>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Extensive reading. </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Intensive reading.</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Receptive reading.</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Skimming.</a:t>
            </a:r>
          </a:p>
          <a:p>
            <a:pPr eaLnBrk="1" hangingPunct="1">
              <a:lnSpc>
                <a:spcPct val="150000"/>
              </a:lnSpc>
              <a:buFont typeface="Wingdings" panose="05000000000000000000" pitchFamily="2" charset="2"/>
              <a:buChar char="ü"/>
            </a:pPr>
            <a:r>
              <a:rPr lang="en-US" altLang="en-US" sz="2800" dirty="0">
                <a:latin typeface="Times New Roman" panose="02020603050405020304" pitchFamily="18" charset="0"/>
              </a:rPr>
              <a:t> Scanning.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A1D48-E455-413A-868F-C00D42D39672}"/>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22854" b="83460" l="41136" r="93460"/>
                    </a14:imgEffect>
                    <a14:imgEffect>
                      <a14:artisticPhotocopy/>
                    </a14:imgEffect>
                  </a14:imgLayer>
                </a14:imgProps>
              </a:ext>
            </a:extLst>
          </a:blip>
          <a:srcRect l="34596" t="15278" b="8965"/>
          <a:stretch/>
        </p:blipFill>
        <p:spPr>
          <a:xfrm>
            <a:off x="997815" y="404664"/>
            <a:ext cx="7148370" cy="6216387"/>
          </a:xfrm>
          <a:prstGeom prst="rect">
            <a:avLst/>
          </a:prstGeom>
        </p:spPr>
      </p:pic>
      <p:sp>
        <p:nvSpPr>
          <p:cNvPr id="6146" name="Rectangle 2">
            <a:extLst>
              <a:ext uri="{FF2B5EF4-FFF2-40B4-BE49-F238E27FC236}">
                <a16:creationId xmlns:a16="http://schemas.microsoft.com/office/drawing/2014/main" id="{37CCDEC8-5D74-477A-85E4-807D08D832C5}"/>
              </a:ext>
            </a:extLst>
          </p:cNvPr>
          <p:cNvSpPr>
            <a:spLocks noGrp="1" noChangeArrowheads="1"/>
          </p:cNvSpPr>
          <p:nvPr>
            <p:ph type="title" idx="4294967295"/>
          </p:nvPr>
        </p:nvSpPr>
        <p:spPr/>
        <p:txBody>
          <a:bodyPr/>
          <a:lstStyle/>
          <a:p>
            <a:pPr eaLnBrk="1" hangingPunct="1"/>
            <a:r>
              <a:rPr lang="en-US" altLang="en-US" b="1" dirty="0">
                <a:solidFill>
                  <a:schemeClr val="hlink"/>
                </a:solidFill>
                <a:latin typeface="Times New Roman" panose="02020603050405020304" pitchFamily="18" charset="0"/>
              </a:rPr>
              <a:t>Extensive Reading</a:t>
            </a:r>
          </a:p>
        </p:txBody>
      </p:sp>
      <p:sp>
        <p:nvSpPr>
          <p:cNvPr id="6147" name="Rectangle 3">
            <a:extLst>
              <a:ext uri="{FF2B5EF4-FFF2-40B4-BE49-F238E27FC236}">
                <a16:creationId xmlns:a16="http://schemas.microsoft.com/office/drawing/2014/main" id="{D931761F-DB65-4FC5-BEE9-15EAD62EDC26}"/>
              </a:ext>
            </a:extLst>
          </p:cNvPr>
          <p:cNvSpPr>
            <a:spLocks noGrp="1" noChangeArrowheads="1"/>
          </p:cNvSpPr>
          <p:nvPr>
            <p:ph type="body" idx="4294967295"/>
          </p:nvPr>
        </p:nvSpPr>
        <p:spPr/>
        <p:txBody>
          <a:bodyPr/>
          <a:lstStyle/>
          <a:p>
            <a:pPr eaLnBrk="1" hangingPunct="1"/>
            <a:r>
              <a:rPr lang="en-US" altLang="en-US" dirty="0">
                <a:latin typeface="Times New Roman" panose="02020603050405020304" pitchFamily="18" charset="0"/>
              </a:rPr>
              <a:t>In extensive reading, the </a:t>
            </a:r>
            <a:r>
              <a:rPr lang="en-US" altLang="en-US" dirty="0" smtClean="0">
                <a:latin typeface="Times New Roman" panose="02020603050405020304" pitchFamily="18" charset="0"/>
              </a:rPr>
              <a:t>readers </a:t>
            </a:r>
            <a:r>
              <a:rPr lang="en-US" altLang="en-US" dirty="0">
                <a:latin typeface="Times New Roman" panose="02020603050405020304" pitchFamily="18" charset="0"/>
              </a:rPr>
              <a:t>to choose for themselves what they read and to do so pleasure and general language improvement. </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It is important for the development of students' word recognition and for their improvement as readers overall.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BE891D-CF1F-4B72-832D-95B88E99AEC9}"/>
              </a:ext>
            </a:extLst>
          </p:cNvPr>
          <p:cNvPicPr>
            <a:picLocks noChangeAspect="1"/>
          </p:cNvPicPr>
          <p:nvPr/>
        </p:nvPicPr>
        <p:blipFill>
          <a:blip r:embed="rId3">
            <a:duotone>
              <a:schemeClr val="accent1">
                <a:shade val="45000"/>
                <a:satMod val="135000"/>
              </a:schemeClr>
              <a:prstClr val="white"/>
            </a:duotone>
          </a:blip>
          <a:stretch>
            <a:fillRect/>
          </a:stretch>
        </p:blipFill>
        <p:spPr>
          <a:xfrm>
            <a:off x="120893" y="836712"/>
            <a:ext cx="8902214" cy="5923205"/>
          </a:xfrm>
          <a:prstGeom prst="rect">
            <a:avLst/>
          </a:prstGeom>
        </p:spPr>
      </p:pic>
      <p:sp>
        <p:nvSpPr>
          <p:cNvPr id="7170" name="Rectangle 2">
            <a:extLst>
              <a:ext uri="{FF2B5EF4-FFF2-40B4-BE49-F238E27FC236}">
                <a16:creationId xmlns:a16="http://schemas.microsoft.com/office/drawing/2014/main" id="{BEF44FE7-099E-44E6-B14F-AF7FE2187500}"/>
              </a:ext>
            </a:extLst>
          </p:cNvPr>
          <p:cNvSpPr>
            <a:spLocks noGrp="1" noChangeArrowheads="1"/>
          </p:cNvSpPr>
          <p:nvPr>
            <p:ph type="title" idx="4294967295"/>
          </p:nvPr>
        </p:nvSpPr>
        <p:spPr/>
        <p:txBody>
          <a:bodyPr/>
          <a:lstStyle/>
          <a:p>
            <a:pPr eaLnBrk="1" hangingPunct="1"/>
            <a:r>
              <a:rPr lang="en-US" altLang="en-US" sz="3600" b="1" i="1" dirty="0">
                <a:solidFill>
                  <a:srgbClr val="0070C0"/>
                </a:solidFill>
                <a:latin typeface="Times New Roman" panose="02020603050405020304" pitchFamily="18" charset="0"/>
              </a:rPr>
              <a:t> Extensive Reading Materials</a:t>
            </a:r>
          </a:p>
        </p:txBody>
      </p:sp>
      <p:sp>
        <p:nvSpPr>
          <p:cNvPr id="7171" name="Rectangle 3">
            <a:extLst>
              <a:ext uri="{FF2B5EF4-FFF2-40B4-BE49-F238E27FC236}">
                <a16:creationId xmlns:a16="http://schemas.microsoft.com/office/drawing/2014/main" id="{19909728-1B1B-4A55-AADF-0319A8961EF3}"/>
              </a:ext>
            </a:extLst>
          </p:cNvPr>
          <p:cNvSpPr>
            <a:spLocks noGrp="1" noChangeArrowheads="1"/>
          </p:cNvSpPr>
          <p:nvPr>
            <p:ph type="body" idx="4294967295"/>
          </p:nvPr>
        </p:nvSpPr>
        <p:spPr/>
        <p:txBody>
          <a:bodyPr/>
          <a:lstStyle/>
          <a:p>
            <a:pPr eaLnBrk="1" hangingPunct="1">
              <a:lnSpc>
                <a:spcPct val="150000"/>
              </a:lnSpc>
            </a:pPr>
            <a:r>
              <a:rPr lang="en-US" altLang="en-US" sz="2800" b="1" dirty="0">
                <a:latin typeface="Times New Roman" panose="02020603050405020304" pitchFamily="18" charset="0"/>
              </a:rPr>
              <a:t>Written materials for extensive reading are often referred to as graded readers or simplified readers. </a:t>
            </a:r>
          </a:p>
          <a:p>
            <a:pPr eaLnBrk="1" hangingPunct="1">
              <a:lnSpc>
                <a:spcPct val="150000"/>
              </a:lnSpc>
            </a:pPr>
            <a:endParaRPr lang="en-US" altLang="en-US" sz="2800" b="1" dirty="0">
              <a:latin typeface="Times New Roman" panose="02020603050405020304" pitchFamily="18" charset="0"/>
            </a:endParaRPr>
          </a:p>
          <a:p>
            <a:pPr eaLnBrk="1" hangingPunct="1">
              <a:lnSpc>
                <a:spcPct val="150000"/>
              </a:lnSpc>
            </a:pPr>
            <a:r>
              <a:rPr lang="en-US" altLang="en-US" sz="2800" b="1" dirty="0">
                <a:latin typeface="Times New Roman" panose="02020603050405020304" pitchFamily="18" charset="0"/>
              </a:rPr>
              <a:t>They can take the form of original </a:t>
            </a:r>
            <a:r>
              <a:rPr lang="en-US" altLang="en-US" sz="2800" b="1" dirty="0">
                <a:solidFill>
                  <a:schemeClr val="accent2"/>
                </a:solidFill>
                <a:latin typeface="Times New Roman" panose="02020603050405020304" pitchFamily="18" charset="0"/>
              </a:rPr>
              <a:t>fiction</a:t>
            </a:r>
            <a:r>
              <a:rPr lang="en-US" altLang="en-US" sz="2800" b="1" dirty="0">
                <a:latin typeface="Times New Roman" panose="02020603050405020304" pitchFamily="18" charset="0"/>
              </a:rPr>
              <a:t> and </a:t>
            </a:r>
            <a:r>
              <a:rPr lang="en-US" altLang="en-US" sz="2800" b="1" dirty="0">
                <a:solidFill>
                  <a:schemeClr val="accent2"/>
                </a:solidFill>
                <a:latin typeface="Times New Roman" panose="02020603050405020304" pitchFamily="18" charset="0"/>
              </a:rPr>
              <a:t>non-fiction</a:t>
            </a:r>
            <a:r>
              <a:rPr lang="en-US" altLang="en-US" sz="2800" b="1" dirty="0">
                <a:latin typeface="Times New Roman" panose="02020603050405020304" pitchFamily="18" charset="0"/>
              </a:rPr>
              <a:t> books  as well as simplifications of established works of literature.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01D37-6F34-40F8-9C9C-1C0397CA10B7}"/>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colorTemperature colorTemp="11200"/>
                    </a14:imgEffect>
                  </a14:imgLayer>
                </a14:imgProps>
              </a:ext>
            </a:extLst>
          </a:blip>
          <a:srcRect b="11590"/>
          <a:stretch/>
        </p:blipFill>
        <p:spPr>
          <a:xfrm>
            <a:off x="37034" y="440668"/>
            <a:ext cx="9069933" cy="5976664"/>
          </a:xfrm>
          <a:prstGeom prst="rect">
            <a:avLst/>
          </a:prstGeom>
        </p:spPr>
      </p:pic>
      <p:sp>
        <p:nvSpPr>
          <p:cNvPr id="12290" name="Rectangle 2">
            <a:extLst>
              <a:ext uri="{FF2B5EF4-FFF2-40B4-BE49-F238E27FC236}">
                <a16:creationId xmlns:a16="http://schemas.microsoft.com/office/drawing/2014/main" id="{B1CB1D40-128E-46EB-AFF2-B490438D4985}"/>
              </a:ext>
            </a:extLst>
          </p:cNvPr>
          <p:cNvSpPr>
            <a:spLocks noGrp="1" noChangeArrowheads="1"/>
          </p:cNvSpPr>
          <p:nvPr>
            <p:ph type="title" idx="4294967295"/>
          </p:nvPr>
        </p:nvSpPr>
        <p:spPr/>
        <p:txBody>
          <a:bodyPr/>
          <a:lstStyle/>
          <a:p>
            <a:pPr eaLnBrk="1" hangingPunct="1">
              <a:defRPr/>
            </a:pPr>
            <a:r>
              <a:rPr lang="en-US" altLang="en-US" b="1" dirty="0">
                <a:solidFill>
                  <a:schemeClr val="hlink"/>
                </a:solidFill>
                <a:effectLst>
                  <a:outerShdw blurRad="38100" dist="38100" dir="2700000" algn="tl">
                    <a:srgbClr val="C0C0C0"/>
                  </a:outerShdw>
                </a:effectLst>
                <a:latin typeface="Times New Roman" panose="02020603050405020304" pitchFamily="18" charset="0"/>
              </a:rPr>
              <a:t>Intensive Reading </a:t>
            </a:r>
          </a:p>
        </p:txBody>
      </p:sp>
      <p:sp>
        <p:nvSpPr>
          <p:cNvPr id="11267" name="Rectangle 3">
            <a:extLst>
              <a:ext uri="{FF2B5EF4-FFF2-40B4-BE49-F238E27FC236}">
                <a16:creationId xmlns:a16="http://schemas.microsoft.com/office/drawing/2014/main" id="{B4D03C89-33E2-4095-8E6E-AB124EAB55FB}"/>
              </a:ext>
            </a:extLst>
          </p:cNvPr>
          <p:cNvSpPr>
            <a:spLocks noGrp="1" noChangeArrowheads="1"/>
          </p:cNvSpPr>
          <p:nvPr>
            <p:ph type="body" idx="4294967295"/>
          </p:nvPr>
        </p:nvSpPr>
        <p:spPr/>
        <p:txBody>
          <a:bodyPr/>
          <a:lstStyle/>
          <a:p>
            <a:pPr eaLnBrk="1" hangingPunct="1">
              <a:lnSpc>
                <a:spcPct val="150000"/>
              </a:lnSpc>
            </a:pPr>
            <a:r>
              <a:rPr lang="en-US" altLang="en-US" sz="2400" b="1" dirty="0">
                <a:solidFill>
                  <a:schemeClr val="tx2"/>
                </a:solidFill>
                <a:latin typeface="Times New Roman" panose="02020603050405020304" pitchFamily="18" charset="0"/>
              </a:rPr>
              <a:t>It is designed to enable students to develop specific receptive skills such as: </a:t>
            </a:r>
          </a:p>
          <a:p>
            <a:pPr eaLnBrk="1" hangingPunct="1">
              <a:lnSpc>
                <a:spcPct val="150000"/>
              </a:lnSpc>
              <a:buFont typeface="Wingdings" panose="05000000000000000000" pitchFamily="2" charset="2"/>
              <a:buChar char="Ø"/>
            </a:pPr>
            <a:r>
              <a:rPr lang="en-US" altLang="en-US" sz="2800" b="1" dirty="0">
                <a:solidFill>
                  <a:srgbClr val="FF0000"/>
                </a:solidFill>
                <a:latin typeface="Times New Roman" panose="02020603050405020304" pitchFamily="18" charset="0"/>
              </a:rPr>
              <a:t>Reading for gist </a:t>
            </a:r>
            <a:r>
              <a:rPr lang="en-US" altLang="en-US" sz="2400" b="1" dirty="0">
                <a:solidFill>
                  <a:schemeClr val="tx2"/>
                </a:solidFill>
                <a:latin typeface="Times New Roman" panose="02020603050405020304" pitchFamily="18" charset="0"/>
              </a:rPr>
              <a:t>(or general understanding-often called skimming).</a:t>
            </a:r>
          </a:p>
          <a:p>
            <a:pPr eaLnBrk="1" hangingPunct="1">
              <a:lnSpc>
                <a:spcPct val="150000"/>
              </a:lnSpc>
              <a:buFont typeface="Wingdings" panose="05000000000000000000" pitchFamily="2" charset="2"/>
              <a:buChar char="Ø"/>
            </a:pPr>
            <a:r>
              <a:rPr lang="en-US" altLang="en-US" sz="2400" b="1" dirty="0">
                <a:solidFill>
                  <a:schemeClr val="accent2"/>
                </a:solidFill>
                <a:latin typeface="Times New Roman" panose="02020603050405020304" pitchFamily="18" charset="0"/>
              </a:rPr>
              <a:t> </a:t>
            </a:r>
            <a:r>
              <a:rPr lang="en-US" altLang="en-US" sz="2800" b="1" dirty="0">
                <a:solidFill>
                  <a:srgbClr val="FF0000"/>
                </a:solidFill>
                <a:latin typeface="Times New Roman" panose="02020603050405020304" pitchFamily="18" charset="0"/>
              </a:rPr>
              <a:t>Reading for specific information </a:t>
            </a:r>
            <a:r>
              <a:rPr lang="en-US" altLang="en-US" sz="2400" b="1" dirty="0">
                <a:solidFill>
                  <a:schemeClr val="tx2"/>
                </a:solidFill>
                <a:latin typeface="Times New Roman" panose="02020603050405020304" pitchFamily="18" charset="0"/>
              </a:rPr>
              <a:t>(often called scanning).</a:t>
            </a:r>
          </a:p>
          <a:p>
            <a:pPr eaLnBrk="1" hangingPunct="1">
              <a:lnSpc>
                <a:spcPct val="150000"/>
              </a:lnSpc>
              <a:buFont typeface="Wingdings" panose="05000000000000000000" pitchFamily="2" charset="2"/>
              <a:buChar char="Ø"/>
            </a:pPr>
            <a:r>
              <a:rPr lang="en-US" altLang="en-US" sz="2400" b="1" dirty="0">
                <a:solidFill>
                  <a:srgbClr val="953735"/>
                </a:solidFill>
                <a:latin typeface="Times New Roman" panose="02020603050405020304" pitchFamily="18" charset="0"/>
              </a:rPr>
              <a:t> </a:t>
            </a:r>
            <a:r>
              <a:rPr lang="en-US" altLang="en-US" sz="2800" b="1" dirty="0">
                <a:solidFill>
                  <a:srgbClr val="FF0000"/>
                </a:solidFill>
                <a:latin typeface="Times New Roman" panose="02020603050405020304" pitchFamily="18" charset="0"/>
              </a:rPr>
              <a:t>Reading for detailed comprehension or reading for inference </a:t>
            </a:r>
            <a:r>
              <a:rPr lang="en-US" altLang="en-US" sz="2400" b="1" dirty="0">
                <a:solidFill>
                  <a:schemeClr val="tx2"/>
                </a:solidFill>
                <a:latin typeface="Times New Roman" panose="02020603050405020304" pitchFamily="18" charset="0"/>
              </a:rPr>
              <a:t>(what's behind the word) </a:t>
            </a:r>
            <a:r>
              <a:rPr lang="en-US" altLang="en-US" sz="2800" b="1" dirty="0">
                <a:solidFill>
                  <a:srgbClr val="FF0000"/>
                </a:solidFill>
                <a:latin typeface="Times New Roman" panose="02020603050405020304" pitchFamily="18" charset="0"/>
              </a:rPr>
              <a:t>and attitude.</a:t>
            </a:r>
            <a:endParaRPr lang="en-US" altLang="en-US" sz="2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B314A3-CB3B-4076-B35E-F4FFA7DE29F1}"/>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4797" y="584684"/>
            <a:ext cx="9054407" cy="5688632"/>
          </a:xfrm>
          <a:prstGeom prst="rect">
            <a:avLst/>
          </a:prstGeom>
        </p:spPr>
      </p:pic>
      <p:sp>
        <p:nvSpPr>
          <p:cNvPr id="16386" name="عنوان 1">
            <a:extLst>
              <a:ext uri="{FF2B5EF4-FFF2-40B4-BE49-F238E27FC236}">
                <a16:creationId xmlns:a16="http://schemas.microsoft.com/office/drawing/2014/main" id="{C95D9C71-B017-4A5B-A8EB-F42EBC3B9C08}"/>
              </a:ext>
            </a:extLst>
          </p:cNvPr>
          <p:cNvSpPr>
            <a:spLocks noGrp="1" noChangeArrowheads="1"/>
          </p:cNvSpPr>
          <p:nvPr>
            <p:ph type="title" idx="4294967295"/>
          </p:nvPr>
        </p:nvSpPr>
        <p:spPr/>
        <p:txBody>
          <a:bodyPr/>
          <a:lstStyle/>
          <a:p>
            <a:r>
              <a:rPr lang="en-US" altLang="en-US" sz="4000" b="1" dirty="0">
                <a:solidFill>
                  <a:srgbClr val="0070C0"/>
                </a:solidFill>
                <a:latin typeface="Times New Roman" panose="02020603050405020304" pitchFamily="18" charset="0"/>
                <a:cs typeface="Times New Roman" panose="02020603050405020304" pitchFamily="18" charset="0"/>
              </a:rPr>
              <a:t>The Other Kinds Or Styles Of Reading</a:t>
            </a:r>
          </a:p>
        </p:txBody>
      </p:sp>
      <p:sp>
        <p:nvSpPr>
          <p:cNvPr id="16387" name="عنصر نائب للمحتوى 2">
            <a:extLst>
              <a:ext uri="{FF2B5EF4-FFF2-40B4-BE49-F238E27FC236}">
                <a16:creationId xmlns:a16="http://schemas.microsoft.com/office/drawing/2014/main" id="{AABCA907-48E5-4377-830F-69F1B074767D}"/>
              </a:ext>
            </a:extLst>
          </p:cNvPr>
          <p:cNvSpPr>
            <a:spLocks noGrp="1" noChangeArrowheads="1"/>
          </p:cNvSpPr>
          <p:nvPr>
            <p:ph idx="4294967295"/>
          </p:nvPr>
        </p:nvSpPr>
        <p:spPr/>
        <p:txBody>
          <a:bodyPr/>
          <a:lstStyle/>
          <a:p>
            <a:r>
              <a:rPr lang="en-US" altLang="en-US" dirty="0">
                <a:solidFill>
                  <a:srgbClr val="FF0000"/>
                </a:solidFill>
                <a:latin typeface="Times New Roman" panose="02020603050405020304" pitchFamily="18" charset="0"/>
                <a:cs typeface="Times New Roman" panose="02020603050405020304" pitchFamily="18" charset="0"/>
              </a:rPr>
              <a:t>Receptive reading:</a:t>
            </a:r>
            <a:r>
              <a:rPr lang="en-US" altLang="en-US" dirty="0"/>
              <a:t> </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emphasis is on the informational content. This is sometimes referred to extensive reading, although the term “extensive” can be misleading as it implies the use of long texts, complete texts or series of texts.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984BDB-9109-468D-B8C3-588A3953AB86}"/>
              </a:ext>
            </a:extLst>
          </p:cNvPr>
          <p:cNvPicPr>
            <a:picLocks noChangeAspect="1"/>
          </p:cNvPicPr>
          <p:nvPr/>
        </p:nvPicPr>
        <p:blipFill>
          <a:blip r:embed="rId3">
            <a:duotone>
              <a:schemeClr val="accent3">
                <a:shade val="45000"/>
                <a:satMod val="135000"/>
              </a:schemeClr>
              <a:prstClr val="white"/>
            </a:duotone>
          </a:blip>
          <a:stretch>
            <a:fillRect/>
          </a:stretch>
        </p:blipFill>
        <p:spPr>
          <a:xfrm>
            <a:off x="56542" y="764704"/>
            <a:ext cx="9030917" cy="5695173"/>
          </a:xfrm>
          <a:prstGeom prst="rect">
            <a:avLst/>
          </a:prstGeom>
        </p:spPr>
      </p:pic>
      <p:sp>
        <p:nvSpPr>
          <p:cNvPr id="17410" name="عنوان 1">
            <a:extLst>
              <a:ext uri="{FF2B5EF4-FFF2-40B4-BE49-F238E27FC236}">
                <a16:creationId xmlns:a16="http://schemas.microsoft.com/office/drawing/2014/main" id="{3EDAA1FC-5160-4829-85CD-024A002EE3D1}"/>
              </a:ext>
            </a:extLst>
          </p:cNvPr>
          <p:cNvSpPr>
            <a:spLocks noGrp="1" noChangeArrowheads="1"/>
          </p:cNvSpPr>
          <p:nvPr>
            <p:ph type="title" idx="4294967295"/>
          </p:nvPr>
        </p:nvSpPr>
        <p:spPr>
          <a:xfrm>
            <a:off x="457200" y="274638"/>
            <a:ext cx="8229600" cy="1143000"/>
          </a:xfrm>
        </p:spPr>
        <p:txBody>
          <a:bodyPr/>
          <a:lstStyle/>
          <a:p>
            <a:r>
              <a:rPr lang="en-US" altLang="en-US" b="1" dirty="0">
                <a:solidFill>
                  <a:srgbClr val="0070C0"/>
                </a:solidFill>
                <a:latin typeface="Times New Roman" panose="02020603050405020304" pitchFamily="18" charset="0"/>
                <a:cs typeface="Times New Roman" panose="02020603050405020304" pitchFamily="18" charset="0"/>
              </a:rPr>
              <a:t>The Other Kinds Of Reading</a:t>
            </a:r>
            <a:endParaRPr lang="en-US" altLang="en-US" dirty="0"/>
          </a:p>
        </p:txBody>
      </p:sp>
      <p:sp>
        <p:nvSpPr>
          <p:cNvPr id="17411" name="عنصر نائب للمحتوى 2">
            <a:extLst>
              <a:ext uri="{FF2B5EF4-FFF2-40B4-BE49-F238E27FC236}">
                <a16:creationId xmlns:a16="http://schemas.microsoft.com/office/drawing/2014/main" id="{01A79EB3-2198-4A74-83CD-50253D24BF6A}"/>
              </a:ext>
            </a:extLst>
          </p:cNvPr>
          <p:cNvSpPr>
            <a:spLocks noGrp="1" noChangeArrowheads="1"/>
          </p:cNvSpPr>
          <p:nvPr>
            <p:ph idx="4294967295"/>
          </p:nvPr>
        </p:nvSpPr>
        <p:spPr>
          <a:xfrm>
            <a:off x="457200" y="1600200"/>
            <a:ext cx="8229600" cy="4525963"/>
          </a:xfrm>
        </p:spPr>
        <p:txBody>
          <a:bodyPr/>
          <a:lstStyle/>
          <a:p>
            <a:r>
              <a:rPr lang="en-US" altLang="en-US" dirty="0">
                <a:solidFill>
                  <a:srgbClr val="FF0000"/>
                </a:solidFill>
                <a:latin typeface="Times New Roman" panose="02020603050405020304" pitchFamily="18" charset="0"/>
                <a:cs typeface="Times New Roman" panose="02020603050405020304" pitchFamily="18" charset="0"/>
              </a:rPr>
              <a:t>Scanning: </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It is a visual skill more than interpretive one. “Readers” look quickly through a text to find words (shapes) which match a mental template of what they are seeking.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1664</Words>
  <Application>Microsoft Office PowerPoint</Application>
  <PresentationFormat>On-screen Show (4:3)</PresentationFormat>
  <Paragraphs>213</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新細明體</vt:lpstr>
      <vt:lpstr>SimSun</vt:lpstr>
      <vt:lpstr>Arial</vt:lpstr>
      <vt:lpstr>Calibri</vt:lpstr>
      <vt:lpstr>Lucida Sans Unicode</vt:lpstr>
      <vt:lpstr>Times New Roman</vt:lpstr>
      <vt:lpstr>Wingdings</vt:lpstr>
      <vt:lpstr>Default Design</vt:lpstr>
      <vt:lpstr>Reading Skill Building Factors involved in effective reading</vt:lpstr>
      <vt:lpstr>PowerPoint Presentation</vt:lpstr>
      <vt:lpstr>What is reading?</vt:lpstr>
      <vt:lpstr>The Types Of Reading Skill</vt:lpstr>
      <vt:lpstr>Extensive Reading</vt:lpstr>
      <vt:lpstr> Extensive Reading Materials</vt:lpstr>
      <vt:lpstr>Intensive Reading </vt:lpstr>
      <vt:lpstr>The Other Kinds Or Styles Of Reading</vt:lpstr>
      <vt:lpstr>The Other Kinds Of Reading</vt:lpstr>
      <vt:lpstr>The Other Kinds Of 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read?</vt:lpstr>
      <vt:lpstr>Detailed Reading:</vt:lpstr>
      <vt:lpstr>Detailed reading:</vt:lpstr>
      <vt:lpstr>Skimming: For Getting The Gist Of Something</vt:lpstr>
      <vt:lpstr>Scanning: For A Specific Focus</vt:lpstr>
      <vt:lpstr>How will you read in these situations?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Skill Building Factors involved in effective reading</dc:title>
  <cp:lastModifiedBy>user</cp:lastModifiedBy>
  <cp:revision>12</cp:revision>
  <dcterms:modified xsi:type="dcterms:W3CDTF">2019-12-19T06:12:59Z</dcterms:modified>
</cp:coreProperties>
</file>