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7"/>
  </p:notesMasterIdLst>
  <p:sldIdLst>
    <p:sldId id="272" r:id="rId2"/>
    <p:sldId id="271" r:id="rId3"/>
    <p:sldId id="258" r:id="rId4"/>
    <p:sldId id="311" r:id="rId5"/>
    <p:sldId id="315" r:id="rId6"/>
    <p:sldId id="301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33" r:id="rId17"/>
    <p:sldId id="334" r:id="rId18"/>
    <p:sldId id="335" r:id="rId19"/>
    <p:sldId id="336" r:id="rId20"/>
    <p:sldId id="337" r:id="rId21"/>
    <p:sldId id="338" r:id="rId22"/>
    <p:sldId id="322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9" r:id="rId33"/>
    <p:sldId id="340" r:id="rId34"/>
    <p:sldId id="341" r:id="rId35"/>
    <p:sldId id="289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Nunito Sans" panose="00000500000000000000" pitchFamily="2" charset="0"/>
      <p:regular r:id="rId42"/>
      <p:bold r:id="rId43"/>
      <p:italic r:id="rId44"/>
      <p:boldItalic r:id="rId45"/>
    </p:embeddedFont>
    <p:embeddedFont>
      <p:font typeface="Nunito Sans SemiBold" panose="00000700000000000000" pitchFamily="2" charset="0"/>
      <p:bold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FBCBC3"/>
    <a:srgbClr val="303030"/>
    <a:srgbClr val="4A4A4A"/>
    <a:srgbClr val="3D3D3D"/>
    <a:srgbClr val="212121"/>
    <a:srgbClr val="000000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1548" autoAdjust="0"/>
  </p:normalViewPr>
  <p:slideViewPr>
    <p:cSldViewPr>
      <p:cViewPr varScale="1">
        <p:scale>
          <a:sx n="41" d="100"/>
          <a:sy n="41" d="100"/>
        </p:scale>
        <p:origin x="912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-1531"/>
    </p:cViewPr>
  </p:notesTextViewPr>
  <p:notesViewPr>
    <p:cSldViewPr>
      <p:cViewPr>
        <p:scale>
          <a:sx n="73" d="100"/>
          <a:sy n="73" d="100"/>
        </p:scale>
        <p:origin x="1589" y="-7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&gt; E ≤ A = T ≥ 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E and T but either 2 or 3 equation is correct.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96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= O &lt; N = K ≤ 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O &amp; S. which shows that the option 2 is correct because the common symbol between O &amp; S is ‘&lt;’.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1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≥ H = A &gt; T &gt; 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S &amp; C. which shows that the option first one is correct because the common symbol between S &amp; C is ‘&lt;’.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9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(only IV follows)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8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(II and IV follows)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73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1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3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@means &gt;       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&lt;      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means =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 the statements: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© S @ T → R ≤ S &gt; T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% T $ V → U = T ≥ V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&amp; R % Y → W &lt; R = Y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statements to get groups of outcomes: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S&gt;T=U ≥ V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 ≥ R=Y&gt;W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and U are in different groups. So R and U cannot be compared. So conclusion I (R&gt;U) doesn’t follow.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outcome 2, R&gt;W. So conclusion II (W&lt;R) follows.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only conclusion II follows.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 the statements: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$ M @ O → K ≥ M &gt; O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© Q &amp; O → R ≤ Q &lt; O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 % M → G= M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the statements to get the outcomes: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K ≥ M = G &gt; O &gt; Q ≥ R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outcome, O&gt;R so the conclusion I (R&lt;O) follows.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K&gt;Q also follows.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both the conclusions follow.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79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 the statements: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% B &amp; C→ A = B &lt; C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@ E © C → D &gt; E ≤ C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&amp; G © B → F &lt; G ≤ B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Combining the statements to get the outcomes: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F &lt; G ≤ A = B &lt; C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 ≤ C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E &lt; D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outcome 1, we can clearly see that F &lt; C. So conclusion I follow.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and A are not in one group of outcome, so we cannot compare D and A. Thus conclusion II doesn’t follow.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8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9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[P&lt;T ≥ S = 0 ≥ R = K]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 &lt; Q &gt; T ≥N &gt; S = R]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51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P &lt; O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M] and [R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= N &lt; 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O]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6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&gt; C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83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&lt; N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4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90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following explanation it is clear that "S's savings are more than O" is the only statement which is false.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S's savings are either more than or equal to O.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C is correct.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Explanation: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not more than that of W.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less than M.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M ≤ 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neither less than nor equal to 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not less than O, who is not the least saver.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less than M but not less than P.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equation can be drawn from the given hints.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 T &lt; M ≤ W &gt; S ≥ 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0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following explanation it is clear that P's savings are less than 5 people.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 option E is correct.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Explanation: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not more than that of W.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less than M.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M ≤ W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neither less than nor equal to 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not less than O, who is not the least saver.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 that his savings are less than M but not less than P.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equation can be drawn from the given hints.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≤ T &lt; M ≤ W &gt; S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≥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44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9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6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= F &gt; G ≤ H = 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can’t compare H and F because between H &amp; F opposite symbol used. We know that the inequalities does not works between opposite symbol.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  ≤ O &gt; V = E ≥ 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compare O and S. which shows that the option 3</a:t>
            </a:r>
            <a:r>
              <a:rPr lang="en-US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correct because the common symbol between O and S is ‘&gt;’.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B &gt; E ≤ A = T ≥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ones is correct?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B &gt;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E =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E &lt;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E ≤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2  or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3 or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0725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M = O &lt; N = K ≤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ones is correct?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M =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O &lt;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N &gt;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O = 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 &amp;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3 or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3905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 ≥ H = A &gt; T &gt; S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ones is correct?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S &lt;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T =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H &lt;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H ≤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1 or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6231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these questions relationship </a:t>
            </a:r>
            <a:r>
              <a:rPr lang="en-US" sz="2500" dirty="0" smtClean="0">
                <a:latin typeface="Nunito Sans" panose="00000500000000000000" pitchFamily="2" charset="0"/>
              </a:rPr>
              <a:t>between different </a:t>
            </a:r>
            <a:r>
              <a:rPr lang="en-US" sz="2500" dirty="0">
                <a:latin typeface="Nunito Sans" panose="00000500000000000000" pitchFamily="2" charset="0"/>
              </a:rPr>
              <a:t>elements is shown in </a:t>
            </a:r>
            <a:r>
              <a:rPr lang="en-US" sz="2500" dirty="0" smtClean="0">
                <a:latin typeface="Nunito Sans" panose="00000500000000000000" pitchFamily="2" charset="0"/>
              </a:rPr>
              <a:t>the Statements</a:t>
            </a:r>
            <a:r>
              <a:rPr lang="en-US" sz="2500" dirty="0">
                <a:latin typeface="Nunito Sans" panose="00000500000000000000" pitchFamily="2" charset="0"/>
              </a:rPr>
              <a:t>. These Statements </a:t>
            </a:r>
            <a:r>
              <a:rPr lang="en-US" sz="2500" dirty="0" smtClean="0">
                <a:latin typeface="Nunito Sans" panose="00000500000000000000" pitchFamily="2" charset="0"/>
              </a:rPr>
              <a:t>are followed </a:t>
            </a:r>
            <a:r>
              <a:rPr lang="en-US" sz="2500" dirty="0">
                <a:latin typeface="Nunito Sans" panose="00000500000000000000" pitchFamily="2" charset="0"/>
              </a:rPr>
              <a:t>by conclusions. You have </a:t>
            </a:r>
            <a:r>
              <a:rPr lang="en-US" sz="2500" dirty="0" smtClean="0">
                <a:latin typeface="Nunito Sans" panose="00000500000000000000" pitchFamily="2" charset="0"/>
              </a:rPr>
              <a:t>to find </a:t>
            </a:r>
            <a:r>
              <a:rPr lang="en-US" sz="2500" dirty="0">
                <a:latin typeface="Nunito Sans" panose="00000500000000000000" pitchFamily="2" charset="0"/>
              </a:rPr>
              <a:t>out which of the </a:t>
            </a:r>
            <a:r>
              <a:rPr lang="en-US" sz="2500" dirty="0" smtClean="0">
                <a:latin typeface="Nunito Sans" panose="00000500000000000000" pitchFamily="2" charset="0"/>
              </a:rPr>
              <a:t>conclusions logically </a:t>
            </a:r>
            <a:r>
              <a:rPr lang="en-US" sz="2500" dirty="0">
                <a:latin typeface="Nunito Sans" panose="00000500000000000000" pitchFamily="2" charset="0"/>
              </a:rPr>
              <a:t>follows from the given Statements.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6-10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 Only I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II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III follows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 and III follow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 : X ≤ Y, Y ≥W, W &lt; P, P≤M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Conclusion: I. M &gt; W II. P &gt; X III. X ≤ M</a:t>
            </a:r>
          </a:p>
        </p:txBody>
      </p:sp>
    </p:spTree>
    <p:extLst>
      <p:ext uri="{BB962C8B-B14F-4D97-AF65-F5344CB8AC3E}">
        <p14:creationId xmlns:p14="http://schemas.microsoft.com/office/powerpoint/2010/main" val="31977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783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31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783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 and II follow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31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I, II and III follow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8304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4052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8304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III and IV follow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4052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II, III and IV follow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931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931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 :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P </a:t>
            </a:r>
            <a:r>
              <a:rPr lang="en-US" sz="2500" dirty="0">
                <a:latin typeface="Nunito Sans" panose="00000500000000000000" pitchFamily="2" charset="0"/>
              </a:rPr>
              <a:t>≥ Q, N ≤ S, Q &gt; N, S&lt;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Conclusion: </a:t>
            </a:r>
            <a:endParaRPr lang="en-US" sz="2500" dirty="0" smtClean="0">
              <a:latin typeface="Nunito Sans" panose="00000500000000000000" pitchFamily="2" charset="0"/>
            </a:endParaRPr>
          </a:p>
          <a:p>
            <a:pPr marL="514350" indent="-514350" algn="just">
              <a:buAutoNum type="romanUcPeriod"/>
            </a:pPr>
            <a:r>
              <a:rPr lang="en-US" sz="2500" dirty="0" smtClean="0">
                <a:latin typeface="Nunito Sans" panose="00000500000000000000" pitchFamily="2" charset="0"/>
              </a:rPr>
              <a:t>T </a:t>
            </a:r>
            <a:r>
              <a:rPr lang="en-US" sz="2500" dirty="0">
                <a:latin typeface="Nunito Sans" panose="00000500000000000000" pitchFamily="2" charset="0"/>
              </a:rPr>
              <a:t>&gt; Q </a:t>
            </a:r>
            <a:r>
              <a:rPr lang="en-US" sz="2500" dirty="0" smtClean="0">
                <a:latin typeface="Nunito Sans" panose="00000500000000000000" pitchFamily="2" charset="0"/>
              </a:rPr>
              <a:t>                   II. P </a:t>
            </a:r>
            <a:r>
              <a:rPr lang="en-US" sz="2500" dirty="0">
                <a:latin typeface="Nunito Sans" panose="00000500000000000000" pitchFamily="2" charset="0"/>
              </a:rPr>
              <a:t>≥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III. Q &gt; T </a:t>
            </a:r>
            <a:r>
              <a:rPr lang="en-US" sz="2500" dirty="0" smtClean="0">
                <a:latin typeface="Nunito Sans" panose="00000500000000000000" pitchFamily="2" charset="0"/>
              </a:rPr>
              <a:t>                    IV</a:t>
            </a:r>
            <a:r>
              <a:rPr lang="en-US" sz="2500" dirty="0">
                <a:latin typeface="Nunito Sans" panose="00000500000000000000" pitchFamily="2" charset="0"/>
              </a:rPr>
              <a:t>. P &gt; N</a:t>
            </a:r>
          </a:p>
        </p:txBody>
      </p:sp>
    </p:spTree>
    <p:extLst>
      <p:ext uri="{BB962C8B-B14F-4D97-AF65-F5344CB8AC3E}">
        <p14:creationId xmlns:p14="http://schemas.microsoft.com/office/powerpoint/2010/main" val="32918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6783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2531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6783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I, II and III follow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2531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II, III and IV follow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8304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4052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8304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I, III and IV follow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4052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I, II, and IV follow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931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931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 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 &lt; Q, Q ≤ J, J &gt; E, E ≥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I. J &lt; Q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I &lt; J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III. Q &lt;E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IV. J &gt; C</a:t>
            </a:r>
          </a:p>
        </p:txBody>
      </p:sp>
    </p:spTree>
    <p:extLst>
      <p:ext uri="{BB962C8B-B14F-4D97-AF65-F5344CB8AC3E}">
        <p14:creationId xmlns:p14="http://schemas.microsoft.com/office/powerpoint/2010/main" val="29855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973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21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973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21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II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494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242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494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I or II follows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242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I nor II follow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550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550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I and II follow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 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X ≥ Y= Z ≤ A &lt; B &gt; C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I. C &lt; Z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B &lt; Y</a:t>
            </a:r>
          </a:p>
        </p:txBody>
      </p:sp>
    </p:spTree>
    <p:extLst>
      <p:ext uri="{BB962C8B-B14F-4D97-AF65-F5344CB8AC3E}">
        <p14:creationId xmlns:p14="http://schemas.microsoft.com/office/powerpoint/2010/main" val="41081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973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21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973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I follows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21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II follows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4494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0242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4494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I or II follows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0242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Both </a:t>
            </a:r>
            <a:r>
              <a:rPr lang="en-US" sz="2500" dirty="0">
                <a:latin typeface="Nunito Sans" panose="00000500000000000000" pitchFamily="2" charset="0"/>
              </a:rPr>
              <a:t>follows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550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550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None follows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 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P &lt; Q ≤ R &lt; S &lt; 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Conclusion: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I. R ≤P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T &gt; R</a:t>
            </a:r>
          </a:p>
        </p:txBody>
      </p:sp>
    </p:spTree>
    <p:extLst>
      <p:ext uri="{BB962C8B-B14F-4D97-AF65-F5344CB8AC3E}">
        <p14:creationId xmlns:p14="http://schemas.microsoft.com/office/powerpoint/2010/main" val="33000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the following questions, the symbols @, $, &amp;, % and © are used with meaning as illustrated below: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‘P @ Q’ means P is neither smaller than nor equal to Q.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‘P $ Q’ means ‘P is not smaller than Q’.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‘P &amp; Q’ means P is neither greater than nor equal to Q’.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‘P © Q’ means ‘P is not greater than Q’.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‘P % Q’ means ‘P is neither greater than nor smaller than Q’.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Now in each of the following questions, assuming the given statements to be true, find which of the two conclusions I and II given below them is/are definitely true.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11-13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conclusion I is true.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conclusion II is true.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conclusion I or II is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conclusion I nor II is true.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conclusions I and II are true.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500" dirty="0" err="1">
                <a:latin typeface="Nunito Sans" panose="00000500000000000000" pitchFamily="2" charset="0"/>
              </a:rPr>
              <a:t>Statements</a:t>
            </a:r>
            <a:r>
              <a:rPr lang="fr-FR" sz="2500" dirty="0">
                <a:latin typeface="Nunito Sans" panose="00000500000000000000" pitchFamily="2" charset="0"/>
              </a:rPr>
              <a:t>:</a:t>
            </a:r>
          </a:p>
          <a:p>
            <a:pPr algn="just"/>
            <a:r>
              <a:rPr lang="fr-FR" sz="2500" dirty="0">
                <a:latin typeface="Nunito Sans" panose="00000500000000000000" pitchFamily="2" charset="0"/>
              </a:rPr>
              <a:t>R © S @ T, U % T $ V, W &amp; R% Y</a:t>
            </a:r>
          </a:p>
          <a:p>
            <a:pPr algn="just"/>
            <a:r>
              <a:rPr lang="fr-FR" sz="2500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fr-FR" sz="2500" dirty="0">
                <a:latin typeface="Nunito Sans" panose="00000500000000000000" pitchFamily="2" charset="0"/>
              </a:rPr>
              <a:t>I. R @ U</a:t>
            </a:r>
          </a:p>
          <a:p>
            <a:pPr algn="just"/>
            <a:r>
              <a:rPr lang="fr-FR" sz="2500" dirty="0">
                <a:latin typeface="Nunito Sans" panose="00000500000000000000" pitchFamily="2" charset="0"/>
              </a:rPr>
              <a:t>II. W &amp; R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conclusion I is true.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conclusion II is true.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conclusion I or II is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conclusion I nor II is true.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conclusions I and II are true.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latin typeface="Nunito Sans" panose="00000500000000000000" pitchFamily="2" charset="0"/>
              </a:rPr>
              <a:t>Statements: </a:t>
            </a:r>
            <a:endParaRPr lang="pt-BR" sz="2500" dirty="0" smtClean="0">
              <a:latin typeface="Nunito Sans" panose="00000500000000000000" pitchFamily="2" charset="0"/>
            </a:endParaRPr>
          </a:p>
          <a:p>
            <a:pPr algn="just"/>
            <a:r>
              <a:rPr lang="pt-BR" sz="2500" dirty="0" smtClean="0">
                <a:latin typeface="Nunito Sans" panose="00000500000000000000" pitchFamily="2" charset="0"/>
              </a:rPr>
              <a:t>K </a:t>
            </a:r>
            <a:r>
              <a:rPr lang="pt-BR" sz="2500" dirty="0">
                <a:latin typeface="Nunito Sans" panose="00000500000000000000" pitchFamily="2" charset="0"/>
              </a:rPr>
              <a:t>$ M @ O, R © Q &amp; O, G % M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I. R &amp; O</a:t>
            </a:r>
          </a:p>
          <a:p>
            <a:pPr algn="just"/>
            <a:r>
              <a:rPr lang="pt-BR" sz="2500" dirty="0">
                <a:latin typeface="Nunito Sans" panose="00000500000000000000" pitchFamily="2" charset="0"/>
              </a:rPr>
              <a:t>II. K @ Q</a:t>
            </a:r>
            <a:endParaRPr lang="en-US" sz="2500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latin typeface="Nunito Sans" panose="00000500000000000000" pitchFamily="2" charset="0"/>
              </a:rPr>
              <a:t>Only </a:t>
            </a:r>
            <a:r>
              <a:rPr lang="en-US" sz="2500" dirty="0">
                <a:latin typeface="Nunito Sans" panose="00000500000000000000" pitchFamily="2" charset="0"/>
              </a:rPr>
              <a:t>conclusion I is true.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conclusion II is true.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Either conclusion I or II is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Neither conclusion I nor II is true.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conclusions I and II are true.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Statements: A % B &amp; C, D @ E © C, F &amp; G © B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Conclusions: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I. C @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D $ A</a:t>
            </a:r>
          </a:p>
        </p:txBody>
      </p:sp>
    </p:spTree>
    <p:extLst>
      <p:ext uri="{BB962C8B-B14F-4D97-AF65-F5344CB8AC3E}">
        <p14:creationId xmlns:p14="http://schemas.microsoft.com/office/powerpoint/2010/main" val="42867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14-18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these questions, relationship </a:t>
            </a:r>
            <a:r>
              <a:rPr lang="en-US" sz="2500" dirty="0" smtClean="0">
                <a:latin typeface="Nunito Sans" panose="00000500000000000000" pitchFamily="2" charset="0"/>
              </a:rPr>
              <a:t>between different </a:t>
            </a:r>
            <a:r>
              <a:rPr lang="en-US" sz="2500" dirty="0">
                <a:latin typeface="Nunito Sans" panose="00000500000000000000" pitchFamily="2" charset="0"/>
              </a:rPr>
              <a:t>elements is shown in </a:t>
            </a:r>
            <a:r>
              <a:rPr lang="en-US" sz="2500" dirty="0" smtClean="0">
                <a:latin typeface="Nunito Sans" panose="00000500000000000000" pitchFamily="2" charset="0"/>
              </a:rPr>
              <a:t>the statements</a:t>
            </a:r>
            <a:r>
              <a:rPr lang="en-US" sz="2500" dirty="0">
                <a:latin typeface="Nunito Sans" panose="00000500000000000000" pitchFamily="2" charset="0"/>
              </a:rPr>
              <a:t>. These statements </a:t>
            </a:r>
            <a:r>
              <a:rPr lang="en-US" sz="2500" dirty="0" smtClean="0">
                <a:latin typeface="Nunito Sans" panose="00000500000000000000" pitchFamily="2" charset="0"/>
              </a:rPr>
              <a:t>are followed </a:t>
            </a:r>
            <a:r>
              <a:rPr lang="en-US" sz="2500" dirty="0">
                <a:latin typeface="Nunito Sans" panose="00000500000000000000" pitchFamily="2" charset="0"/>
              </a:rPr>
              <a:t>by five conclusions. Read </a:t>
            </a:r>
            <a:r>
              <a:rPr lang="en-US" sz="2500" dirty="0" smtClean="0">
                <a:latin typeface="Nunito Sans" panose="00000500000000000000" pitchFamily="2" charset="0"/>
              </a:rPr>
              <a:t>the statements </a:t>
            </a:r>
            <a:r>
              <a:rPr lang="en-US" sz="2500" dirty="0">
                <a:latin typeface="Nunito Sans" panose="00000500000000000000" pitchFamily="2" charset="0"/>
              </a:rPr>
              <a:t>and then </a:t>
            </a:r>
            <a:r>
              <a:rPr lang="en-US" sz="2500" dirty="0" smtClean="0">
                <a:latin typeface="Nunito Sans" panose="00000500000000000000" pitchFamily="2" charset="0"/>
              </a:rPr>
              <a:t>decide which </a:t>
            </a:r>
            <a:r>
              <a:rPr lang="en-US" sz="2500" dirty="0">
                <a:latin typeface="Nunito Sans" panose="00000500000000000000" pitchFamily="2" charset="0"/>
              </a:rPr>
              <a:t>of the following conclusion follow from the given statements.</a:t>
            </a:r>
          </a:p>
        </p:txBody>
      </p:sp>
    </p:spTree>
    <p:extLst>
      <p:ext uri="{BB962C8B-B14F-4D97-AF65-F5344CB8AC3E}">
        <p14:creationId xmlns:p14="http://schemas.microsoft.com/office/powerpoint/2010/main" val="263014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R ≤ T = M ≤ P ≤ 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500" dirty="0">
                <a:latin typeface="Nunito Sans" panose="00000500000000000000" pitchFamily="2" charset="0"/>
              </a:rPr>
              <a:t>T &gt; Q = P ≥ L ≥ M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M &lt; P = S ≥ Q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&lt; T ≥ S = O ≥ R = K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R ≤ S = T ≤ P &lt; Q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following expression will the expression ′R ≤ </a:t>
            </a:r>
            <a:r>
              <a:rPr lang="en-US" sz="2500" dirty="0" smtClean="0">
                <a:latin typeface="Nunito Sans" panose="00000500000000000000" pitchFamily="2" charset="0"/>
              </a:rPr>
              <a:t>P′ does </a:t>
            </a:r>
            <a:r>
              <a:rPr lang="en-US" sz="2500" dirty="0">
                <a:latin typeface="Nunito Sans" panose="00000500000000000000" pitchFamily="2" charset="0"/>
              </a:rPr>
              <a:t>not hold true?</a:t>
            </a:r>
          </a:p>
        </p:txBody>
      </p:sp>
    </p:spTree>
    <p:extLst>
      <p:ext uri="{BB962C8B-B14F-4D97-AF65-F5344CB8AC3E}">
        <p14:creationId xmlns:p14="http://schemas.microsoft.com/office/powerpoint/2010/main" val="42061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≥ Q ≤ N &lt; S ≤ T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&lt; Q &gt; T ≥ N &gt; S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≤ Q &lt; N ≤ S ≤ T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≤ Q ≤ S ≤ N ≤ T &lt;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&gt; Q &lt; T &lt; N ≤ S &lt;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following expressions will the expression ′Q &lt; </a:t>
            </a:r>
            <a:r>
              <a:rPr lang="en-US" sz="2500" dirty="0" smtClean="0">
                <a:latin typeface="Nunito Sans" panose="00000500000000000000" pitchFamily="2" charset="0"/>
              </a:rPr>
              <a:t>R′ does </a:t>
            </a:r>
            <a:r>
              <a:rPr lang="en-US" sz="2500" dirty="0">
                <a:latin typeface="Nunito Sans" panose="00000500000000000000" pitchFamily="2" charset="0"/>
              </a:rPr>
              <a:t>not hold true?</a:t>
            </a:r>
          </a:p>
        </p:txBody>
      </p:sp>
    </p:spTree>
    <p:extLst>
      <p:ext uri="{BB962C8B-B14F-4D97-AF65-F5344CB8AC3E}">
        <p14:creationId xmlns:p14="http://schemas.microsoft.com/office/powerpoint/2010/main" val="28021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M &gt; N ≥ P &lt; R ≤ 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R ≤ P = N &lt; M ≤ 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R ≤ N = P &lt; O ≤ M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 ≤ R &lt; N &gt; M = P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Both b and 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following expressions will the expression. ′M &gt; R</a:t>
            </a:r>
            <a:r>
              <a:rPr lang="en-US" sz="2500" dirty="0" smtClean="0">
                <a:latin typeface="Nunito Sans" panose="00000500000000000000" pitchFamily="2" charset="0"/>
              </a:rPr>
              <a:t>′ definitely </a:t>
            </a:r>
            <a:r>
              <a:rPr lang="en-US" sz="2500" dirty="0">
                <a:latin typeface="Nunito Sans" panose="00000500000000000000" pitchFamily="2" charset="0"/>
              </a:rPr>
              <a:t>be true?</a:t>
            </a:r>
          </a:p>
        </p:txBody>
      </p:sp>
    </p:spTree>
    <p:extLst>
      <p:ext uri="{BB962C8B-B14F-4D97-AF65-F5344CB8AC3E}">
        <p14:creationId xmlns:p14="http://schemas.microsoft.com/office/powerpoint/2010/main" val="22145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5146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Coded Inequalities</a:t>
            </a:r>
            <a:endParaRPr lang="en-US" sz="5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A &gt; 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E </a:t>
            </a:r>
            <a:r>
              <a:rPr lang="pt-BR" sz="2500" dirty="0">
                <a:latin typeface="Nunito Sans" panose="00000500000000000000" pitchFamily="2" charset="0"/>
              </a:rPr>
              <a:t>≥ 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B ≥ 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A </a:t>
            </a:r>
            <a:r>
              <a:rPr lang="pt-BR" sz="2500" dirty="0">
                <a:latin typeface="Nunito Sans" panose="00000500000000000000" pitchFamily="2" charset="0"/>
              </a:rPr>
              <a:t>&gt; 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B &gt; 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expressions will be true if the </a:t>
            </a:r>
            <a:r>
              <a:rPr lang="en-US" sz="2500" dirty="0" smtClean="0">
                <a:latin typeface="Nunito Sans" panose="00000500000000000000" pitchFamily="2" charset="0"/>
              </a:rPr>
              <a:t>given expression </a:t>
            </a:r>
            <a:r>
              <a:rPr lang="en-US" sz="2500" dirty="0">
                <a:latin typeface="Nunito Sans" panose="00000500000000000000" pitchFamily="2" charset="0"/>
              </a:rPr>
              <a:t>′A &gt; B ≥ C &lt; D &lt; E′ is definitely true?</a:t>
            </a:r>
          </a:p>
        </p:txBody>
      </p:sp>
    </p:spTree>
    <p:extLst>
      <p:ext uri="{BB962C8B-B14F-4D97-AF65-F5344CB8AC3E}">
        <p14:creationId xmlns:p14="http://schemas.microsoft.com/office/powerpoint/2010/main" val="24756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N = 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P </a:t>
            </a:r>
            <a:r>
              <a:rPr lang="pt-BR" sz="2500" dirty="0">
                <a:latin typeface="Nunito Sans" panose="00000500000000000000" pitchFamily="2" charset="0"/>
              </a:rPr>
              <a:t>&lt; 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T = N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P &lt; S 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expressions, ′P &lt; Q ≤ R &gt; S′, ′R ≥ T′ and ′N ≥ Q′ are true then which of the following combinations will be definitely true?</a:t>
            </a:r>
          </a:p>
        </p:txBody>
      </p:sp>
    </p:spTree>
    <p:extLst>
      <p:ext uri="{BB962C8B-B14F-4D97-AF65-F5344CB8AC3E}">
        <p14:creationId xmlns:p14="http://schemas.microsoft.com/office/powerpoint/2010/main" val="901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19-20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Read the following information carefully and answer the questions given beside.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Some friends were discussing about their savings.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M says that his savings are not more than that of W.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 says that his savings are neither less than nor equal to S.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S says that his savings are not less than O, who is not the least saver.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T says that his savings are less than M but not less than P.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P says that his savings are less than M.</a:t>
            </a:r>
          </a:p>
        </p:txBody>
      </p:sp>
    </p:spTree>
    <p:extLst>
      <p:ext uri="{BB962C8B-B14F-4D97-AF65-F5344CB8AC3E}">
        <p14:creationId xmlns:p14="http://schemas.microsoft.com/office/powerpoint/2010/main" val="2209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7357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4833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7357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Only 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4833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Only II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52565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100418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452565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Only III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100418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Only II and III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5627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5627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Only I and II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statements is false?</a:t>
            </a:r>
          </a:p>
          <a:p>
            <a:pPr algn="just"/>
            <a:endParaRPr lang="en-US" sz="2500" dirty="0">
              <a:latin typeface="Nunito Sans" panose="00000500000000000000" pitchFamily="2" charset="0"/>
            </a:endParaRP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I. W's savings are neither less than nor equal to O.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II. P's savings are less than O.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III. S's savings are more than O.</a:t>
            </a:r>
          </a:p>
        </p:txBody>
      </p:sp>
    </p:spTree>
    <p:extLst>
      <p:ext uri="{BB962C8B-B14F-4D97-AF65-F5344CB8AC3E}">
        <p14:creationId xmlns:p14="http://schemas.microsoft.com/office/powerpoint/2010/main" val="40259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743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317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743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>
                <a:latin typeface="Nunito Sans" panose="00000500000000000000" pitchFamily="2" charset="0"/>
              </a:rPr>
              <a:t>One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317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Two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8952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700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8952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Three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700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Four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9967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9967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dirty="0" smtClean="0">
                <a:latin typeface="Nunito Sans" panose="00000500000000000000" pitchFamily="2" charset="0"/>
              </a:rPr>
              <a:t>More than four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P's savings are less than how many people?</a:t>
            </a:r>
          </a:p>
        </p:txBody>
      </p:sp>
    </p:spTree>
    <p:extLst>
      <p:ext uri="{BB962C8B-B14F-4D97-AF65-F5344CB8AC3E}">
        <p14:creationId xmlns:p14="http://schemas.microsoft.com/office/powerpoint/2010/main" val="3096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Nunito Sans" panose="00000500000000000000" pitchFamily="2" charset="0"/>
              </a:rPr>
              <a:t>Relationship</a:t>
            </a:r>
            <a:r>
              <a:rPr lang="en-US" sz="2800" dirty="0">
                <a:latin typeface="Nunito Sans" panose="00000500000000000000" pitchFamily="2" charset="0"/>
              </a:rPr>
              <a:t> between more than 2 elements which is stated by some </a:t>
            </a:r>
            <a:r>
              <a:rPr lang="en-US" sz="2800" b="1" dirty="0">
                <a:latin typeface="Nunito Sans" panose="00000500000000000000" pitchFamily="2" charset="0"/>
              </a:rPr>
              <a:t>particular symbol </a:t>
            </a:r>
            <a:r>
              <a:rPr lang="en-US" sz="2800" dirty="0">
                <a:latin typeface="Nunito Sans" panose="00000500000000000000" pitchFamily="2" charset="0"/>
              </a:rPr>
              <a:t>is </a:t>
            </a:r>
            <a:r>
              <a:rPr lang="en-US" sz="2800" b="1" dirty="0" smtClean="0">
                <a:latin typeface="Nunito Sans" panose="00000500000000000000" pitchFamily="2" charset="0"/>
              </a:rPr>
              <a:t>inequality</a:t>
            </a:r>
            <a:r>
              <a:rPr lang="en-US" sz="2800" dirty="0" smtClean="0">
                <a:latin typeface="Nunito Sans" panose="00000500000000000000" pitchFamily="2" charset="0"/>
              </a:rPr>
              <a:t>.</a:t>
            </a:r>
            <a:endParaRPr lang="en-US" sz="2800" dirty="0">
              <a:latin typeface="Nunito Sans" panose="00000500000000000000" pitchFamily="2" charset="0"/>
            </a:endParaRPr>
          </a:p>
          <a:p>
            <a:pPr algn="just"/>
            <a:endParaRPr lang="en-US" sz="2800" dirty="0">
              <a:latin typeface="Nunito Sans" panose="00000500000000000000" pitchFamily="2" charset="0"/>
            </a:endParaRP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Questions with a statement consisting of group of elements can be separated by inequality symbols like &gt;, &lt; and =.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Coded Inequalities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Nunito Sans" panose="00000500000000000000" pitchFamily="2" charset="0"/>
              </a:rPr>
              <a:t>Following are the five science or we can say five possibilities which are used to describe the relationship between certain objects.</a:t>
            </a:r>
          </a:p>
          <a:p>
            <a:pPr algn="just"/>
            <a:endParaRPr lang="en-US" sz="2800" b="1" dirty="0">
              <a:latin typeface="Nunito Sans" panose="00000500000000000000" pitchFamily="2" charset="0"/>
            </a:endParaRPr>
          </a:p>
          <a:p>
            <a:pPr algn="just"/>
            <a:r>
              <a:rPr lang="en-US" sz="2800" b="1" dirty="0">
                <a:latin typeface="Nunito Sans" panose="00000500000000000000" pitchFamily="2" charset="0"/>
              </a:rPr>
              <a:t>Signs		Meaning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&gt; 		</a:t>
            </a:r>
            <a:r>
              <a:rPr lang="en-US" sz="2800" dirty="0" smtClean="0">
                <a:latin typeface="Nunito Sans" panose="00000500000000000000" pitchFamily="2" charset="0"/>
              </a:rPr>
              <a:t>	Greater </a:t>
            </a:r>
            <a:r>
              <a:rPr lang="en-US" sz="2800" dirty="0">
                <a:latin typeface="Nunito Sans" panose="00000500000000000000" pitchFamily="2" charset="0"/>
              </a:rPr>
              <a:t>than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&lt; 		</a:t>
            </a:r>
            <a:r>
              <a:rPr lang="en-US" sz="2800" dirty="0" smtClean="0">
                <a:latin typeface="Nunito Sans" panose="00000500000000000000" pitchFamily="2" charset="0"/>
              </a:rPr>
              <a:t>	Less </a:t>
            </a:r>
            <a:r>
              <a:rPr lang="en-US" sz="2800" dirty="0">
                <a:latin typeface="Nunito Sans" panose="00000500000000000000" pitchFamily="2" charset="0"/>
              </a:rPr>
              <a:t>than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≥ 		</a:t>
            </a:r>
            <a:r>
              <a:rPr lang="en-US" sz="2800" dirty="0" smtClean="0">
                <a:latin typeface="Nunito Sans" panose="00000500000000000000" pitchFamily="2" charset="0"/>
              </a:rPr>
              <a:t>	Greater </a:t>
            </a:r>
            <a:r>
              <a:rPr lang="en-US" sz="2800" dirty="0">
                <a:latin typeface="Nunito Sans" panose="00000500000000000000" pitchFamily="2" charset="0"/>
              </a:rPr>
              <a:t>than or Equal to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≤		</a:t>
            </a:r>
            <a:r>
              <a:rPr lang="en-US" sz="2800" dirty="0" smtClean="0">
                <a:latin typeface="Nunito Sans" panose="00000500000000000000" pitchFamily="2" charset="0"/>
              </a:rPr>
              <a:t>	Less </a:t>
            </a:r>
            <a:r>
              <a:rPr lang="en-US" sz="2800" dirty="0">
                <a:latin typeface="Nunito Sans" panose="00000500000000000000" pitchFamily="2" charset="0"/>
              </a:rPr>
              <a:t>than or Equal to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=		</a:t>
            </a:r>
            <a:r>
              <a:rPr lang="en-US" sz="2800" dirty="0" smtClean="0">
                <a:latin typeface="Nunito Sans" panose="00000500000000000000" pitchFamily="2" charset="0"/>
              </a:rPr>
              <a:t>	Equal </a:t>
            </a:r>
            <a:r>
              <a:rPr lang="en-US" sz="2800" dirty="0">
                <a:latin typeface="Nunito Sans" panose="00000500000000000000" pitchFamily="2" charset="0"/>
              </a:rPr>
              <a:t>to</a:t>
            </a:r>
          </a:p>
          <a:p>
            <a:pPr algn="just"/>
            <a:r>
              <a:rPr lang="en-US" sz="2800" dirty="0">
                <a:latin typeface="Nunito Sans" panose="00000500000000000000" pitchFamily="2" charset="0"/>
              </a:rPr>
              <a:t>≠		</a:t>
            </a:r>
            <a:r>
              <a:rPr lang="en-US" sz="2800" dirty="0" smtClean="0">
                <a:latin typeface="Nunito Sans" panose="00000500000000000000" pitchFamily="2" charset="0"/>
              </a:rPr>
              <a:t>	</a:t>
            </a:r>
            <a:r>
              <a:rPr lang="en-US" sz="2800" dirty="0" err="1" smtClean="0">
                <a:latin typeface="Nunito Sans" panose="00000500000000000000" pitchFamily="2" charset="0"/>
              </a:rPr>
              <a:t>Inequal</a:t>
            </a:r>
            <a:r>
              <a:rPr lang="en-US" sz="2800" dirty="0" smtClean="0">
                <a:latin typeface="Nunito Sans" panose="00000500000000000000" pitchFamily="2" charset="0"/>
              </a:rPr>
              <a:t> </a:t>
            </a:r>
            <a:r>
              <a:rPr lang="en-US" sz="2800" dirty="0">
                <a:latin typeface="Nunito Sans" panose="00000500000000000000" pitchFamily="2" charset="0"/>
              </a:rPr>
              <a:t>to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Coded Inequalities</a:t>
            </a:r>
            <a:endParaRPr lang="en-US" sz="4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explanation is false, if the given expression is true?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E = F &gt; G ≤ H = I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E &gt; G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H ≥ G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H ≥ F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I ≥ 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3 &amp;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9342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L  ≤ O &gt; V = E ≥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ones is correct?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1) L ≤ V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2) O = 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3) O &gt; S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4) S ≥ 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209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278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209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278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6188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Nunito Sans" panose="00000500000000000000" pitchFamily="2" charset="0"/>
              </a:rPr>
              <a:t>C)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936644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6188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3 &amp;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936644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Only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46330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</a:t>
            </a:r>
            <a:r>
              <a:rPr lang="en-US" sz="2500" b="1" dirty="0" smtClean="0">
                <a:latin typeface="Nunito Sans" panose="00000500000000000000" pitchFamily="2" charset="0"/>
              </a:rPr>
              <a:t>)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46330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3351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Microsoft Office PowerPoint</Application>
  <PresentationFormat>Widescreen</PresentationFormat>
  <Paragraphs>456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Nunito Sans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2019-12-02T04:29:43Z</dcterms:modified>
</cp:coreProperties>
</file>