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7"/>
  </p:notesMasterIdLst>
  <p:sldIdLst>
    <p:sldId id="272" r:id="rId2"/>
    <p:sldId id="271" r:id="rId3"/>
    <p:sldId id="258"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89" r:id="rId26"/>
  </p:sldIdLst>
  <p:sldSz cx="12192000" cy="6858000"/>
  <p:notesSz cx="6858000" cy="9144000"/>
  <p:embeddedFontLst>
    <p:embeddedFont>
      <p:font typeface="Nunito Sans" panose="020B0604020202020204" charset="0"/>
      <p:regular r:id="rId28"/>
      <p:bold r:id="rId29"/>
      <p:italic r:id="rId30"/>
      <p:boldItalic r:id="rId31"/>
    </p:embeddedFont>
    <p:embeddedFont>
      <p:font typeface="Nunito Sans SemiBold" panose="020B0604020202020204" charset="0"/>
      <p:bold r:id="rId32"/>
      <p:boldItalic r:id="rId33"/>
    </p:embeddedFont>
    <p:embeddedFont>
      <p:font typeface="Calibri" panose="020F050202020403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899" autoAdjust="0"/>
  </p:normalViewPr>
  <p:slideViewPr>
    <p:cSldViewPr>
      <p:cViewPr varScale="1">
        <p:scale>
          <a:sx n="63" d="100"/>
          <a:sy n="63" d="100"/>
        </p:scale>
        <p:origin x="804" y="72"/>
      </p:cViewPr>
      <p:guideLst>
        <p:guide orient="horz" pos="2160"/>
        <p:guide pos="3840"/>
      </p:guideLst>
    </p:cSldViewPr>
  </p:slideViewPr>
  <p:notesTextViewPr>
    <p:cViewPr>
      <p:scale>
        <a:sx n="100" d="100"/>
        <a:sy n="100" d="100"/>
      </p:scale>
      <p:origin x="0" y="0"/>
    </p:cViewPr>
  </p:notesTextViewPr>
  <p:notesViewPr>
    <p:cSldViewPr>
      <p:cViewPr>
        <p:scale>
          <a:sx n="50" d="100"/>
          <a:sy n="50" d="100"/>
        </p:scale>
        <p:origin x="207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88020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endParaRPr lang="en-US" sz="1200" b="1" i="1"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in this question using all  the following data if we consider initially the total number of students =X,</a:t>
            </a:r>
          </a:p>
          <a:p>
            <a:r>
              <a:rPr lang="en-US" sz="1200" b="0" i="0" kern="1200" dirty="0" smtClean="0">
                <a:solidFill>
                  <a:schemeClr val="tx1"/>
                </a:solidFill>
                <a:effectLst/>
                <a:latin typeface="+mn-lt"/>
                <a:ea typeface="+mn-ea"/>
                <a:cs typeface="+mn-cs"/>
              </a:rPr>
              <a:t>then from that we get,</a:t>
            </a:r>
          </a:p>
          <a:p>
            <a:r>
              <a:rPr lang="en-US" sz="1200" b="0" i="0" kern="1200" dirty="0" smtClean="0">
                <a:solidFill>
                  <a:schemeClr val="tx1"/>
                </a:solidFill>
                <a:effectLst/>
                <a:latin typeface="+mn-lt"/>
                <a:ea typeface="+mn-ea"/>
                <a:cs typeface="+mn-cs"/>
              </a:rPr>
              <a:t>students taking up NCC= 75% of X</a:t>
            </a:r>
          </a:p>
          <a:p>
            <a:r>
              <a:rPr lang="en-US" sz="1200" b="0" i="0" kern="1200" dirty="0" smtClean="0">
                <a:solidFill>
                  <a:schemeClr val="tx1"/>
                </a:solidFill>
                <a:effectLst/>
                <a:latin typeface="+mn-lt"/>
                <a:ea typeface="+mn-ea"/>
                <a:cs typeface="+mn-cs"/>
              </a:rPr>
              <a:t>Students taking up NSS=30%of X</a:t>
            </a:r>
          </a:p>
          <a:p>
            <a:r>
              <a:rPr lang="en-US" sz="1200" b="0" i="0" kern="1200" dirty="0" smtClean="0">
                <a:solidFill>
                  <a:schemeClr val="tx1"/>
                </a:solidFill>
                <a:effectLst/>
                <a:latin typeface="+mn-lt"/>
                <a:ea typeface="+mn-ea"/>
                <a:cs typeface="+mn-cs"/>
              </a:rPr>
              <a:t>hence  X= (75%of X + 30%of X) - (6) + 3</a:t>
            </a:r>
          </a:p>
          <a:p>
            <a:r>
              <a:rPr lang="en-US" sz="1200" b="0" i="0" kern="1200" dirty="0" smtClean="0">
                <a:solidFill>
                  <a:schemeClr val="tx1"/>
                </a:solidFill>
                <a:effectLst/>
                <a:latin typeface="+mn-lt"/>
                <a:ea typeface="+mn-ea"/>
                <a:cs typeface="+mn-cs"/>
              </a:rPr>
              <a:t>           X = (75/100 + 30/100)X -3</a:t>
            </a:r>
          </a:p>
          <a:p>
            <a:r>
              <a:rPr lang="en-US" sz="1200" b="0" i="0" kern="1200" dirty="0" smtClean="0">
                <a:solidFill>
                  <a:schemeClr val="tx1"/>
                </a:solidFill>
                <a:effectLst/>
                <a:latin typeface="+mn-lt"/>
                <a:ea typeface="+mn-ea"/>
                <a:cs typeface="+mn-cs"/>
              </a:rPr>
              <a:t>           x= (105X -300)/100</a:t>
            </a:r>
          </a:p>
          <a:p>
            <a:r>
              <a:rPr lang="en-US" sz="1200" b="0" i="0" kern="1200" dirty="0" smtClean="0">
                <a:solidFill>
                  <a:schemeClr val="tx1"/>
                </a:solidFill>
                <a:effectLst/>
                <a:latin typeface="+mn-lt"/>
                <a:ea typeface="+mn-ea"/>
                <a:cs typeface="+mn-cs"/>
              </a:rPr>
              <a:t>         100X= 105X-300</a:t>
            </a:r>
          </a:p>
          <a:p>
            <a:r>
              <a:rPr lang="en-US" sz="1200" b="0" i="0" kern="1200" dirty="0" smtClean="0">
                <a:solidFill>
                  <a:schemeClr val="tx1"/>
                </a:solidFill>
                <a:effectLst/>
                <a:latin typeface="+mn-lt"/>
                <a:ea typeface="+mn-ea"/>
                <a:cs typeface="+mn-cs"/>
              </a:rPr>
              <a:t>         X=60</a:t>
            </a: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73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endParaRPr lang="en-US" sz="1200" b="1" i="1"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students preferring NSS=30% of X=30% of 60 =18</a:t>
            </a:r>
          </a:p>
          <a:p>
            <a:r>
              <a:rPr lang="en-US" sz="1200" b="0" i="0" kern="1200" dirty="0" smtClean="0">
                <a:solidFill>
                  <a:schemeClr val="tx1"/>
                </a:solidFill>
                <a:effectLst/>
                <a:latin typeface="+mn-lt"/>
                <a:ea typeface="+mn-ea"/>
                <a:cs typeface="+mn-cs"/>
              </a:rPr>
              <a:t>students preferring only NSS =18-6=12</a:t>
            </a:r>
          </a:p>
          <a:p>
            <a:r>
              <a:rPr lang="en-US" sz="1200" b="0" i="0" kern="1200" dirty="0" smtClean="0">
                <a:solidFill>
                  <a:schemeClr val="tx1"/>
                </a:solidFill>
                <a:effectLst/>
                <a:latin typeface="+mn-lt"/>
                <a:ea typeface="+mn-ea"/>
                <a:cs typeface="+mn-cs"/>
              </a:rPr>
              <a:t>%age of students preferring  only NSS =20% </a:t>
            </a: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5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0" i="0" kern="1200" dirty="0" smtClean="0">
                <a:solidFill>
                  <a:schemeClr val="tx1"/>
                </a:solidFill>
                <a:effectLst/>
                <a:latin typeface="+mn-lt"/>
                <a:ea typeface="+mn-ea"/>
                <a:cs typeface="+mn-cs"/>
              </a:rPr>
              <a:t>only 1 program = No. of students in only NCC + No. of students in only NSS                         = 39 +12= 51</a:t>
            </a:r>
          </a:p>
          <a:p>
            <a:r>
              <a:rPr lang="en-US" sz="1200" b="0" i="0" kern="1200" dirty="0" smtClean="0">
                <a:solidFill>
                  <a:schemeClr val="tx1"/>
                </a:solidFill>
                <a:effectLst/>
                <a:latin typeface="+mn-lt"/>
                <a:ea typeface="+mn-ea"/>
                <a:cs typeface="+mn-cs"/>
              </a:rPr>
              <a:t>%age of students only in one = (51/60)100=85%</a:t>
            </a: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2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0" i="0" kern="1200" dirty="0" smtClean="0">
                <a:solidFill>
                  <a:schemeClr val="tx1"/>
                </a:solidFill>
                <a:effectLst/>
                <a:latin typeface="+mn-lt"/>
                <a:ea typeface="+mn-ea"/>
                <a:cs typeface="+mn-cs"/>
              </a:rPr>
              <a:t>At least 1 program = ( only NSS + only NCC) + ( both NSS &amp; NCC)                             =(39+12+ 6)</a:t>
            </a:r>
          </a:p>
          <a:p>
            <a:r>
              <a:rPr lang="en-US" sz="1200" b="0" i="0" kern="1200" dirty="0" smtClean="0">
                <a:solidFill>
                  <a:schemeClr val="tx1"/>
                </a:solidFill>
                <a:effectLst/>
                <a:latin typeface="+mn-lt"/>
                <a:ea typeface="+mn-ea"/>
                <a:cs typeface="+mn-cs"/>
              </a:rPr>
              <a:t>                             =57</a:t>
            </a: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4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92161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dirty="0" smtClean="0">
                <a:effectLst/>
              </a:rPr>
              <a:t>x=c</a:t>
            </a:r>
          </a:p>
          <a:p>
            <a:r>
              <a:rPr lang="en-US" dirty="0" smtClean="0">
                <a:effectLst/>
              </a:rPr>
              <a:t>a + 2b + 3c = 84 -----------&gt;1</a:t>
            </a:r>
          </a:p>
          <a:p>
            <a:r>
              <a:rPr lang="en-US" dirty="0" smtClean="0">
                <a:effectLst/>
              </a:rPr>
              <a:t>a + b + c = 63-x</a:t>
            </a:r>
          </a:p>
          <a:p>
            <a:r>
              <a:rPr lang="en-US" dirty="0" smtClean="0">
                <a:effectLst/>
              </a:rPr>
              <a:t>a+b+2c=63 ----------------&gt;2</a:t>
            </a:r>
          </a:p>
          <a:p>
            <a:r>
              <a:rPr lang="en-US" dirty="0" smtClean="0">
                <a:effectLst/>
              </a:rPr>
              <a:t>1-2</a:t>
            </a:r>
          </a:p>
          <a:p>
            <a:r>
              <a:rPr lang="en-US" dirty="0" err="1" smtClean="0">
                <a:effectLst/>
              </a:rPr>
              <a:t>b+c</a:t>
            </a:r>
            <a:r>
              <a:rPr lang="en-US" dirty="0" smtClean="0">
                <a:effectLst/>
              </a:rPr>
              <a:t> = 21 ----------&gt;3</a:t>
            </a:r>
          </a:p>
          <a:p>
            <a:r>
              <a:rPr lang="en-US" dirty="0" smtClean="0">
                <a:effectLst/>
              </a:rPr>
              <a:t>b+3c= 10+9+8 = 27 ------------&gt;4</a:t>
            </a:r>
          </a:p>
          <a:p>
            <a:r>
              <a:rPr lang="en-US" dirty="0" smtClean="0">
                <a:effectLst/>
              </a:rPr>
              <a:t>4-3</a:t>
            </a:r>
          </a:p>
          <a:p>
            <a:r>
              <a:rPr lang="en-US" dirty="0" smtClean="0">
                <a:effectLst/>
              </a:rPr>
              <a:t>2c=6</a:t>
            </a:r>
          </a:p>
          <a:p>
            <a:r>
              <a:rPr lang="en-US" dirty="0" smtClean="0">
                <a:effectLst/>
              </a:rPr>
              <a:t>c=3</a:t>
            </a:r>
          </a:p>
          <a:p>
            <a:r>
              <a:rPr lang="en-US" dirty="0" smtClean="0">
                <a:effectLst/>
              </a:rPr>
              <a:t/>
            </a:r>
            <a:br>
              <a:rPr lang="en-US" dirty="0" smtClean="0">
                <a:effectLst/>
              </a:rPr>
            </a:br>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pic>
        <p:nvPicPr>
          <p:cNvPr id="6146" name="Picture 2" descr="http://www.facenow.in/modules/emanager/ques/img/4842267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982" y="5205585"/>
            <a:ext cx="3074218" cy="279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a:t>
            </a:r>
            <a:r>
              <a:rPr lang="en-US" sz="1200" b="1" i="0" kern="1200" baseline="0" dirty="0" smtClean="0">
                <a:solidFill>
                  <a:schemeClr val="tx1"/>
                </a:solidFill>
                <a:effectLst/>
                <a:latin typeface="+mn-lt"/>
                <a:ea typeface="+mn-ea"/>
                <a:cs typeface="+mn-cs"/>
              </a:rPr>
              <a:t> B</a:t>
            </a:r>
          </a:p>
          <a:p>
            <a:endParaRPr lang="en-US" sz="1200" b="1" i="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0" i="0" kern="1200" baseline="0" dirty="0" smtClean="0">
                <a:solidFill>
                  <a:schemeClr val="tx1"/>
                </a:solidFill>
                <a:effectLst/>
                <a:latin typeface="+mn-lt"/>
                <a:ea typeface="+mn-ea"/>
                <a:cs typeface="+mn-cs"/>
              </a:rPr>
              <a:t>no of persons who played one of the three games = 18+9+12 = 39</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pic>
        <p:nvPicPr>
          <p:cNvPr id="10242" name="Picture 2" descr="https://facenow.in/modules/emanager/ques/img/17470991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54612"/>
            <a:ext cx="2968625" cy="270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0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46663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1"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 striped = 5</a:t>
            </a:r>
          </a:p>
          <a:p>
            <a:r>
              <a:rPr lang="en-US" sz="1200" b="0" i="0" kern="1200" dirty="0" smtClean="0">
                <a:solidFill>
                  <a:schemeClr val="tx1"/>
                </a:solidFill>
                <a:effectLst/>
                <a:latin typeface="+mn-lt"/>
                <a:ea typeface="+mn-ea"/>
                <a:cs typeface="+mn-cs"/>
              </a:rPr>
              <a:t>Number of non-striped = 2</a:t>
            </a:r>
          </a:p>
          <a:p>
            <a:r>
              <a:rPr lang="en-US" sz="1200" b="0" i="0" kern="1200" dirty="0" smtClean="0">
                <a:solidFill>
                  <a:schemeClr val="tx1"/>
                </a:solidFill>
                <a:effectLst/>
                <a:latin typeface="+mn-lt"/>
                <a:ea typeface="+mn-ea"/>
                <a:cs typeface="+mn-cs"/>
              </a:rPr>
              <a:t>Difference between number of striped and number of non-striped animals = 5 – 2 = 3</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3.</a:t>
            </a:r>
            <a:endParaRPr lang="en-US" sz="1200" b="0" i="0" kern="1200" dirty="0" smtClean="0">
              <a:solidFill>
                <a:schemeClr val="tx1"/>
              </a:solidFill>
              <a:effectLst/>
              <a:latin typeface="+mn-lt"/>
              <a:ea typeface="+mn-ea"/>
              <a:cs typeface="+mn-cs"/>
            </a:endParaRP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pic>
        <p:nvPicPr>
          <p:cNvPr id="11266" name="Picture 2" descr="http://i1.facenow.in/modules/emanager/ques/img/tmp_592b7df6a9bbf30034a053348b9c0fd111005512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34395"/>
            <a:ext cx="2511425" cy="205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6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1"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 non-striped = 2</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pic>
        <p:nvPicPr>
          <p:cNvPr id="11266" name="Picture 2" descr="http://i1.facenow.in/modules/emanager/ques/img/tmp_592b7df6a9bbf30034a053348b9c0fd111005512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34395"/>
            <a:ext cx="2511425" cy="205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7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48712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1"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People who like all 3 = x + y + z + 10 = 60</a:t>
            </a:r>
          </a:p>
          <a:p>
            <a:r>
              <a:rPr lang="en-US" sz="1200" b="0" i="0" kern="1200" dirty="0" smtClean="0">
                <a:solidFill>
                  <a:schemeClr val="tx1"/>
                </a:solidFill>
                <a:effectLst/>
                <a:latin typeface="+mn-lt"/>
                <a:ea typeface="+mn-ea"/>
                <a:cs typeface="+mn-cs"/>
              </a:rPr>
              <a:t>We know that C = 230, A= 220, N=210, M=240</a:t>
            </a:r>
          </a:p>
          <a:p>
            <a:r>
              <a:rPr lang="en-US" sz="1200" b="0" i="0" kern="1200" dirty="0" smtClean="0">
                <a:solidFill>
                  <a:schemeClr val="tx1"/>
                </a:solidFill>
                <a:effectLst/>
                <a:latin typeface="+mn-lt"/>
                <a:ea typeface="+mn-ea"/>
                <a:cs typeface="+mn-cs"/>
              </a:rPr>
              <a:t>A = 60 + 30 + 20 + 40 + 10 + 30 + x + y = 220</a:t>
            </a:r>
          </a:p>
          <a:p>
            <a:r>
              <a:rPr lang="en-US" sz="1200" b="0" i="0" kern="1200" dirty="0" smtClean="0">
                <a:solidFill>
                  <a:schemeClr val="tx1"/>
                </a:solidFill>
                <a:effectLst/>
                <a:latin typeface="+mn-lt"/>
                <a:ea typeface="+mn-ea"/>
                <a:cs typeface="+mn-cs"/>
              </a:rPr>
              <a:t>x + y = 30</a:t>
            </a:r>
          </a:p>
          <a:p>
            <a:r>
              <a:rPr lang="en-US" sz="1200" b="0" i="0" kern="1200" dirty="0" smtClean="0">
                <a:solidFill>
                  <a:schemeClr val="tx1"/>
                </a:solidFill>
                <a:effectLst/>
                <a:latin typeface="+mn-lt"/>
                <a:ea typeface="+mn-ea"/>
                <a:cs typeface="+mn-cs"/>
              </a:rPr>
              <a:t>Similarly,</a:t>
            </a:r>
          </a:p>
          <a:p>
            <a:r>
              <a:rPr lang="en-US" sz="1200" b="0" i="0" kern="1200" dirty="0" smtClean="0">
                <a:solidFill>
                  <a:schemeClr val="tx1"/>
                </a:solidFill>
                <a:effectLst/>
                <a:latin typeface="+mn-lt"/>
                <a:ea typeface="+mn-ea"/>
                <a:cs typeface="+mn-cs"/>
              </a:rPr>
              <a:t>y + z = 40</a:t>
            </a:r>
          </a:p>
          <a:p>
            <a:r>
              <a:rPr lang="en-US" sz="1200" b="0" i="0" kern="1200" dirty="0" smtClean="0">
                <a:solidFill>
                  <a:schemeClr val="tx1"/>
                </a:solidFill>
                <a:effectLst/>
                <a:latin typeface="+mn-lt"/>
                <a:ea typeface="+mn-ea"/>
                <a:cs typeface="+mn-cs"/>
              </a:rPr>
              <a:t>x + z = 30</a:t>
            </a:r>
          </a:p>
          <a:p>
            <a:r>
              <a:rPr lang="en-US" sz="1200" b="0" i="0" kern="1200" dirty="0" smtClean="0">
                <a:solidFill>
                  <a:schemeClr val="tx1"/>
                </a:solidFill>
                <a:effectLst/>
                <a:latin typeface="+mn-lt"/>
                <a:ea typeface="+mn-ea"/>
                <a:cs typeface="+mn-cs"/>
              </a:rPr>
              <a:t>Hence,</a:t>
            </a:r>
          </a:p>
          <a:p>
            <a:r>
              <a:rPr lang="en-US" sz="1200" b="0" i="0" kern="1200" dirty="0" smtClean="0">
                <a:solidFill>
                  <a:schemeClr val="tx1"/>
                </a:solidFill>
                <a:effectLst/>
                <a:latin typeface="+mn-lt"/>
                <a:ea typeface="+mn-ea"/>
                <a:cs typeface="+mn-cs"/>
              </a:rPr>
              <a:t>x = 10, y = 20, z = 20</a:t>
            </a:r>
          </a:p>
          <a:p>
            <a:r>
              <a:rPr lang="en-US" sz="1200" b="1" i="0" kern="1200" dirty="0" smtClean="0">
                <a:solidFill>
                  <a:schemeClr val="tx1"/>
                </a:solidFill>
                <a:effectLst/>
                <a:latin typeface="+mn-lt"/>
                <a:ea typeface="+mn-ea"/>
                <a:cs typeface="+mn-cs"/>
              </a:rPr>
              <a:t>People who like all 3 = x + y + z + 10 = 60</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92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 know that C = 230, A= 220, N=210, M=240</a:t>
            </a:r>
          </a:p>
          <a:p>
            <a:r>
              <a:rPr lang="en-US" sz="1200" b="0" i="0" kern="1200" dirty="0" smtClean="0">
                <a:solidFill>
                  <a:schemeClr val="tx1"/>
                </a:solidFill>
                <a:effectLst/>
                <a:latin typeface="+mn-lt"/>
                <a:ea typeface="+mn-ea"/>
                <a:cs typeface="+mn-cs"/>
              </a:rPr>
              <a:t>A = 60 + 30 + 20 + 40 + 30 + x + y = 220</a:t>
            </a:r>
          </a:p>
          <a:p>
            <a:r>
              <a:rPr lang="en-US" sz="1200" b="0" i="0" kern="1200" dirty="0" smtClean="0">
                <a:solidFill>
                  <a:schemeClr val="tx1"/>
                </a:solidFill>
                <a:effectLst/>
                <a:latin typeface="+mn-lt"/>
                <a:ea typeface="+mn-ea"/>
                <a:cs typeface="+mn-cs"/>
              </a:rPr>
              <a:t>x + y = 30</a:t>
            </a:r>
          </a:p>
          <a:p>
            <a:r>
              <a:rPr lang="en-US" sz="1200" b="0" i="0" kern="1200" dirty="0" smtClean="0">
                <a:solidFill>
                  <a:schemeClr val="tx1"/>
                </a:solidFill>
                <a:effectLst/>
                <a:latin typeface="+mn-lt"/>
                <a:ea typeface="+mn-ea"/>
                <a:cs typeface="+mn-cs"/>
              </a:rPr>
              <a:t>Similarly,</a:t>
            </a:r>
          </a:p>
          <a:p>
            <a:r>
              <a:rPr lang="en-US" sz="1200" b="0" i="0" kern="1200" dirty="0" smtClean="0">
                <a:solidFill>
                  <a:schemeClr val="tx1"/>
                </a:solidFill>
                <a:effectLst/>
                <a:latin typeface="+mn-lt"/>
                <a:ea typeface="+mn-ea"/>
                <a:cs typeface="+mn-cs"/>
              </a:rPr>
              <a:t>y + z = 40</a:t>
            </a:r>
          </a:p>
          <a:p>
            <a:r>
              <a:rPr lang="en-US" sz="1200" b="0" i="0" kern="1200" dirty="0" smtClean="0">
                <a:solidFill>
                  <a:schemeClr val="tx1"/>
                </a:solidFill>
                <a:effectLst/>
                <a:latin typeface="+mn-lt"/>
                <a:ea typeface="+mn-ea"/>
                <a:cs typeface="+mn-cs"/>
              </a:rPr>
              <a:t>x + z = 30</a:t>
            </a:r>
          </a:p>
          <a:p>
            <a:r>
              <a:rPr lang="en-US" sz="1200" b="0" i="0" kern="1200" dirty="0" smtClean="0">
                <a:solidFill>
                  <a:schemeClr val="tx1"/>
                </a:solidFill>
                <a:effectLst/>
                <a:latin typeface="+mn-lt"/>
                <a:ea typeface="+mn-ea"/>
                <a:cs typeface="+mn-cs"/>
              </a:rPr>
              <a:t>Hence,</a:t>
            </a:r>
          </a:p>
          <a:p>
            <a:r>
              <a:rPr lang="en-US" sz="1200" b="0" i="0" kern="1200" dirty="0" smtClean="0">
                <a:solidFill>
                  <a:schemeClr val="tx1"/>
                </a:solidFill>
                <a:effectLst/>
                <a:latin typeface="+mn-lt"/>
                <a:ea typeface="+mn-ea"/>
                <a:cs typeface="+mn-cs"/>
              </a:rPr>
              <a:t>x = 10, y = 20, z = 20</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People who like Cadbury and </a:t>
            </a:r>
            <a:r>
              <a:rPr lang="en-US" sz="1200" b="0" i="0" kern="1200" dirty="0" err="1" smtClean="0">
                <a:solidFill>
                  <a:schemeClr val="tx1"/>
                </a:solidFill>
                <a:effectLst/>
                <a:latin typeface="+mn-lt"/>
                <a:ea typeface="+mn-ea"/>
                <a:cs typeface="+mn-cs"/>
              </a:rPr>
              <a:t>Amul</a:t>
            </a:r>
            <a:r>
              <a:rPr lang="en-US" sz="1200" b="0" i="0" kern="1200" dirty="0" smtClean="0">
                <a:solidFill>
                  <a:schemeClr val="tx1"/>
                </a:solidFill>
                <a:effectLst/>
                <a:latin typeface="+mn-lt"/>
                <a:ea typeface="+mn-ea"/>
                <a:cs typeface="+mn-cs"/>
              </a:rPr>
              <a:t> = 30 + 40 + x + y = 100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40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en-US" dirty="0" smtClean="0"/>
              <a:t/>
            </a:r>
            <a:br>
              <a:rPr lang="en-US" dirty="0" smtClean="0"/>
            </a:br>
            <a:r>
              <a:rPr lang="en-US" sz="1200" b="0" i="0" kern="1200" dirty="0" smtClean="0">
                <a:solidFill>
                  <a:schemeClr val="tx1"/>
                </a:solidFill>
                <a:effectLst/>
                <a:latin typeface="+mn-lt"/>
                <a:ea typeface="+mn-ea"/>
                <a:cs typeface="+mn-cs"/>
              </a:rPr>
              <a:t>At most two = Exactly one + Exactly two = (60 + 60 + 60 + 60) + (30 + 30 + 30 + 30 + 20 + 20) = </a:t>
            </a:r>
            <a:r>
              <a:rPr lang="en-US" sz="1200" b="1" i="0" kern="1200" dirty="0" smtClean="0">
                <a:solidFill>
                  <a:schemeClr val="tx1"/>
                </a:solidFill>
                <a:effectLst/>
                <a:latin typeface="+mn-lt"/>
                <a:ea typeface="+mn-ea"/>
                <a:cs typeface="+mn-cs"/>
              </a:rPr>
              <a:t>400</a:t>
            </a:r>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23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houses which had none of the three = 25-number of houses that had at least one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 houses that had at least one=4+6+3+2+2+1+5</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=23</a:t>
            </a:r>
          </a:p>
          <a:p>
            <a:r>
              <a:rPr lang="en-US" sz="1200" b="0" i="0" kern="1200" dirty="0" smtClean="0">
                <a:solidFill>
                  <a:schemeClr val="tx1"/>
                </a:solidFill>
                <a:effectLst/>
                <a:latin typeface="+mn-lt"/>
                <a:ea typeface="+mn-ea"/>
                <a:cs typeface="+mn-cs"/>
              </a:rPr>
              <a:t>Therefore, number of houses which had none of the three = 25-23</a:t>
            </a:r>
          </a:p>
          <a:p>
            <a:r>
              <a:rPr lang="en-US" sz="1200" b="0" i="0" kern="1200" dirty="0" smtClean="0">
                <a:solidFill>
                  <a:schemeClr val="tx1"/>
                </a:solidFill>
                <a:effectLst/>
                <a:latin typeface="+mn-lt"/>
                <a:ea typeface="+mn-ea"/>
                <a:cs typeface="+mn-cs"/>
              </a:rPr>
              <a:t>                                                                                                   =2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pic>
        <p:nvPicPr>
          <p:cNvPr id="1026" name="Picture 2" descr="https://facenow.in/modules/emanager/ques/img/5845070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7" y="6200775"/>
            <a:ext cx="2212446" cy="228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8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total number of houses that had each of the three alone is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only AC=4</a:t>
            </a:r>
          </a:p>
          <a:p>
            <a:r>
              <a:rPr lang="en-US" sz="1200" b="0" i="0" kern="1200" dirty="0" smtClean="0">
                <a:solidFill>
                  <a:schemeClr val="tx1"/>
                </a:solidFill>
                <a:effectLst/>
                <a:latin typeface="+mn-lt"/>
                <a:ea typeface="+mn-ea"/>
                <a:cs typeface="+mn-cs"/>
              </a:rPr>
              <a:t>only TV=2</a:t>
            </a:r>
          </a:p>
          <a:p>
            <a:r>
              <a:rPr lang="en-US" sz="1200" b="0" i="0" kern="1200" dirty="0" smtClean="0">
                <a:solidFill>
                  <a:schemeClr val="tx1"/>
                </a:solidFill>
                <a:effectLst/>
                <a:latin typeface="+mn-lt"/>
                <a:ea typeface="+mn-ea"/>
                <a:cs typeface="+mn-cs"/>
              </a:rPr>
              <a:t>only WM=5</a:t>
            </a:r>
          </a:p>
          <a:p>
            <a:r>
              <a:rPr lang="en-US" sz="1200" b="0" i="0" kern="1200" dirty="0" smtClean="0">
                <a:solidFill>
                  <a:schemeClr val="tx1"/>
                </a:solidFill>
                <a:effectLst/>
                <a:latin typeface="+mn-lt"/>
                <a:ea typeface="+mn-ea"/>
                <a:cs typeface="+mn-cs"/>
              </a:rPr>
              <a:t>Total =(4+2+5)=11</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pic>
        <p:nvPicPr>
          <p:cNvPr id="1026" name="Picture 2" descr="https://facenow.in/modules/emanager/ques/img/5845070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7" y="6200775"/>
            <a:ext cx="2212446" cy="228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1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749412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r>
              <a:rPr lang="pt-BR" sz="1200" b="0" i="0" kern="1200" dirty="0" smtClean="0">
                <a:solidFill>
                  <a:schemeClr val="tx1"/>
                </a:solidFill>
                <a:effectLst/>
                <a:latin typeface="+mn-lt"/>
                <a:ea typeface="+mn-ea"/>
                <a:cs typeface="+mn-cs"/>
              </a:rPr>
              <a:t>n(AUBUC) =n(A)+n(B)+n(c)-n(AnB)-n(BnC)-n(AnC)+n(AnBnC)</a:t>
            </a:r>
          </a:p>
          <a:p>
            <a:r>
              <a:rPr lang="pt-BR" sz="1200" b="0" i="0" kern="1200" dirty="0" smtClean="0">
                <a:solidFill>
                  <a:schemeClr val="tx1"/>
                </a:solidFill>
                <a:effectLst/>
                <a:latin typeface="+mn-lt"/>
                <a:ea typeface="+mn-ea"/>
                <a:cs typeface="+mn-cs"/>
              </a:rPr>
              <a:t>60=33+25+26-(10-X)-(9-X)-(8-X)+X [Since, n(AUBUC) = n(U) - n(AUBUC)' = 63 - 3 = 60]</a:t>
            </a:r>
          </a:p>
          <a:p>
            <a:r>
              <a:rPr lang="pt-BR" sz="1200" b="0" i="0" kern="1200" dirty="0" smtClean="0">
                <a:solidFill>
                  <a:schemeClr val="tx1"/>
                </a:solidFill>
                <a:effectLst/>
                <a:latin typeface="+mn-lt"/>
                <a:ea typeface="+mn-ea"/>
                <a:cs typeface="+mn-cs"/>
              </a:rPr>
              <a:t>We get X=3</a:t>
            </a:r>
          </a:p>
          <a:p>
            <a:endParaRPr lang="en-US" sz="1200" b="1"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pic>
        <p:nvPicPr>
          <p:cNvPr id="2050" name="Picture 2" descr="http://i.imgur.com/yPnd24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477359"/>
            <a:ext cx="34861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p>
          <a:p>
            <a:endParaRPr lang="en-US" sz="1200" b="1" i="1" kern="1200" baseline="0" dirty="0" smtClean="0">
              <a:solidFill>
                <a:schemeClr val="tx1"/>
              </a:solidFill>
              <a:effectLst/>
              <a:latin typeface="+mn-lt"/>
              <a:ea typeface="+mn-ea"/>
              <a:cs typeface="+mn-cs"/>
            </a:endParaRPr>
          </a:p>
          <a:p>
            <a:pPr latinLnBrk="1"/>
            <a:r>
              <a:rPr lang="en-US" sz="1200" b="0" i="0" kern="1200" dirty="0" smtClean="0">
                <a:solidFill>
                  <a:schemeClr val="tx1"/>
                </a:solidFill>
                <a:effectLst/>
                <a:latin typeface="+mn-lt"/>
                <a:ea typeface="+mn-ea"/>
                <a:cs typeface="+mn-cs"/>
              </a:rPr>
              <a:t>As in the above diagram sub X=3 we get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atinLnBrk="1"/>
            <a:r>
              <a:rPr lang="en-US" sz="1200" b="0" i="0" kern="1200" dirty="0" smtClean="0">
                <a:solidFill>
                  <a:schemeClr val="tx1"/>
                </a:solidFill>
                <a:effectLst/>
                <a:latin typeface="+mn-lt"/>
                <a:ea typeface="+mn-ea"/>
                <a:cs typeface="+mn-cs"/>
              </a:rPr>
              <a:t>Only M =33-(7)-(5)-3=18</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atinLnBrk="1"/>
            <a:r>
              <a:rPr lang="en-US" sz="1200" b="0" i="0" kern="1200" dirty="0" smtClean="0">
                <a:solidFill>
                  <a:schemeClr val="tx1"/>
                </a:solidFill>
                <a:effectLst/>
                <a:latin typeface="+mn-lt"/>
                <a:ea typeface="+mn-ea"/>
                <a:cs typeface="+mn-cs"/>
              </a:rPr>
              <a:t>Only E = 26-(5)-(6)-3=12</a:t>
            </a:r>
          </a:p>
          <a:p>
            <a:pPr latinLnBrk="1"/>
            <a:r>
              <a:rPr lang="en-US" sz="1200" b="0" i="0" kern="1200" dirty="0" smtClean="0">
                <a:solidFill>
                  <a:schemeClr val="tx1"/>
                </a:solidFill>
                <a:effectLst/>
                <a:latin typeface="+mn-lt"/>
                <a:ea typeface="+mn-ea"/>
                <a:cs typeface="+mn-cs"/>
              </a:rPr>
              <a:t>Only P = 25-(7)-(6)-3=9</a:t>
            </a:r>
          </a:p>
          <a:p>
            <a:pPr latinLnBrk="1"/>
            <a:r>
              <a:rPr lang="en-US" sz="1200" b="0" i="0" kern="1200" dirty="0" smtClean="0">
                <a:solidFill>
                  <a:schemeClr val="tx1"/>
                </a:solidFill>
                <a:effectLst/>
                <a:latin typeface="+mn-lt"/>
                <a:ea typeface="+mn-ea"/>
                <a:cs typeface="+mn-cs"/>
              </a:rPr>
              <a:t>Therefore the students studied only one of the three subjects=18+12+9=39</a:t>
            </a:r>
          </a:p>
          <a:p>
            <a:endParaRPr lang="en-US" sz="1200" b="1"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4098" name="Picture 2" descr="https://facenow.in/modules/emanager/ques/img/1012131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31" y="6552973"/>
            <a:ext cx="2192337" cy="216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6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b="1" dirty="0">
                <a:latin typeface="Nunito Sans" panose="00000500000000000000" pitchFamily="2" charset="0"/>
              </a:rPr>
              <a:t>Directions for the questions:</a:t>
            </a:r>
          </a:p>
          <a:p>
            <a:pPr algn="just"/>
            <a:r>
              <a:rPr lang="en-US" sz="2500" dirty="0">
                <a:latin typeface="Nunito Sans" panose="00000500000000000000" pitchFamily="2" charset="0"/>
              </a:rPr>
              <a:t>In a class, 30% of the students gave their names to participate in the NSS and 75% to participate in the NCC. Three students participate in neither of these two and six students wanted to participate in both.</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7732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are there in the class?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xmlns="" id="{EFAD326F-7428-498A-82D3-321753462543}"/>
              </a:ext>
            </a:extLst>
          </p:cNvPr>
          <p:cNvSpPr/>
          <p:nvPr/>
        </p:nvSpPr>
        <p:spPr>
          <a:xfrm>
            <a:off x="660216" y="4800041"/>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E)</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xmlns="" id="{D95ABC10-15CF-488C-806F-94CE71FC878A}"/>
              </a:ext>
            </a:extLst>
          </p:cNvPr>
          <p:cNvSpPr/>
          <p:nvPr/>
        </p:nvSpPr>
        <p:spPr>
          <a:xfrm>
            <a:off x="1458316" y="480004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Tree>
    <p:extLst>
      <p:ext uri="{BB962C8B-B14F-4D97-AF65-F5344CB8AC3E}">
        <p14:creationId xmlns:p14="http://schemas.microsoft.com/office/powerpoint/2010/main" val="2063046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What percentage of students wants to participate only in the NSS?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30</a:t>
            </a:r>
            <a:r>
              <a:rPr lang="en-US" sz="2500" dirty="0">
                <a:latin typeface="Nunito Sans" panose="00000500000000000000" pitchFamily="2" charset="0"/>
              </a:rPr>
              <a: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22620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percentage of students wants to participate in only one </a:t>
            </a:r>
            <a:r>
              <a:rPr lang="en-US" sz="2500" dirty="0" err="1">
                <a:latin typeface="Nunito Sans" panose="00000500000000000000" pitchFamily="2" charset="0"/>
              </a:rPr>
              <a:t>programme</a:t>
            </a:r>
            <a:r>
              <a:rPr lang="en-US" sz="2500" dirty="0">
                <a:latin typeface="Nunito Sans" panose="00000500000000000000" pitchFamily="2" charset="0"/>
              </a:rPr>
              <a:t> – either NSS or NCC?</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75</a:t>
            </a:r>
            <a:r>
              <a:rPr lang="en-US" sz="2500" dirty="0">
                <a:latin typeface="Nunito Sans" panose="00000500000000000000" pitchFamily="2" charset="0"/>
              </a:rPr>
              <a:t>%</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8100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want to participate in at least one </a:t>
            </a:r>
            <a:r>
              <a:rPr lang="en-US" sz="2500" dirty="0" err="1">
                <a:latin typeface="Nunito Sans" panose="00000500000000000000" pitchFamily="2" charset="0"/>
              </a:rPr>
              <a:t>programme</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97</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87</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147</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3646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Study the given information and answer the questions that follow:</a:t>
            </a:r>
          </a:p>
          <a:p>
            <a:pPr algn="just"/>
            <a:r>
              <a:rPr lang="en-US" sz="2500" dirty="0">
                <a:latin typeface="Nunito Sans" panose="00000500000000000000" pitchFamily="2" charset="0"/>
              </a:rPr>
              <a:t>A club has 63 members playing Cards, Chess and </a:t>
            </a:r>
            <a:r>
              <a:rPr lang="en-US" sz="2500" dirty="0" err="1">
                <a:latin typeface="Nunito Sans" panose="00000500000000000000" pitchFamily="2" charset="0"/>
              </a:rPr>
              <a:t>Carrom</a:t>
            </a:r>
            <a:r>
              <a:rPr lang="en-US" sz="2500" dirty="0">
                <a:latin typeface="Nunito Sans" panose="00000500000000000000" pitchFamily="2" charset="0"/>
              </a:rPr>
              <a:t>. 33 play Cards, 25 Chess and 26 </a:t>
            </a:r>
            <a:r>
              <a:rPr lang="en-US" sz="2500" dirty="0" err="1">
                <a:latin typeface="Nunito Sans" panose="00000500000000000000" pitchFamily="2" charset="0"/>
              </a:rPr>
              <a:t>Carrom</a:t>
            </a:r>
            <a:r>
              <a:rPr lang="en-US" sz="2500" dirty="0">
                <a:latin typeface="Nunito Sans" panose="00000500000000000000" pitchFamily="2" charset="0"/>
              </a:rPr>
              <a:t>. 10 play Cards and Chess, 9 play </a:t>
            </a:r>
            <a:r>
              <a:rPr lang="en-US" sz="2500" dirty="0" err="1">
                <a:latin typeface="Nunito Sans" panose="00000500000000000000" pitchFamily="2" charset="0"/>
              </a:rPr>
              <a:t>Carrom</a:t>
            </a:r>
            <a:r>
              <a:rPr lang="en-US" sz="2500" dirty="0">
                <a:latin typeface="Nunito Sans" panose="00000500000000000000" pitchFamily="2" charset="0"/>
              </a:rPr>
              <a:t> and Chess while 8 play both Cards and </a:t>
            </a:r>
            <a:r>
              <a:rPr lang="en-US" sz="2500" dirty="0" err="1">
                <a:latin typeface="Nunito Sans" panose="00000500000000000000" pitchFamily="2" charset="0"/>
              </a:rPr>
              <a:t>Carrom</a:t>
            </a:r>
            <a:r>
              <a:rPr lang="en-US" sz="2500" dirty="0">
                <a:latin typeface="Nunito Sans" panose="00000500000000000000" pitchFamily="2" charset="0"/>
              </a:rPr>
              <a:t>. Equal numbers play all three games as those who play none of the three.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568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played all three games?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4894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played only one of the three games?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50073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Study the given information and answer the questions that follow:</a:t>
            </a:r>
          </a:p>
          <a:p>
            <a:pPr algn="just"/>
            <a:r>
              <a:rPr lang="en-US" sz="2500" dirty="0" smtClean="0">
                <a:latin typeface="Nunito Sans" panose="00000500000000000000" pitchFamily="2" charset="0"/>
              </a:rPr>
              <a:t>Antony</a:t>
            </a:r>
            <a:r>
              <a:rPr lang="en-US" sz="2500" dirty="0">
                <a:latin typeface="Nunito Sans" panose="00000500000000000000" pitchFamily="2" charset="0"/>
              </a:rPr>
              <a:t>, Bobby and Christy went for sight seeing. Each of them saw one animal that none of the others did. Each pair saw one animal that the third did not. And one animal was seen by all three. Of the animals Antony saw, two were striped. Of the animals Bobby saw, three were striped. Of the animals Christy saw, four were striped.</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7753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difference between the number of striped and number of non-striped animals?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3474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What is number of non-striped animals?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75745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b="1" dirty="0">
                <a:latin typeface="Nunito Sans" panose="00000500000000000000" pitchFamily="2" charset="0"/>
              </a:rPr>
              <a:t>Directions for the questions:</a:t>
            </a:r>
            <a:endParaRPr lang="en-US" sz="2500" dirty="0">
              <a:latin typeface="Nunito Sans" panose="00000500000000000000" pitchFamily="2" charset="0"/>
            </a:endParaRPr>
          </a:p>
          <a:p>
            <a:pPr algn="just"/>
            <a:r>
              <a:rPr lang="en-US" sz="2500" dirty="0">
                <a:latin typeface="Nunito Sans" panose="00000500000000000000" pitchFamily="2" charset="0"/>
              </a:rPr>
              <a:t>In a village of 500 people, each person likes at least one of </a:t>
            </a:r>
            <a:r>
              <a:rPr lang="en-US" sz="2500" dirty="0" err="1">
                <a:latin typeface="Nunito Sans" panose="00000500000000000000" pitchFamily="2" charset="0"/>
              </a:rPr>
              <a:t>cadbury</a:t>
            </a:r>
            <a:r>
              <a:rPr lang="en-US" sz="2500" dirty="0">
                <a:latin typeface="Nunito Sans" panose="00000500000000000000" pitchFamily="2" charset="0"/>
              </a:rPr>
              <a:t>, nestle, </a:t>
            </a:r>
            <a:r>
              <a:rPr lang="en-US" sz="2500" dirty="0" err="1">
                <a:latin typeface="Nunito Sans" panose="00000500000000000000" pitchFamily="2" charset="0"/>
              </a:rPr>
              <a:t>amul</a:t>
            </a:r>
            <a:r>
              <a:rPr lang="en-US" sz="2500" dirty="0">
                <a:latin typeface="Nunito Sans" panose="00000500000000000000" pitchFamily="2" charset="0"/>
              </a:rPr>
              <a:t> and mars. Also 230 like </a:t>
            </a:r>
            <a:r>
              <a:rPr lang="en-US" sz="2500" dirty="0" err="1">
                <a:latin typeface="Nunito Sans" panose="00000500000000000000" pitchFamily="2" charset="0"/>
              </a:rPr>
              <a:t>cadbury</a:t>
            </a:r>
            <a:r>
              <a:rPr lang="en-US" sz="2500" dirty="0">
                <a:latin typeface="Nunito Sans" panose="00000500000000000000" pitchFamily="2" charset="0"/>
              </a:rPr>
              <a:t>, 210 like nestle, 220 like </a:t>
            </a:r>
            <a:r>
              <a:rPr lang="en-US" sz="2500" dirty="0" err="1">
                <a:latin typeface="Nunito Sans" panose="00000500000000000000" pitchFamily="2" charset="0"/>
              </a:rPr>
              <a:t>amul</a:t>
            </a:r>
            <a:r>
              <a:rPr lang="en-US" sz="2500" dirty="0">
                <a:latin typeface="Nunito Sans" panose="00000500000000000000" pitchFamily="2" charset="0"/>
              </a:rPr>
              <a:t>, 240 like mars and 40 like all four. The number of persons who like exactly one chocolate for each category is the same and is 60. The number of people who like exactly two of the four chocolates for each possible pair is 30 except for only </a:t>
            </a:r>
            <a:r>
              <a:rPr lang="en-US" sz="2500" dirty="0" err="1">
                <a:latin typeface="Nunito Sans" panose="00000500000000000000" pitchFamily="2" charset="0"/>
              </a:rPr>
              <a:t>cadbury</a:t>
            </a:r>
            <a:r>
              <a:rPr lang="en-US" sz="2500" dirty="0">
                <a:latin typeface="Nunito Sans" panose="00000500000000000000" pitchFamily="2" charset="0"/>
              </a:rPr>
              <a:t> and nestle, only nestle and </a:t>
            </a:r>
            <a:r>
              <a:rPr lang="en-US" sz="2500" dirty="0" err="1">
                <a:latin typeface="Nunito Sans" panose="00000500000000000000" pitchFamily="2" charset="0"/>
              </a:rPr>
              <a:t>amul</a:t>
            </a:r>
            <a:r>
              <a:rPr lang="en-US" sz="2500" dirty="0">
                <a:latin typeface="Nunito Sans" panose="00000500000000000000" pitchFamily="2" charset="0"/>
              </a:rPr>
              <a:t> for which it is 20 each. 10 people like all the drinks except </a:t>
            </a:r>
            <a:r>
              <a:rPr lang="en-US" sz="2500" dirty="0" err="1">
                <a:latin typeface="Nunito Sans" panose="00000500000000000000" pitchFamily="2" charset="0"/>
              </a:rPr>
              <a:t>cadbury</a:t>
            </a:r>
            <a:r>
              <a:rPr lang="en-US" sz="2500" dirty="0">
                <a:latin typeface="Nunito Sans" panose="00000500000000000000" pitchFamily="2" charset="0"/>
              </a:rPr>
              <a: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81666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like exactly three out of the four?</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0902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people like both </a:t>
            </a:r>
            <a:r>
              <a:rPr lang="en-US" sz="2500" dirty="0" err="1">
                <a:latin typeface="Nunito Sans" panose="00000500000000000000" pitchFamily="2" charset="0"/>
              </a:rPr>
              <a:t>cadbury</a:t>
            </a:r>
            <a:r>
              <a:rPr lang="en-US" sz="2500" dirty="0">
                <a:latin typeface="Nunito Sans" panose="00000500000000000000" pitchFamily="2" charset="0"/>
              </a:rPr>
              <a:t> and </a:t>
            </a:r>
            <a:r>
              <a:rPr lang="en-US" sz="2500" dirty="0" err="1">
                <a:latin typeface="Nunito Sans" panose="00000500000000000000" pitchFamily="2" charset="0"/>
              </a:rPr>
              <a:t>amul</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92385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people like </a:t>
            </a:r>
            <a:r>
              <a:rPr lang="en-US" sz="2500" dirty="0" err="1">
                <a:latin typeface="Nunito Sans" panose="00000500000000000000" pitchFamily="2" charset="0"/>
              </a:rPr>
              <a:t>atmost</a:t>
            </a:r>
            <a:r>
              <a:rPr lang="en-US" sz="2500" dirty="0">
                <a:latin typeface="Nunito Sans" panose="00000500000000000000" pitchFamily="2" charset="0"/>
              </a:rPr>
              <a:t> two of the four?</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380</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07693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Venn Diagra</a:t>
            </a:r>
            <a:r>
              <a:rPr lang="en-US" sz="5400" b="1" dirty="0">
                <a:solidFill>
                  <a:schemeClr val="bg1"/>
                </a:solidFill>
                <a:latin typeface="Nunito Sans" panose="00000500000000000000" pitchFamily="2" charset="0"/>
              </a:rPr>
              <a:t>m</a:t>
            </a:r>
            <a:endParaRPr lang="en-US" sz="5400" b="1" dirty="0" smtClean="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smtClean="0">
                <a:latin typeface="Nunito Sans" panose="00000500000000000000" pitchFamily="2" charset="0"/>
              </a:rPr>
              <a:t>Read </a:t>
            </a:r>
            <a:r>
              <a:rPr lang="en-US" sz="2500" b="1" dirty="0">
                <a:latin typeface="Nunito Sans" panose="00000500000000000000" pitchFamily="2" charset="0"/>
              </a:rPr>
              <a:t>the data and answer the question below:</a:t>
            </a:r>
          </a:p>
          <a:p>
            <a:pPr algn="just"/>
            <a:r>
              <a:rPr lang="en-US" sz="2500" dirty="0">
                <a:latin typeface="Nunito Sans" panose="00000500000000000000" pitchFamily="2" charset="0"/>
              </a:rPr>
              <a:t>A survey on a set of 25 households at a locality was conducted to see which of the houses had air conditioner, television and washing machine. The survey found: 15 had air conditioner, 2 had air conditioner and washing machine but no television, 12 had television, 6 had air conditioner and television but no washing machine, 11 had washing machine, 4 had television and washing machine and 3 had all three options.</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number of houses which had none of the three is ___________.</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96236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total number of houses that had only one of the three is ___________.</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750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smtClean="0">
                <a:latin typeface="Nunito Sans" panose="00000500000000000000" pitchFamily="2" charset="0"/>
              </a:rPr>
              <a:t>Study </a:t>
            </a:r>
            <a:r>
              <a:rPr lang="en-US" sz="2500" b="1" dirty="0">
                <a:latin typeface="Nunito Sans" panose="00000500000000000000" pitchFamily="2" charset="0"/>
              </a:rPr>
              <a:t>the given information and answer the questions that follow:</a:t>
            </a:r>
          </a:p>
          <a:p>
            <a:pPr algn="just"/>
            <a:r>
              <a:rPr lang="en-US" sz="2500" dirty="0">
                <a:latin typeface="Nunito Sans" panose="00000500000000000000" pitchFamily="2" charset="0"/>
              </a:rPr>
              <a:t>A school has 63 students studying </a:t>
            </a:r>
            <a:r>
              <a:rPr lang="en-US" sz="2500" dirty="0" err="1">
                <a:latin typeface="Nunito Sans" panose="00000500000000000000" pitchFamily="2" charset="0"/>
              </a:rPr>
              <a:t>Maths</a:t>
            </a:r>
            <a:r>
              <a:rPr lang="en-US" sz="2500" dirty="0">
                <a:latin typeface="Nunito Sans" panose="00000500000000000000" pitchFamily="2" charset="0"/>
              </a:rPr>
              <a:t>, Physics and English. 33 study </a:t>
            </a:r>
            <a:r>
              <a:rPr lang="en-US" sz="2500" dirty="0" err="1">
                <a:latin typeface="Nunito Sans" panose="00000500000000000000" pitchFamily="2" charset="0"/>
              </a:rPr>
              <a:t>Maths</a:t>
            </a:r>
            <a:r>
              <a:rPr lang="en-US" sz="2500" dirty="0">
                <a:latin typeface="Nunito Sans" panose="00000500000000000000" pitchFamily="2" charset="0"/>
              </a:rPr>
              <a:t>, 25 Physics and 26 English. 10 study </a:t>
            </a:r>
            <a:r>
              <a:rPr lang="en-US" sz="2500" dirty="0" err="1">
                <a:latin typeface="Nunito Sans" panose="00000500000000000000" pitchFamily="2" charset="0"/>
              </a:rPr>
              <a:t>Maths</a:t>
            </a:r>
            <a:r>
              <a:rPr lang="en-US" sz="2500" dirty="0">
                <a:latin typeface="Nunito Sans" panose="00000500000000000000" pitchFamily="2" charset="0"/>
              </a:rPr>
              <a:t> and Physics, 9 study English and Physics while 8 study both </a:t>
            </a:r>
            <a:r>
              <a:rPr lang="en-US" sz="2500" dirty="0" err="1">
                <a:latin typeface="Nunito Sans" panose="00000500000000000000" pitchFamily="2" charset="0"/>
              </a:rPr>
              <a:t>Maths</a:t>
            </a:r>
            <a:r>
              <a:rPr lang="en-US" sz="2500" dirty="0">
                <a:latin typeface="Nunito Sans" panose="00000500000000000000" pitchFamily="2" charset="0"/>
              </a:rPr>
              <a:t> and English. Equal numbers study all three subjects as those who learn none of the three.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37654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studied all three subjects?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0173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studied only one of the three subjects?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56408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1245</Words>
  <Application>Microsoft Office PowerPoint</Application>
  <PresentationFormat>Widescreen</PresentationFormat>
  <Paragraphs>313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Nunito Sans</vt:lpstr>
      <vt:lpstr>Nunito Sans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2019-11-29T05:46:32Z</dcterms:modified>
</cp:coreProperties>
</file>