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Black"/>
      <p:bold r:id="rId25"/>
      <p:boldItalic r:id="rId26"/>
    </p:embeddedFont>
    <p:embeddedFont>
      <p:font typeface="Roboto"/>
      <p:regular r:id="rId27"/>
      <p:bold r:id="rId28"/>
      <p:italic r:id="rId29"/>
      <p:boldItalic r:id="rId30"/>
    </p:embeddedFont>
    <p:embeddedFont>
      <p:font typeface="Roboto Medium"/>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39" roundtripDataSignature="AMtx7mjV902RoQsbifInNsNkgxsd5G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lack-boldItalic.fntdata"/><Relationship Id="rId25" Type="http://schemas.openxmlformats.org/officeDocument/2006/relationships/font" Target="fonts/RobotoBlack-bold.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RobotoMedium-italic.fntdata"/><Relationship Id="rId10" Type="http://schemas.openxmlformats.org/officeDocument/2006/relationships/slide" Target="slides/slide5.xml"/><Relationship Id="rId32" Type="http://schemas.openxmlformats.org/officeDocument/2006/relationships/font" Target="fonts/RobotoMedium-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RobotoMedium-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0e50d89d4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20e50d89d4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0e50d89d4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20e50d89d4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0e50d89d4_0_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20e50d89d4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20e50d89d4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20e50d89d4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0e50d89d4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20e50d89d4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72222"/>
              </a:lnSpc>
              <a:spcBef>
                <a:spcPts val="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The effective decision maker asks: Is this a symptom of a fundamental disorder or a stray event? The generic always has to be answered through a rule, a principle. But the truly exceptional event can only be handled as such and as it comes.</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Strictly speaking, the executive might distinguish among four, rather than between two, different types of occurrences.</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First, there is the truly generic event, of which the individual occurrence is only a symptom. Most of the “problems” that come up in the course of the executive’s work are of this nature. Inventory decisions in a business, for instance, are not “decisions.” They are adaptations. The problem is generic. This is even more likely to be true of occurrences within manufacturing organizations. For example:</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A product control and engineering group will typically handle many hundreds of problems in the course of a month. Yet, whenever these are analyzed, the great majority prove to be just symptoms—and manifestations—of underlying basic situations. The individual process control engineer or production engineer who works in one part of the plant usually cannot see this. He might have a few problems each month with the couplings in the pipes that carry steam or hot liquids, and that’s all.</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Only when the total workload of the group over several months is analyzed does the generic problem appear. Then it is seen that temperatures or pressures have become too great for the existing equipment and that the couplings holding the various lines together need to be redesigned for greater loads. Until this analysis is done, process control will spend a tremendous amount of time fixing leaks without ever getting control of the situation.</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The second type of occurrence is the problem which, while a unique event for the individual institution, is actually generic. Consider:</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The company that receives an offer to merge from another, larger one, will never receive such an offer again if it accepts. This is a nonrecurrent situation as far as the individual company, its board of directors, and its management are concerned. But it is, of course, a generic situation which occurs all the time. Thinking through whether to accept or to reject the offer requires some general rules. For these, however, the executive has to look to the experience of others.</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Next there is the truly exceptional event that the executive must distinguish. To illustrate:</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The huge power failure that plunged into darkness the whole of Northeastern North America from St. Lawrence to Washington in November 1965 was, according to first explanations, a truly exceptional situation. So was the thalidomide tragedy which led to the birth of so many deformed babies in the early 1960s. The probability of either of these events occurring, we were told, was one in ten million or one in a hundred million, and concatenations of these events were as unlikely ever to recur again as it is unlikely, for instance, for the chair on which I sit to disintegrate into its constituent atoms.</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Truly unique events are rare, however. Whenever one appears, the decision maker has to ask: Is this a true exception or only the first manifestation of a new genus? And this—the early manifestation of a new generic problem—is the fourth and last category of events with which the decision process deals. Thus:</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We know now that both the Northeastern power failure and the thalidomide tragedy were only the first occurrences of what, under conditions of modern power technology or of modern pharmacology, are likely to become fairly frequent occurrences unless generic solutions are found.</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All events but the truly unique require a generic solution. They require a rule, a policy, or a principle. Once the right principle has been developed, all manifestations of the same generic situation can be handled pragmatically—that is, by adaptation of the rule to the concrete circumstances of the case. Truly unique events, however, must be treated individually. The executive cannot develop rules for the exceptional.</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The effective decision maker spends time determining which of the four different situations is happening. The wrong decision will be made if the situation is classified incorrectly.</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By far the most common mistake of the decision maker is to treat a generic situation as if it were a series of unique events—that is, to be pragmatic when lacking the generic understanding and principle. The inevitable result is frustration and futility. This was clearly shown, I think, by the failure of most of the policies, both domestic and foreign, of the Kennedy Administration. Consider:</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For all the brilliance of its members, the Administration achieved fundamentally only one success, and that was in the Cuban missile crisis. Otherwise, it achieved practically nothing. The main reason was surely what its members called “pragmatism”—namely, the Administration’s refusal to develop rules and principles, and its insistence on training everything “on its merits.” Yet it was clear to everyone, including the members of the Administration, that the basic assumptions on which its policies rested—the valid assumptions of the immediate postwar years—had become increasingly unrealistic in international, as well as in domestic, affairs in the 1960’s.</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Equally common is the mistake of treating a new event as if it were just another example of the old problem to which, therefore, the old rules should be applied:</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This was the error that snowballed the local power failure on the New York–Ontario border into the great Northeastern blackout. The power engineers, especially in New York City, applied the right rule for a normal overload. Yet their own instruments had signaled that something quite extraordinary was going on which called for exceptional, rather than standard, countermeasures.</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By contrast, the one great triumph of President Kennedy in the Cuban missile crisis rested on acceptance of the challenge to think through an extraordinary, exceptional occurrence. As soon as he accepted this, his own tremendous resources of intelligence and courage effectively came into play.</a:t>
            </a:r>
            <a:endParaRPr>
              <a:solidFill>
                <a:srgbClr val="282828"/>
              </a:solidFill>
              <a:highlight>
                <a:schemeClr val="lt1"/>
              </a:highlight>
              <a:latin typeface="Georgia"/>
              <a:ea typeface="Georgia"/>
              <a:cs typeface="Georgia"/>
              <a:sym typeface="Georgia"/>
            </a:endParaRPr>
          </a:p>
          <a:p>
            <a:pPr indent="0" lvl="0" marL="0" rtl="0" algn="l">
              <a:spcBef>
                <a:spcPts val="180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0e50d89d4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320e50d89d4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72222"/>
              </a:lnSpc>
              <a:spcBef>
                <a:spcPts val="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Once a problem has been classified as generic or unique, it is usually fairly easy to define. “What is this all about?” “What is pertinent here?” “What is the key to this situation?” Questions such as these are familiar. But only the truly effective decision makers are aware that the danger in this step is not the wrong definition; it is the plausible but incomplete one. For example:</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The American automobile industry held to a plausible but incomplete definition of the problem of automotive safety. It was this lack of awareness—far more than any reluctance to spend money on safety engineering—that eventually, in 1966, brought the industry under sudden and sharp Congressional attack for its unsafe cars and then left the industry totally bewildered by the attack. It simply is not true that the industry has paid scant attention to safety.</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On the contrary, it has worked hard at safer highway engineering and at driver training, believing these to be the major areas for concern. That accidents are caused by unsafe roads and unsafe drivers is plausible enough. Indeed, all other agencies concerned with automotive safety, from the highway police to the high schools, picked the same targets for their campaigns. These campaigns have produced results. The number of accidents on highways built for safety has been greatly lessened. Similarly, safety-trained drivers have been involved in far fewer accidents.</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But although the ratio of accidents per thousand cars or per thousand miles driven has been going down, the total number of accidents and the severity of them have kept creeping up. It should therefore have become clear long ago that something would have to be done about the small but significant probability that accidents will occur despite safety laws and safety training.</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This means that future safety campaigns will have to be supplemented by engineering to make accidents themselves less dangerous. Whereas cars have been engineered to be safe when used correctly, they will also have to be engineered for safety when used incorrectly.</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There is only one safeguard against becoming the prisoner of an incomplete definition: check it again and again against </a:t>
            </a:r>
            <a:r>
              <a:rPr i="1" lang="en-GB">
                <a:solidFill>
                  <a:srgbClr val="282828"/>
                </a:solidFill>
                <a:highlight>
                  <a:schemeClr val="lt1"/>
                </a:highlight>
                <a:latin typeface="Georgia"/>
                <a:ea typeface="Georgia"/>
                <a:cs typeface="Georgia"/>
                <a:sym typeface="Georgia"/>
              </a:rPr>
              <a:t>all</a:t>
            </a:r>
            <a:r>
              <a:rPr lang="en-GB">
                <a:solidFill>
                  <a:srgbClr val="282828"/>
                </a:solidFill>
                <a:highlight>
                  <a:schemeClr val="lt1"/>
                </a:highlight>
                <a:latin typeface="Georgia"/>
                <a:ea typeface="Georgia"/>
                <a:cs typeface="Georgia"/>
                <a:sym typeface="Georgia"/>
              </a:rPr>
              <a:t> the observable facts, and throw out a definition the moment it fails to encompass any of them.</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Effective decision makers always test for signs that something is atypical or something unusual is happening, always asking: Does the definition explain the observed events, and does it explain all of them? They always write out what the definition is expected to make happen—for instance, make automobile accidents disappear—and then test regularly to see if this really happens. Finally, they go back and think the problem through again whenever they see something atypical, when they find unexplained phenomena, or when the course of events deviates, even in details, from expectations.</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These are in essence the rules Hippocrates laid down for medical diagnosis well over 2,000 years ago. They are the rules for scientific observation first formulated by Aristotle and then reaffirmed by Galileo 300 years ago. These, in other words, are old, well-known, time-tested rules, which an executive can learn and apply systematically.</a:t>
            </a:r>
            <a:endParaRPr>
              <a:solidFill>
                <a:srgbClr val="282828"/>
              </a:solidFill>
              <a:highlight>
                <a:schemeClr val="lt1"/>
              </a:highlight>
              <a:latin typeface="Georgia"/>
              <a:ea typeface="Georgia"/>
              <a:cs typeface="Georgia"/>
              <a:sym typeface="Georgia"/>
            </a:endParaRPr>
          </a:p>
          <a:p>
            <a:pPr indent="0" lvl="0" marL="0" rtl="0" algn="l">
              <a:spcBef>
                <a:spcPts val="180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0e50d89d4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320e50d89d4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72222"/>
              </a:lnSpc>
              <a:spcBef>
                <a:spcPts val="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The next major element in the decision process is defining clear specifications as to what the decision has to accomplish. What are the objectives the decision has to reach? What are the minimum goals it has to attain? What are the conditions it has to satisfy? In science these are known as “boundary conditions.” A decision, to be effective, needs to satisfy the boundary conditions. Consider:</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“Can our needs be satisfied,” Alfred P. Sloan, Jr. presumably asked himself when he took command of General Motors in 1922, “by removing the autonomy of our division heads?” His answer was clearly in the negative. The boundary conditions of his problem demanded strength and responsibility in the chief operating positions. This was needed as much as unity and control at the center. Everyone before Sloan had seen the problem as one of personalities—to be solved through a struggle for power from which one man would emerge victorious. The boundary conditions, Sloan realized, demanded a solution to a constitutional problem—to be solved through a new structure: decentralization which balanced local autonomy of operations with central control of direction and policy.</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A decision that does not satisfy the boundary conditions is worse than one which wrongly defines the problem. It is all but impossible to salvage the decision that starts with the right premises but stops short of the right conclusions. Furthermore, clear thinking about the boundary conditions is needed to know when a decision has to be abandoned. The most common cause of failure in a decision lies not in its being wrong initially. Rather, it is a subsequent shift in the goals—the specifications—which makes the prior right decision suddenly inappropriate. And unless the decision maker has kept the boundary conditions clear, so as to make possible the immediate replacement of the outflanked decision with a new and appropriate policy, he may not even notice that things have changed. For example:</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Franklin D. Roosevelt was bitterly attacked for his switch from conservative candidate in 1932 to radical president in 1933. But it wasn’t Roosevelt who changed. The sudden economic collapse which occurred between the summer of 1932 and the spring of 1933 changed the specifications. A policy appropriate to the goal of national economic recovery—which a conservative economic policy might have been—was no longer appropriate when, with the Bank Holiday, the goal had to become political and social cohesion. When the boundary conditions changed, Roosevelt immediately substituted a political objective (reform) for his former economic one (recovery).</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Above all, clear thinking about the boundary conditions is needed to identify the most dangerous of all possible decisions: the one in which the specifications that have to be satisfied are essentially incompatible. In other words, this is the decision that might—just might—work if nothing whatever goes wrong. A classic case is President Kennedy’s Bay of Pigs decision:</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One specification was clearly Castro’s overthrow. The other was to make it appear that the invasion was a “spontaneous” uprising of the Cubans. But these two specifications would have been compatible with each other only if an immediate island-wide uprising against Castro would have completely paralyzed the Cuban army. And while this was not impossible, it clearly was not probable in such a tightly controlled police state.</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Decisions of this sort are usually called “gambles.” But actually they arise from something much less rational than a gamble—namely, a hope against hope that two (or more) clearly incompatible specifications can be fulfilled simultaneously. This is hoping for a miracle; and the trouble with miracles is not that they happen so rarely, but that they are, alas, singularly unreliable.</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Everyone can make the wrong decision. In fact, everyone will sometimes make a wrong decision. But no executive needs to make a decision which, on the face of it, seems to make sense but, in reality, falls short of satisfying the boundary conditions.</a:t>
            </a:r>
            <a:endParaRPr>
              <a:solidFill>
                <a:srgbClr val="282828"/>
              </a:solidFill>
              <a:highlight>
                <a:schemeClr val="lt1"/>
              </a:highlight>
              <a:latin typeface="Georgia"/>
              <a:ea typeface="Georgia"/>
              <a:cs typeface="Georgia"/>
              <a:sym typeface="Georgia"/>
            </a:endParaRPr>
          </a:p>
          <a:p>
            <a:pPr indent="0" lvl="0" marL="0" rtl="0" algn="l">
              <a:spcBef>
                <a:spcPts val="180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0e50d89d4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20e50d89d4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d1a2d7b91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1d1a2d7b91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72222"/>
              </a:lnSpc>
              <a:spcBef>
                <a:spcPts val="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The effective executive has to start out with what is “right” rather than what is acceptable precisely because a compromise is always necessary in the end. But if what will satisfy the boundary conditions is not known, the decision maker cannot distinguish between the right compromise and the wrong compromise—and may end up by making the wrong compromise. Consider:</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sz="1200">
                <a:solidFill>
                  <a:srgbClr val="282828"/>
                </a:solidFill>
                <a:highlight>
                  <a:schemeClr val="lt1"/>
                </a:highlight>
                <a:latin typeface="Georgia"/>
                <a:ea typeface="Georgia"/>
                <a:cs typeface="Georgia"/>
                <a:sym typeface="Georgia"/>
              </a:rPr>
              <a:t>I was taught this lesson in 1944 when I started on my first big consulting assignment. It was a study of the management structure and policies of General Motors Corporation. Alfred P. Sloan, Jr., who was then chairman and chief executive officer of the company, called me to his office at the start of my assignment and said: “I shall not tell you what to study, what to write, or what conclusions to come to. This is your task. My only instruction to you is to put down what you think is right as you see it. Don’t you worry about our reaction. Don’t you worry about whether we will like this or dislike that. And don’t you, above all, concern yourself with the compromises that might be needed to make your conclusions acceptable. There is not one executive in this company who does not know how to make every single conceivable compromise without any help from you. But he can’t make the right compromise unless you first tell him what </a:t>
            </a:r>
            <a:r>
              <a:rPr i="1" lang="en-GB" sz="1200">
                <a:solidFill>
                  <a:srgbClr val="282828"/>
                </a:solidFill>
                <a:highlight>
                  <a:schemeClr val="lt1"/>
                </a:highlight>
                <a:latin typeface="Georgia"/>
                <a:ea typeface="Georgia"/>
                <a:cs typeface="Georgia"/>
                <a:sym typeface="Georgia"/>
              </a:rPr>
              <a:t>right</a:t>
            </a:r>
            <a:r>
              <a:rPr lang="en-GB" sz="1200">
                <a:solidFill>
                  <a:srgbClr val="282828"/>
                </a:solidFill>
                <a:highlight>
                  <a:schemeClr val="lt1"/>
                </a:highlight>
                <a:latin typeface="Georgia"/>
                <a:ea typeface="Georgia"/>
                <a:cs typeface="Georgia"/>
                <a:sym typeface="Georgia"/>
              </a:rPr>
              <a:t> is.”</a:t>
            </a:r>
            <a:endParaRPr sz="1200">
              <a:solidFill>
                <a:srgbClr val="282828"/>
              </a:solidFill>
              <a:highlight>
                <a:schemeClr val="lt1"/>
              </a:highlight>
              <a:latin typeface="Georgia"/>
              <a:ea typeface="Georgia"/>
              <a:cs typeface="Georgia"/>
              <a:sym typeface="Georgia"/>
            </a:endParaRPr>
          </a:p>
          <a:p>
            <a:pPr indent="0" lvl="0" marL="0" rtl="0" algn="l">
              <a:lnSpc>
                <a:spcPct val="172222"/>
              </a:lnSpc>
              <a:spcBef>
                <a:spcPts val="24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The effective executive knows that there are two different kinds of compromise. One is expressed in the old proverb, “Half a loaf is better than no bread.” The other, in the story of the judgment of Solomon, is clearly based on the realization that “half a baby is worse than no baby at all.” In the first instance, the boundary conditions are still being satisfied. The purpose of bread is to provide food, and half a loaf is still food. Half a baby, however, does not satisfy the boundary conditions. For half a baby is not half of a living and growing child.</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It is a waste of time to worry about what will be acceptable and what the decision maker should or should not say so as not to evoke resistance. (The things one worries about seldom happen, while objections and difficulties no one thought about may suddenly turn out to be almost insurmountable obstacles.) In other words, the decision maker gains nothing by starting out with the question, “What is acceptable?” For in the process of answering it, he or she usually gives away the important things and loses any chance to come up with an effective—let alone the right—answer.</a:t>
            </a:r>
            <a:endParaRPr>
              <a:solidFill>
                <a:srgbClr val="282828"/>
              </a:solidFill>
              <a:highlight>
                <a:schemeClr val="lt1"/>
              </a:highlight>
              <a:latin typeface="Georgia"/>
              <a:ea typeface="Georgia"/>
              <a:cs typeface="Georgia"/>
              <a:sym typeface="Georgia"/>
            </a:endParaRPr>
          </a:p>
          <a:p>
            <a:pPr indent="0" lvl="0" marL="0" rtl="0" algn="l">
              <a:spcBef>
                <a:spcPts val="18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aa2e92cb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aa2e92cb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sz="1000">
                <a:solidFill>
                  <a:srgbClr val="4A5162"/>
                </a:solidFill>
                <a:highlight>
                  <a:schemeClr val="lt1"/>
                </a:highlight>
              </a:rPr>
              <a:t>Decision-making is an integral part of modern management. Essentially, Rational or sound decision making is taken as primary function of management. Every manager takes hundreds and hundreds of decisions subconsciously or consciously making it as the key component in the role of a manager.</a:t>
            </a:r>
            <a:endParaRPr sz="1000">
              <a:solidFill>
                <a:srgbClr val="4A5162"/>
              </a:solidFill>
              <a:highlight>
                <a:schemeClr val="lt1"/>
              </a:highlight>
            </a:endParaRPr>
          </a:p>
          <a:p>
            <a:pPr indent="0" lvl="0" marL="0" rtl="0" algn="l">
              <a:spcBef>
                <a:spcPts val="0"/>
              </a:spcBef>
              <a:spcAft>
                <a:spcPts val="0"/>
              </a:spcAft>
              <a:buClr>
                <a:schemeClr val="dk1"/>
              </a:buClr>
              <a:buSzPts val="1100"/>
              <a:buFont typeface="Arial"/>
              <a:buNone/>
            </a:pPr>
            <a:r>
              <a:rPr lang="en-GB">
                <a:solidFill>
                  <a:schemeClr val="dk1"/>
                </a:solidFill>
              </a:rPr>
              <a:t> </a:t>
            </a:r>
            <a:r>
              <a:rPr lang="en-GB" sz="1000">
                <a:solidFill>
                  <a:srgbClr val="4A5162"/>
                </a:solidFill>
                <a:highlight>
                  <a:schemeClr val="lt1"/>
                </a:highlight>
              </a:rPr>
              <a:t>Decisions play important roles as they determine both organizational and managerial activities.</a:t>
            </a:r>
            <a:endParaRPr sz="1000">
              <a:solidFill>
                <a:srgbClr val="4A5162"/>
              </a:solidFill>
              <a:highlight>
                <a:schemeClr val="lt1"/>
              </a:highlight>
            </a:endParaRPr>
          </a:p>
          <a:p>
            <a:pPr indent="0" lvl="0" marL="0" rtl="0" algn="l">
              <a:lnSpc>
                <a:spcPct val="127500"/>
              </a:lnSpc>
              <a:spcBef>
                <a:spcPts val="0"/>
              </a:spcBef>
              <a:spcAft>
                <a:spcPts val="0"/>
              </a:spcAft>
              <a:buClr>
                <a:schemeClr val="dk1"/>
              </a:buClr>
              <a:buSzPts val="1100"/>
              <a:buFont typeface="Arial"/>
              <a:buNone/>
            </a:pPr>
            <a:r>
              <a:rPr lang="en-GB" sz="1000">
                <a:solidFill>
                  <a:srgbClr val="4A5162"/>
                </a:solidFill>
                <a:highlight>
                  <a:schemeClr val="lt1"/>
                </a:highlight>
              </a:rPr>
              <a:t>A decision can be defined as a course of action purposely chosen from a set of alternatives to achieve organizational or managerial objectives or goals. Decision making process is continuous and indispensable component of managing any organization or business activities. Decisions are made to sustain the activities of all business activities and organizational functioning.</a:t>
            </a:r>
            <a:endParaRPr sz="1000">
              <a:solidFill>
                <a:srgbClr val="4A5162"/>
              </a:solidFill>
              <a:highlight>
                <a:schemeClr val="lt1"/>
              </a:highlight>
            </a:endParaRPr>
          </a:p>
          <a:p>
            <a:pPr indent="0" lvl="0" marL="0" rtl="0" algn="l">
              <a:lnSpc>
                <a:spcPct val="127500"/>
              </a:lnSpc>
              <a:spcBef>
                <a:spcPts val="1200"/>
              </a:spcBef>
              <a:spcAft>
                <a:spcPts val="0"/>
              </a:spcAft>
              <a:buClr>
                <a:schemeClr val="dk1"/>
              </a:buClr>
              <a:buSzPts val="1100"/>
              <a:buFont typeface="Arial"/>
              <a:buNone/>
            </a:pPr>
            <a:r>
              <a:rPr lang="en-GB" sz="1000">
                <a:solidFill>
                  <a:srgbClr val="4A5162"/>
                </a:solidFill>
                <a:highlight>
                  <a:schemeClr val="lt1"/>
                </a:highlight>
              </a:rPr>
              <a:t>Decisions are made at every level of management to ensure organizational or business goals are achieved. Further, the decisions make up one of core functional values that every organization adopts and implements to ensure optimum growth and drivability in terms of services and or products offered.</a:t>
            </a:r>
            <a:endParaRPr sz="1000">
              <a:solidFill>
                <a:srgbClr val="4A5162"/>
              </a:solidFill>
              <a:highlight>
                <a:schemeClr val="lt1"/>
              </a:highlight>
            </a:endParaRPr>
          </a:p>
          <a:p>
            <a:pPr indent="0" lvl="0" marL="0" rtl="0" algn="l">
              <a:lnSpc>
                <a:spcPct val="127500"/>
              </a:lnSpc>
              <a:spcBef>
                <a:spcPts val="1200"/>
              </a:spcBef>
              <a:spcAft>
                <a:spcPts val="0"/>
              </a:spcAft>
              <a:buClr>
                <a:schemeClr val="dk1"/>
              </a:buClr>
              <a:buSzPts val="1100"/>
              <a:buFont typeface="Arial"/>
              <a:buNone/>
            </a:pPr>
            <a:r>
              <a:rPr lang="en-GB" sz="1000">
                <a:solidFill>
                  <a:srgbClr val="4A5162"/>
                </a:solidFill>
                <a:highlight>
                  <a:schemeClr val="lt1"/>
                </a:highlight>
              </a:rPr>
              <a:t>As such, decision making process can be further exemplified in the backdrop of the following definitions.</a:t>
            </a:r>
            <a:endParaRPr sz="1000">
              <a:solidFill>
                <a:srgbClr val="4A5162"/>
              </a:solidFill>
              <a:highlight>
                <a:schemeClr val="lt1"/>
              </a:highlight>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0e50d89d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20e50d89d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7500"/>
              </a:lnSpc>
              <a:spcBef>
                <a:spcPts val="0"/>
              </a:spcBef>
              <a:spcAft>
                <a:spcPts val="0"/>
              </a:spcAft>
              <a:buClr>
                <a:schemeClr val="dk1"/>
              </a:buClr>
              <a:buSzPts val="1100"/>
              <a:buFont typeface="Arial"/>
              <a:buNone/>
            </a:pPr>
            <a:r>
              <a:rPr lang="en-GB" sz="1000">
                <a:solidFill>
                  <a:srgbClr val="4A5162"/>
                </a:solidFill>
                <a:highlight>
                  <a:schemeClr val="lt1"/>
                </a:highlight>
              </a:rPr>
              <a:t>According to the Oxford Advanced Learner’s Dictionary the term decision making means - the process of deciding about something important, especially in a group of people or in an organization.</a:t>
            </a:r>
            <a:endParaRPr sz="1000">
              <a:solidFill>
                <a:srgbClr val="4A5162"/>
              </a:solidFill>
              <a:highlight>
                <a:schemeClr val="lt1"/>
              </a:highlight>
            </a:endParaRPr>
          </a:p>
          <a:p>
            <a:pPr indent="0" lvl="0" marL="0" rtl="0" algn="l">
              <a:lnSpc>
                <a:spcPct val="127500"/>
              </a:lnSpc>
              <a:spcBef>
                <a:spcPts val="1200"/>
              </a:spcBef>
              <a:spcAft>
                <a:spcPts val="0"/>
              </a:spcAft>
              <a:buClr>
                <a:schemeClr val="dk1"/>
              </a:buClr>
              <a:buSzPts val="1100"/>
              <a:buFont typeface="Arial"/>
              <a:buNone/>
            </a:pPr>
            <a:r>
              <a:rPr lang="en-GB" sz="1000">
                <a:solidFill>
                  <a:srgbClr val="4A5162"/>
                </a:solidFill>
                <a:highlight>
                  <a:schemeClr val="lt1"/>
                </a:highlight>
              </a:rPr>
              <a:t>Trewatha &amp; Newport defines decision making process as follows:, </a:t>
            </a:r>
            <a:r>
              <a:rPr lang="en-GB" sz="1400">
                <a:solidFill>
                  <a:srgbClr val="4A5162"/>
                </a:solidFill>
                <a:highlight>
                  <a:schemeClr val="lt1"/>
                </a:highlight>
              </a:rPr>
              <a:t>“</a:t>
            </a:r>
            <a:r>
              <a:rPr lang="en-GB" sz="1000">
                <a:solidFill>
                  <a:srgbClr val="4A5162"/>
                </a:solidFill>
                <a:highlight>
                  <a:schemeClr val="lt1"/>
                </a:highlight>
              </a:rPr>
              <a:t>Decision-making involves the selection of a course of action from among two or more possible alternatives in order to arrive at a solution for a given problem</a:t>
            </a:r>
            <a:r>
              <a:rPr lang="en-GB" sz="1400">
                <a:solidFill>
                  <a:srgbClr val="4A5162"/>
                </a:solidFill>
                <a:highlight>
                  <a:schemeClr val="lt1"/>
                </a:highlight>
              </a:rPr>
              <a:t>”</a:t>
            </a:r>
            <a:r>
              <a:rPr lang="en-GB" sz="1000">
                <a:solidFill>
                  <a:srgbClr val="4A5162"/>
                </a:solidFill>
                <a:highlight>
                  <a:schemeClr val="lt1"/>
                </a:highlight>
              </a:rPr>
              <a:t>.</a:t>
            </a:r>
            <a:endParaRPr sz="1000">
              <a:solidFill>
                <a:srgbClr val="4A5162"/>
              </a:solidFill>
              <a:highlight>
                <a:schemeClr val="lt1"/>
              </a:highlight>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20e50d89d4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320e50d89d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72222"/>
              </a:lnSpc>
              <a:spcBef>
                <a:spcPts val="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Effective executives do not make a great many decisions. They concentrate on what is important. They try to make the few important decisions on the highest level of conceptual understanding. They try to find the constants in a situation, to think through what is strategic and generic rather than to “solve problems.” They are, therefore, not overly impressed by speed in decision making; rather, they consider virtuosity in manipulating a great many variables a symptom of sloppy thinking. They want to know what the decision is all about and what the underlying realities are which it has to satisfy. They want impact rather than technique. And they want to be sound rather than clever.</a:t>
            </a:r>
            <a:endParaRPr>
              <a:solidFill>
                <a:srgbClr val="282828"/>
              </a:solidFill>
              <a:highlight>
                <a:schemeClr val="lt1"/>
              </a:highlight>
              <a:latin typeface="Georgia"/>
              <a:ea typeface="Georgia"/>
              <a:cs typeface="Georgia"/>
              <a:sym typeface="Georgia"/>
            </a:endParaRPr>
          </a:p>
          <a:p>
            <a:pPr indent="0" lvl="0" marL="0" rtl="0" algn="l">
              <a:lnSpc>
                <a:spcPct val="172222"/>
              </a:lnSpc>
              <a:spcBef>
                <a:spcPts val="1800"/>
              </a:spcBef>
              <a:spcAft>
                <a:spcPts val="0"/>
              </a:spcAft>
              <a:buClr>
                <a:schemeClr val="dk1"/>
              </a:buClr>
              <a:buSzPts val="1100"/>
              <a:buFont typeface="Arial"/>
              <a:buNone/>
            </a:pPr>
            <a:r>
              <a:rPr lang="en-GB">
                <a:solidFill>
                  <a:srgbClr val="282828"/>
                </a:solidFill>
                <a:highlight>
                  <a:schemeClr val="lt1"/>
                </a:highlight>
                <a:latin typeface="Georgia"/>
                <a:ea typeface="Georgia"/>
                <a:cs typeface="Georgia"/>
                <a:sym typeface="Georgia"/>
              </a:rPr>
              <a:t>Effective executives know when a decision has to be based on principle and when it should be made pragmatically, on the merits of the case. They know the trickiest decision is that between the right and the wrong compromise, and they have learned to tell one from the other. They know that the most time-consuming step in the process is not making the decision but putting it into effect. Unless a decision has degenerated into work, it is not a decision; it is at best a good intention. This means that, while the effective decision itself is based on the highest level of conceptual understanding, the action commitment should be as close as possible to the capacities of the people who have to carry it out. Above all, effective executives know that decision making has its own systematic process and its own clearly defined elements.</a:t>
            </a:r>
            <a:endParaRPr>
              <a:solidFill>
                <a:srgbClr val="282828"/>
              </a:solidFill>
              <a:highlight>
                <a:schemeClr val="lt1"/>
              </a:highlight>
              <a:latin typeface="Georgia"/>
              <a:ea typeface="Georgia"/>
              <a:cs typeface="Georgia"/>
              <a:sym typeface="Georgia"/>
            </a:endParaRPr>
          </a:p>
          <a:p>
            <a:pPr indent="0" lvl="0" marL="0" rtl="0" algn="l">
              <a:spcBef>
                <a:spcPts val="180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0e50d89d4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320e50d89d4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350">
                <a:solidFill>
                  <a:srgbClr val="282828"/>
                </a:solidFill>
                <a:highlight>
                  <a:schemeClr val="lt1"/>
                </a:highlight>
                <a:latin typeface="Georgia"/>
                <a:ea typeface="Georgia"/>
                <a:cs typeface="Georgia"/>
                <a:sym typeface="Georgia"/>
              </a:rPr>
              <a:t>The elements do not by themselves “make” the decisions. Indeed, every decision is a risk-taking judgment. But unless these elements are the stepping stones of the decision process, the executive will not arrive at a right, and certainly not at an effective, decision. Therefore, in this article I shall describe the sequence of steps involved in the decision-making process.</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0e50d89d4_0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20e50d89d4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0e50d89d4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320e50d89d4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20e50d89d4_0_2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34" name="Google Shape;134;g320e50d89d4_0_26"/>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g320e50d89d4_0_26"/>
          <p:cNvSpPr txBox="1"/>
          <p:nvPr/>
        </p:nvSpPr>
        <p:spPr>
          <a:xfrm>
            <a:off x="867575" y="571750"/>
            <a:ext cx="8073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000000"/>
              </a:solidFill>
              <a:latin typeface="Roboto"/>
              <a:ea typeface="Roboto"/>
              <a:cs typeface="Roboto"/>
              <a:sym typeface="Roboto"/>
            </a:endParaRPr>
          </a:p>
        </p:txBody>
      </p:sp>
      <p:sp>
        <p:nvSpPr>
          <p:cNvPr id="136" name="Google Shape;136;g320e50d89d4_0_26"/>
          <p:cNvSpPr txBox="1"/>
          <p:nvPr/>
        </p:nvSpPr>
        <p:spPr>
          <a:xfrm>
            <a:off x="359425" y="1152650"/>
            <a:ext cx="82794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37" name="Google Shape;137;g320e50d89d4_0_2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138" name="Google Shape;138;g320e50d89d4_0_26"/>
          <p:cNvSpPr txBox="1"/>
          <p:nvPr/>
        </p:nvSpPr>
        <p:spPr>
          <a:xfrm>
            <a:off x="384200" y="1406650"/>
            <a:ext cx="8096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1" lang="en-GB" sz="1800" u="none" cap="none" strike="noStrike">
                <a:solidFill>
                  <a:srgbClr val="282828"/>
                </a:solidFill>
                <a:highlight>
                  <a:srgbClr val="FFFFFF"/>
                </a:highlight>
                <a:latin typeface="Roboto"/>
                <a:ea typeface="Roboto"/>
                <a:cs typeface="Roboto"/>
                <a:sym typeface="Roboto"/>
              </a:rPr>
              <a:t>Specifying the answer to the problem.</a:t>
            </a:r>
            <a:r>
              <a:rPr i="0" lang="en-GB" sz="1800" u="none" cap="none" strike="noStrike">
                <a:solidFill>
                  <a:srgbClr val="282828"/>
                </a:solidFill>
                <a:highlight>
                  <a:srgbClr val="FFFFFF"/>
                </a:highlight>
                <a:latin typeface="Roboto"/>
                <a:ea typeface="Roboto"/>
                <a:cs typeface="Roboto"/>
                <a:sym typeface="Roboto"/>
              </a:rPr>
              <a:t> What are the “boundary conditions”?</a:t>
            </a:r>
            <a:endParaRPr i="0" sz="1800" u="none" cap="none" strike="noStrike">
              <a:solidFill>
                <a:srgbClr val="000000"/>
              </a:solidFill>
              <a:latin typeface="Roboto"/>
              <a:ea typeface="Roboto"/>
              <a:cs typeface="Roboto"/>
              <a:sym typeface="Roboto"/>
            </a:endParaRPr>
          </a:p>
        </p:txBody>
      </p:sp>
      <p:pic>
        <p:nvPicPr>
          <p:cNvPr id="139" name="Google Shape;139;g320e50d89d4_0_26"/>
          <p:cNvPicPr preferRelativeResize="0"/>
          <p:nvPr/>
        </p:nvPicPr>
        <p:blipFill rotWithShape="1">
          <a:blip r:embed="rId3">
            <a:alphaModFix/>
          </a:blip>
          <a:srcRect b="0" l="0" r="0" t="0"/>
          <a:stretch/>
        </p:blipFill>
        <p:spPr>
          <a:xfrm>
            <a:off x="2527550" y="2395175"/>
            <a:ext cx="3810000" cy="2533650"/>
          </a:xfrm>
          <a:prstGeom prst="rect">
            <a:avLst/>
          </a:prstGeom>
          <a:noFill/>
          <a:ln>
            <a:noFill/>
          </a:ln>
        </p:spPr>
      </p:pic>
      <p:sp>
        <p:nvSpPr>
          <p:cNvPr id="140" name="Google Shape;140;g320e50d89d4_0_26"/>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20e50d89d4_0_3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46" name="Google Shape;146;g320e50d89d4_0_31"/>
          <p:cNvSpPr txBox="1"/>
          <p:nvPr/>
        </p:nvSpPr>
        <p:spPr>
          <a:xfrm>
            <a:off x="582525" y="629425"/>
            <a:ext cx="7808100" cy="4311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47" name="Google Shape;147;g320e50d89d4_0_31"/>
          <p:cNvSpPr txBox="1"/>
          <p:nvPr/>
        </p:nvSpPr>
        <p:spPr>
          <a:xfrm>
            <a:off x="458575" y="1288525"/>
            <a:ext cx="74859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lang="en-GB" sz="1800" u="none" cap="none" strike="noStrike">
                <a:solidFill>
                  <a:srgbClr val="282828"/>
                </a:solidFill>
                <a:highlight>
                  <a:srgbClr val="FFFFFF"/>
                </a:highlight>
                <a:latin typeface="Roboto"/>
                <a:ea typeface="Roboto"/>
                <a:cs typeface="Roboto"/>
                <a:sym typeface="Roboto"/>
              </a:rPr>
              <a:t>Deciding what is “right,” rather than what is acceptable, in order to meet the boundary conditions.</a:t>
            </a:r>
            <a:r>
              <a:rPr lang="en-GB" sz="1800" u="none" cap="none" strike="noStrike">
                <a:solidFill>
                  <a:srgbClr val="282828"/>
                </a:solidFill>
                <a:highlight>
                  <a:srgbClr val="FFFFFF"/>
                </a:highlight>
                <a:latin typeface="Roboto"/>
                <a:ea typeface="Roboto"/>
                <a:cs typeface="Roboto"/>
                <a:sym typeface="Roboto"/>
              </a:rPr>
              <a:t>. What will fully satisfy the specifications before attention is given to the compromises, adaptations, and concessions needed to make the decision acceptable?</a:t>
            </a:r>
            <a:endParaRPr sz="1800" u="none" cap="none" strike="noStrike">
              <a:solidFill>
                <a:srgbClr val="000000"/>
              </a:solidFill>
              <a:latin typeface="Roboto"/>
              <a:ea typeface="Roboto"/>
              <a:cs typeface="Roboto"/>
              <a:sym typeface="Roboto"/>
            </a:endParaRPr>
          </a:p>
        </p:txBody>
      </p:sp>
      <p:sp>
        <p:nvSpPr>
          <p:cNvPr id="148" name="Google Shape;148;g320e50d89d4_0_31"/>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20e50d89d4_0_3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54" name="Google Shape;154;g320e50d89d4_0_36"/>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g320e50d89d4_0_36"/>
          <p:cNvSpPr txBox="1"/>
          <p:nvPr/>
        </p:nvSpPr>
        <p:spPr>
          <a:xfrm>
            <a:off x="0" y="886250"/>
            <a:ext cx="7760700" cy="461700"/>
          </a:xfrm>
          <a:prstGeom prst="rect">
            <a:avLst/>
          </a:prstGeom>
          <a:noFill/>
          <a:ln>
            <a:noFill/>
          </a:ln>
        </p:spPr>
        <p:txBody>
          <a:bodyPr anchorCtr="0" anchor="t" bIns="91425" lIns="91425" spcFirstLastPara="1" rIns="91425" wrap="square" tIns="91425">
            <a:spAutoFit/>
          </a:bodyPr>
          <a:lstStyle/>
          <a:p>
            <a:pPr indent="0" lvl="0" marL="457200" marR="0" rtl="0" algn="l">
              <a:lnSpc>
                <a:spcPct val="150000"/>
              </a:lnSpc>
              <a:spcBef>
                <a:spcPts val="0"/>
              </a:spcBef>
              <a:spcAft>
                <a:spcPts val="0"/>
              </a:spcAft>
              <a:buNone/>
            </a:pPr>
            <a:r>
              <a:t/>
            </a:r>
            <a:endParaRPr b="0" i="0" sz="1800" u="none" cap="none" strike="noStrike">
              <a:solidFill>
                <a:schemeClr val="dk2"/>
              </a:solidFill>
              <a:latin typeface="Arial"/>
              <a:ea typeface="Arial"/>
              <a:cs typeface="Arial"/>
              <a:sym typeface="Arial"/>
            </a:endParaRPr>
          </a:p>
        </p:txBody>
      </p:sp>
      <p:sp>
        <p:nvSpPr>
          <p:cNvPr id="156" name="Google Shape;156;g320e50d89d4_0_3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sp>
        <p:nvSpPr>
          <p:cNvPr id="157" name="Google Shape;157;g320e50d89d4_0_36"/>
          <p:cNvSpPr txBox="1"/>
          <p:nvPr/>
        </p:nvSpPr>
        <p:spPr>
          <a:xfrm>
            <a:off x="381000" y="1547600"/>
            <a:ext cx="8720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800">
                <a:solidFill>
                  <a:srgbClr val="282828"/>
                </a:solidFill>
                <a:highlight>
                  <a:schemeClr val="lt1"/>
                </a:highlight>
                <a:latin typeface="Roboto"/>
                <a:ea typeface="Roboto"/>
                <a:cs typeface="Roboto"/>
                <a:sym typeface="Roboto"/>
              </a:rPr>
              <a:t>Building into the decision the action to carry it out.</a:t>
            </a:r>
            <a:r>
              <a:rPr lang="en-GB" sz="1800">
                <a:solidFill>
                  <a:srgbClr val="282828"/>
                </a:solidFill>
                <a:highlight>
                  <a:schemeClr val="lt1"/>
                </a:highlight>
                <a:latin typeface="Roboto"/>
                <a:ea typeface="Roboto"/>
                <a:cs typeface="Roboto"/>
                <a:sym typeface="Roboto"/>
              </a:rPr>
              <a:t> What does the action commitment have to be? Who has to know about it?</a:t>
            </a:r>
            <a:endParaRPr sz="1800">
              <a:solidFill>
                <a:schemeClr val="dk1"/>
              </a:solidFill>
              <a:latin typeface="Roboto"/>
              <a:ea typeface="Roboto"/>
              <a:cs typeface="Roboto"/>
              <a:sym typeface="Roboto"/>
            </a:endParaRPr>
          </a:p>
        </p:txBody>
      </p:sp>
      <p:sp>
        <p:nvSpPr>
          <p:cNvPr id="158" name="Google Shape;158;g320e50d89d4_0_36"/>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20e50d89d4_0_41"/>
          <p:cNvSpPr txBox="1"/>
          <p:nvPr/>
        </p:nvSpPr>
        <p:spPr>
          <a:xfrm>
            <a:off x="0" y="1060175"/>
            <a:ext cx="6145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g320e50d89d4_0_41"/>
          <p:cNvSpPr txBox="1"/>
          <p:nvPr/>
        </p:nvSpPr>
        <p:spPr>
          <a:xfrm>
            <a:off x="381000" y="1060175"/>
            <a:ext cx="8032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800">
                <a:solidFill>
                  <a:srgbClr val="282828"/>
                </a:solidFill>
                <a:highlight>
                  <a:schemeClr val="lt1"/>
                </a:highlight>
                <a:latin typeface="Roboto"/>
                <a:ea typeface="Roboto"/>
                <a:cs typeface="Roboto"/>
                <a:sym typeface="Roboto"/>
              </a:rPr>
              <a:t>Testing the validity and effectiveness of the decision against the actual course of events.</a:t>
            </a:r>
            <a:r>
              <a:rPr lang="en-GB" sz="1800">
                <a:solidFill>
                  <a:srgbClr val="282828"/>
                </a:solidFill>
                <a:highlight>
                  <a:schemeClr val="lt1"/>
                </a:highlight>
                <a:latin typeface="Roboto"/>
                <a:ea typeface="Roboto"/>
                <a:cs typeface="Roboto"/>
                <a:sym typeface="Roboto"/>
              </a:rPr>
              <a:t> How is the decision being carried out? Are the assumptions on which it is based appropriate or obsolete?</a:t>
            </a:r>
            <a:endParaRPr sz="1800">
              <a:solidFill>
                <a:schemeClr val="dk1"/>
              </a:solidFill>
              <a:latin typeface="Roboto"/>
              <a:ea typeface="Roboto"/>
              <a:cs typeface="Roboto"/>
              <a:sym typeface="Roboto"/>
            </a:endParaRPr>
          </a:p>
        </p:txBody>
      </p:sp>
      <p:sp>
        <p:nvSpPr>
          <p:cNvPr id="165" name="Google Shape;165;g320e50d89d4_0_41"/>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g320e50d89d4_0_46"/>
          <p:cNvPicPr preferRelativeResize="0"/>
          <p:nvPr/>
        </p:nvPicPr>
        <p:blipFill rotWithShape="1">
          <a:blip r:embed="rId3">
            <a:alphaModFix/>
          </a:blip>
          <a:srcRect b="0" l="0" r="0" t="0"/>
          <a:stretch/>
        </p:blipFill>
        <p:spPr>
          <a:xfrm>
            <a:off x="573800" y="1393620"/>
            <a:ext cx="3564400" cy="2588595"/>
          </a:xfrm>
          <a:prstGeom prst="rect">
            <a:avLst/>
          </a:prstGeom>
          <a:noFill/>
          <a:ln>
            <a:noFill/>
          </a:ln>
        </p:spPr>
      </p:pic>
      <p:sp>
        <p:nvSpPr>
          <p:cNvPr id="171" name="Google Shape;171;g320e50d89d4_0_46"/>
          <p:cNvSpPr txBox="1"/>
          <p:nvPr/>
        </p:nvSpPr>
        <p:spPr>
          <a:xfrm>
            <a:off x="5738425" y="2441625"/>
            <a:ext cx="300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400"/>
              </a:spcAft>
              <a:buClr>
                <a:srgbClr val="000000"/>
              </a:buClr>
              <a:buSzPts val="2000"/>
              <a:buFont typeface="Arial"/>
              <a:buNone/>
            </a:pPr>
            <a:r>
              <a:rPr b="0" i="0" lang="en-GB" sz="2000" u="none" cap="none" strike="noStrike">
                <a:solidFill>
                  <a:srgbClr val="282828"/>
                </a:solidFill>
                <a:highlight>
                  <a:srgbClr val="FFFFFF"/>
                </a:highlight>
                <a:latin typeface="Arial"/>
                <a:ea typeface="Arial"/>
                <a:cs typeface="Arial"/>
                <a:sym typeface="Arial"/>
              </a:rPr>
              <a:t>The Classification</a:t>
            </a:r>
            <a:endParaRPr b="0" i="0" sz="2000" u="none" cap="none" strike="noStrike">
              <a:solidFill>
                <a:srgbClr val="282828"/>
              </a:solidFill>
              <a:highlight>
                <a:srgbClr val="FFFFFF"/>
              </a:highlight>
              <a:latin typeface="Arial"/>
              <a:ea typeface="Arial"/>
              <a:cs typeface="Arial"/>
              <a:sym typeface="Arial"/>
            </a:endParaRPr>
          </a:p>
        </p:txBody>
      </p:sp>
      <p:sp>
        <p:nvSpPr>
          <p:cNvPr id="172" name="Google Shape;172;g320e50d89d4_0_46"/>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20e50d89d4_0_51"/>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320e50d89d4_0_51"/>
          <p:cNvSpPr txBox="1"/>
          <p:nvPr/>
        </p:nvSpPr>
        <p:spPr>
          <a:xfrm>
            <a:off x="0" y="977350"/>
            <a:ext cx="71898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332E2B"/>
              </a:solidFill>
              <a:highlight>
                <a:schemeClr val="lt1"/>
              </a:highlight>
              <a:latin typeface="Open Sans"/>
              <a:ea typeface="Open Sans"/>
              <a:cs typeface="Open Sans"/>
              <a:sym typeface="Open Sans"/>
            </a:endParaRPr>
          </a:p>
        </p:txBody>
      </p:sp>
      <p:pic>
        <p:nvPicPr>
          <p:cNvPr id="179" name="Google Shape;179;g320e50d89d4_0_51"/>
          <p:cNvPicPr preferRelativeResize="0"/>
          <p:nvPr/>
        </p:nvPicPr>
        <p:blipFill rotWithShape="1">
          <a:blip r:embed="rId3">
            <a:alphaModFix/>
          </a:blip>
          <a:srcRect b="0" l="0" r="0" t="0"/>
          <a:stretch/>
        </p:blipFill>
        <p:spPr>
          <a:xfrm>
            <a:off x="499425" y="1049437"/>
            <a:ext cx="3904490" cy="3904490"/>
          </a:xfrm>
          <a:prstGeom prst="rect">
            <a:avLst/>
          </a:prstGeom>
          <a:noFill/>
          <a:ln>
            <a:noFill/>
          </a:ln>
        </p:spPr>
      </p:pic>
      <p:sp>
        <p:nvSpPr>
          <p:cNvPr id="180" name="Google Shape;180;g320e50d89d4_0_51"/>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20e50d89d4_0_56"/>
          <p:cNvSpPr txBox="1"/>
          <p:nvPr/>
        </p:nvSpPr>
        <p:spPr>
          <a:xfrm>
            <a:off x="0" y="960775"/>
            <a:ext cx="7189800" cy="4155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p:txBody>
      </p:sp>
      <p:pic>
        <p:nvPicPr>
          <p:cNvPr id="186" name="Google Shape;186;g320e50d89d4_0_56"/>
          <p:cNvPicPr preferRelativeResize="0"/>
          <p:nvPr/>
        </p:nvPicPr>
        <p:blipFill rotWithShape="1">
          <a:blip r:embed="rId3">
            <a:alphaModFix/>
          </a:blip>
          <a:srcRect b="0" l="0" r="0" t="0"/>
          <a:stretch/>
        </p:blipFill>
        <p:spPr>
          <a:xfrm>
            <a:off x="152400" y="1086612"/>
            <a:ext cx="5433601" cy="3622401"/>
          </a:xfrm>
          <a:prstGeom prst="rect">
            <a:avLst/>
          </a:prstGeom>
          <a:noFill/>
          <a:ln>
            <a:noFill/>
          </a:ln>
        </p:spPr>
      </p:pic>
      <p:sp>
        <p:nvSpPr>
          <p:cNvPr id="187" name="Google Shape;187;g320e50d89d4_0_56"/>
          <p:cNvSpPr txBox="1"/>
          <p:nvPr/>
        </p:nvSpPr>
        <p:spPr>
          <a:xfrm>
            <a:off x="5738400" y="2503575"/>
            <a:ext cx="300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400"/>
              </a:spcAft>
              <a:buClr>
                <a:srgbClr val="000000"/>
              </a:buClr>
              <a:buSzPts val="2000"/>
              <a:buFont typeface="Arial"/>
              <a:buNone/>
            </a:pPr>
            <a:r>
              <a:rPr b="0" i="0" lang="en-GB" sz="2000" u="none" cap="none" strike="noStrike">
                <a:solidFill>
                  <a:srgbClr val="282828"/>
                </a:solidFill>
                <a:highlight>
                  <a:srgbClr val="FFFFFF"/>
                </a:highlight>
                <a:latin typeface="Arial"/>
                <a:ea typeface="Arial"/>
                <a:cs typeface="Arial"/>
                <a:sym typeface="Arial"/>
              </a:rPr>
              <a:t>The Specifications</a:t>
            </a:r>
            <a:endParaRPr b="0" i="0" sz="2000" u="none" cap="none" strike="noStrike">
              <a:solidFill>
                <a:srgbClr val="282828"/>
              </a:solidFill>
              <a:highlight>
                <a:srgbClr val="FFFFFF"/>
              </a:highlight>
              <a:latin typeface="Arial"/>
              <a:ea typeface="Arial"/>
              <a:cs typeface="Arial"/>
              <a:sym typeface="Arial"/>
            </a:endParaRPr>
          </a:p>
        </p:txBody>
      </p:sp>
      <p:sp>
        <p:nvSpPr>
          <p:cNvPr id="188" name="Google Shape;188;g320e50d89d4_0_56"/>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g320e50d89d4_0_61"/>
          <p:cNvPicPr preferRelativeResize="0"/>
          <p:nvPr/>
        </p:nvPicPr>
        <p:blipFill rotWithShape="1">
          <a:blip r:embed="rId3">
            <a:alphaModFix/>
          </a:blip>
          <a:srcRect b="0" l="0" r="0" t="0"/>
          <a:stretch/>
        </p:blipFill>
        <p:spPr>
          <a:xfrm>
            <a:off x="722525" y="1421217"/>
            <a:ext cx="3491425" cy="3491425"/>
          </a:xfrm>
          <a:prstGeom prst="rect">
            <a:avLst/>
          </a:prstGeom>
          <a:noFill/>
          <a:ln>
            <a:noFill/>
          </a:ln>
        </p:spPr>
      </p:pic>
      <p:sp>
        <p:nvSpPr>
          <p:cNvPr id="194" name="Google Shape;194;g320e50d89d4_0_61"/>
          <p:cNvSpPr txBox="1"/>
          <p:nvPr/>
        </p:nvSpPr>
        <p:spPr>
          <a:xfrm>
            <a:off x="5750800" y="2348550"/>
            <a:ext cx="300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400"/>
              </a:spcAft>
              <a:buClr>
                <a:srgbClr val="000000"/>
              </a:buClr>
              <a:buSzPts val="2000"/>
              <a:buFont typeface="Arial"/>
              <a:buNone/>
            </a:pPr>
            <a:r>
              <a:rPr b="0" i="0" lang="en-GB" sz="2000" u="none" cap="none" strike="noStrike">
                <a:solidFill>
                  <a:srgbClr val="282828"/>
                </a:solidFill>
                <a:highlight>
                  <a:srgbClr val="FFFFFF"/>
                </a:highlight>
                <a:latin typeface="Arial"/>
                <a:ea typeface="Arial"/>
                <a:cs typeface="Arial"/>
                <a:sym typeface="Arial"/>
              </a:rPr>
              <a:t>The Decision</a:t>
            </a:r>
            <a:endParaRPr b="0" i="0" sz="2000" u="none" cap="none" strike="noStrike">
              <a:solidFill>
                <a:srgbClr val="282828"/>
              </a:solidFill>
              <a:highlight>
                <a:srgbClr val="FFFFFF"/>
              </a:highlight>
              <a:latin typeface="Arial"/>
              <a:ea typeface="Arial"/>
              <a:cs typeface="Arial"/>
              <a:sym typeface="Arial"/>
            </a:endParaRPr>
          </a:p>
        </p:txBody>
      </p:sp>
      <p:sp>
        <p:nvSpPr>
          <p:cNvPr id="195" name="Google Shape;195;g320e50d89d4_0_61"/>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1d1a2d7b91_0_139"/>
          <p:cNvSpPr txBox="1"/>
          <p:nvPr/>
        </p:nvSpPr>
        <p:spPr>
          <a:xfrm>
            <a:off x="0" y="1227150"/>
            <a:ext cx="7437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201" name="Google Shape;201;g31d1a2d7b91_0_139"/>
          <p:cNvPicPr preferRelativeResize="0"/>
          <p:nvPr/>
        </p:nvPicPr>
        <p:blipFill rotWithShape="1">
          <a:blip r:embed="rId3">
            <a:alphaModFix/>
          </a:blip>
          <a:srcRect b="0" l="0" r="0" t="0"/>
          <a:stretch/>
        </p:blipFill>
        <p:spPr>
          <a:xfrm>
            <a:off x="387900" y="1102737"/>
            <a:ext cx="3904490" cy="3904490"/>
          </a:xfrm>
          <a:prstGeom prst="rect">
            <a:avLst/>
          </a:prstGeom>
          <a:noFill/>
          <a:ln>
            <a:noFill/>
          </a:ln>
        </p:spPr>
      </p:pic>
      <p:sp>
        <p:nvSpPr>
          <p:cNvPr id="202" name="Google Shape;202;g31d1a2d7b91_0_139"/>
          <p:cNvSpPr txBox="1"/>
          <p:nvPr/>
        </p:nvSpPr>
        <p:spPr>
          <a:xfrm>
            <a:off x="5998700" y="2478800"/>
            <a:ext cx="300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400"/>
              </a:spcAft>
              <a:buClr>
                <a:srgbClr val="000000"/>
              </a:buClr>
              <a:buSzPts val="2000"/>
              <a:buFont typeface="Arial"/>
              <a:buNone/>
            </a:pPr>
            <a:r>
              <a:rPr b="0" i="0" lang="en-GB" sz="2000" u="none" cap="none" strike="noStrike">
                <a:solidFill>
                  <a:srgbClr val="282828"/>
                </a:solidFill>
                <a:highlight>
                  <a:srgbClr val="FFFFFF"/>
                </a:highlight>
                <a:latin typeface="Arial"/>
                <a:ea typeface="Arial"/>
                <a:cs typeface="Arial"/>
                <a:sym typeface="Arial"/>
              </a:rPr>
              <a:t>The Action</a:t>
            </a:r>
            <a:endParaRPr b="0" i="0" sz="2000" u="none" cap="none" strike="noStrike">
              <a:solidFill>
                <a:srgbClr val="282828"/>
              </a:solidFill>
              <a:highlight>
                <a:srgbClr val="FFFFFF"/>
              </a:highlight>
              <a:latin typeface="Arial"/>
              <a:ea typeface="Arial"/>
              <a:cs typeface="Arial"/>
              <a:sym typeface="Arial"/>
            </a:endParaRPr>
          </a:p>
        </p:txBody>
      </p:sp>
      <p:sp>
        <p:nvSpPr>
          <p:cNvPr id="203" name="Google Shape;203;g31d1a2d7b91_0_139"/>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09" name="Google Shape;209;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10" name="Google Shape;210;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11" name="Google Shape;211;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12" name="Google Shape;212;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13" name="Google Shape;213;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14" name="Google Shape;214;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15" name="Google Shape;215;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16" name="Google Shape;216;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17" name="Google Shape;217;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2109682"/>
            <a:ext cx="4690800" cy="148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400"/>
              <a:buFont typeface="Arial"/>
              <a:buNone/>
            </a:pPr>
            <a:r>
              <a:rPr b="1" lang="en-GB" sz="2400">
                <a:solidFill>
                  <a:schemeClr val="lt1"/>
                </a:solidFill>
              </a:rPr>
              <a:t>Decision Making 1.1 -Essence of Decision Making</a:t>
            </a:r>
            <a:endParaRPr b="1" sz="2400">
              <a:solidFill>
                <a:schemeClr val="lt1"/>
              </a:solidFill>
            </a:endParaRPr>
          </a:p>
          <a:p>
            <a:pPr indent="-457200" lvl="0" marL="457200" marR="0" rtl="0" algn="ctr">
              <a:lnSpc>
                <a:spcPct val="100000"/>
              </a:lnSpc>
              <a:spcBef>
                <a:spcPts val="800"/>
              </a:spcBef>
              <a:spcAft>
                <a:spcPts val="0"/>
              </a:spcAft>
              <a:buClr>
                <a:schemeClr val="dk1"/>
              </a:buClr>
              <a:buSzPts val="2000"/>
              <a:buFont typeface="Arial"/>
              <a:buNone/>
            </a:pPr>
            <a:r>
              <a:t/>
            </a:r>
            <a:endParaRPr b="1" sz="30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aa2e92cb2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aa2e92cb2_0_0"/>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latin typeface="Roboto"/>
                <a:ea typeface="Roboto"/>
                <a:cs typeface="Roboto"/>
                <a:sym typeface="Roboto"/>
              </a:rPr>
              <a:t>IMAGE INTERPRETATION METHODS</a:t>
            </a:r>
            <a:endParaRPr b="1" i="0" sz="1500" u="none" cap="none" strike="noStrike">
              <a:solidFill>
                <a:srgbClr val="000000"/>
              </a:solidFill>
              <a:latin typeface="Roboto"/>
              <a:ea typeface="Roboto"/>
              <a:cs typeface="Roboto"/>
              <a:sym typeface="Roboto"/>
            </a:endParaRPr>
          </a:p>
        </p:txBody>
      </p:sp>
      <p:sp>
        <p:nvSpPr>
          <p:cNvPr id="71" name="Google Shape;71;g32aa2e92cb2_0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aa2e92cb2_0_0"/>
          <p:cNvPicPr preferRelativeResize="0"/>
          <p:nvPr/>
        </p:nvPicPr>
        <p:blipFill>
          <a:blip r:embed="rId3">
            <a:alphaModFix/>
          </a:blip>
          <a:stretch>
            <a:fillRect/>
          </a:stretch>
        </p:blipFill>
        <p:spPr>
          <a:xfrm>
            <a:off x="2933025" y="2517225"/>
            <a:ext cx="2876325" cy="228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78" name="Google Shape;78;g2ee15abed17_3_283"/>
          <p:cNvSpPr txBox="1"/>
          <p:nvPr/>
        </p:nvSpPr>
        <p:spPr>
          <a:xfrm>
            <a:off x="2916000" y="4388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INTRODUCTION</a:t>
            </a:r>
            <a:endParaRPr b="0" i="0" sz="1400" u="none" cap="none" strike="noStrike">
              <a:solidFill>
                <a:srgbClr val="000000"/>
              </a:solidFill>
              <a:latin typeface="Arial"/>
              <a:ea typeface="Arial"/>
              <a:cs typeface="Arial"/>
              <a:sym typeface="Arial"/>
            </a:endParaRPr>
          </a:p>
        </p:txBody>
      </p:sp>
      <p:pic>
        <p:nvPicPr>
          <p:cNvPr id="79" name="Google Shape;79;g2ee15abed17_3_283"/>
          <p:cNvPicPr preferRelativeResize="0"/>
          <p:nvPr/>
        </p:nvPicPr>
        <p:blipFill rotWithShape="1">
          <a:blip r:embed="rId3">
            <a:alphaModFix/>
          </a:blip>
          <a:srcRect b="0" l="0" r="0" t="0"/>
          <a:stretch/>
        </p:blipFill>
        <p:spPr>
          <a:xfrm>
            <a:off x="324950" y="1636000"/>
            <a:ext cx="4247050" cy="2123525"/>
          </a:xfrm>
          <a:prstGeom prst="rect">
            <a:avLst/>
          </a:prstGeom>
          <a:noFill/>
          <a:ln>
            <a:noFill/>
          </a:ln>
        </p:spPr>
      </p:pic>
      <p:sp>
        <p:nvSpPr>
          <p:cNvPr id="80" name="Google Shape;80;g2ee15abed17_3_283"/>
          <p:cNvSpPr txBox="1"/>
          <p:nvPr/>
        </p:nvSpPr>
        <p:spPr>
          <a:xfrm>
            <a:off x="4821250" y="2144175"/>
            <a:ext cx="3830400" cy="531000"/>
          </a:xfrm>
          <a:prstGeom prst="rect">
            <a:avLst/>
          </a:prstGeom>
          <a:noFill/>
          <a:ln>
            <a:noFill/>
          </a:ln>
        </p:spPr>
        <p:txBody>
          <a:bodyPr anchorCtr="0" anchor="t" bIns="91425" lIns="91425" spcFirstLastPara="1" rIns="91425" wrap="square" tIns="91425">
            <a:spAutoFit/>
          </a:bodyPr>
          <a:lstStyle/>
          <a:p>
            <a:pPr indent="0" lvl="0" marL="0" marR="0" rtl="0" algn="ctr">
              <a:lnSpc>
                <a:spcPct val="115909"/>
              </a:lnSpc>
              <a:spcBef>
                <a:spcPts val="0"/>
              </a:spcBef>
              <a:spcAft>
                <a:spcPts val="800"/>
              </a:spcAft>
              <a:buClr>
                <a:srgbClr val="000000"/>
              </a:buClr>
              <a:buSzPts val="2250"/>
              <a:buFont typeface="Arial"/>
              <a:buNone/>
            </a:pPr>
            <a:r>
              <a:rPr i="0" lang="en-GB" sz="2250" u="none" cap="none" strike="noStrike">
                <a:solidFill>
                  <a:srgbClr val="252A37"/>
                </a:solidFill>
                <a:highlight>
                  <a:srgbClr val="FFFFFF"/>
                </a:highlight>
                <a:latin typeface="Roboto"/>
                <a:ea typeface="Roboto"/>
                <a:cs typeface="Roboto"/>
                <a:sym typeface="Roboto"/>
              </a:rPr>
              <a:t>What is Decision Making?</a:t>
            </a:r>
            <a:endParaRPr i="0" sz="1000" u="none" cap="none" strike="noStrike">
              <a:solidFill>
                <a:srgbClr val="4A516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20e50d89d4_0_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86" name="Google Shape;86;g320e50d89d4_0_1"/>
          <p:cNvSpPr txBox="1"/>
          <p:nvPr/>
        </p:nvSpPr>
        <p:spPr>
          <a:xfrm>
            <a:off x="0" y="1532275"/>
            <a:ext cx="78354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dk1"/>
              </a:solidFill>
              <a:latin typeface="Arial"/>
              <a:ea typeface="Arial"/>
              <a:cs typeface="Arial"/>
              <a:sym typeface="Arial"/>
            </a:endParaRPr>
          </a:p>
        </p:txBody>
      </p:sp>
      <p:pic>
        <p:nvPicPr>
          <p:cNvPr id="87" name="Google Shape;87;g320e50d89d4_0_1"/>
          <p:cNvPicPr preferRelativeResize="0"/>
          <p:nvPr/>
        </p:nvPicPr>
        <p:blipFill rotWithShape="1">
          <a:blip r:embed="rId3">
            <a:alphaModFix/>
          </a:blip>
          <a:srcRect b="0" l="0" r="0" t="0"/>
          <a:stretch/>
        </p:blipFill>
        <p:spPr>
          <a:xfrm>
            <a:off x="524200" y="1622359"/>
            <a:ext cx="3412000" cy="2477917"/>
          </a:xfrm>
          <a:prstGeom prst="rect">
            <a:avLst/>
          </a:prstGeom>
          <a:noFill/>
          <a:ln>
            <a:noFill/>
          </a:ln>
        </p:spPr>
      </p:pic>
      <p:sp>
        <p:nvSpPr>
          <p:cNvPr id="88" name="Google Shape;88;g320e50d89d4_0_1"/>
          <p:cNvSpPr txBox="1"/>
          <p:nvPr/>
        </p:nvSpPr>
        <p:spPr>
          <a:xfrm>
            <a:off x="4127175" y="2441625"/>
            <a:ext cx="4809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20000"/>
              </a:lnSpc>
              <a:spcBef>
                <a:spcPts val="0"/>
              </a:spcBef>
              <a:spcAft>
                <a:spcPts val="800"/>
              </a:spcAft>
              <a:buClr>
                <a:srgbClr val="000000"/>
              </a:buClr>
              <a:buSzPts val="2000"/>
              <a:buFont typeface="Arial"/>
              <a:buNone/>
            </a:pPr>
            <a:r>
              <a:rPr i="0" lang="en-GB" sz="2000" u="none" cap="none" strike="noStrike">
                <a:solidFill>
                  <a:srgbClr val="252A37"/>
                </a:solidFill>
                <a:highlight>
                  <a:srgbClr val="FFFFFF"/>
                </a:highlight>
                <a:latin typeface="Roboto"/>
                <a:ea typeface="Roboto"/>
                <a:cs typeface="Roboto"/>
                <a:sym typeface="Roboto"/>
              </a:rPr>
              <a:t>Definition of Decision Making</a:t>
            </a:r>
            <a:endParaRPr i="0" sz="2000" u="none" cap="none" strike="noStrike">
              <a:solidFill>
                <a:srgbClr val="252A37"/>
              </a:solidFill>
              <a:highlight>
                <a:srgbClr val="FFFFFF"/>
              </a:highlight>
              <a:latin typeface="Roboto"/>
              <a:ea typeface="Roboto"/>
              <a:cs typeface="Roboto"/>
              <a:sym typeface="Roboto"/>
            </a:endParaRPr>
          </a:p>
        </p:txBody>
      </p:sp>
      <p:sp>
        <p:nvSpPr>
          <p:cNvPr id="89" name="Google Shape;89;g320e50d89d4_0_1"/>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320e50d89d4_0_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95" name="Google Shape;95;g320e50d89d4_0_6"/>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320e50d89d4_0_6"/>
          <p:cNvSpPr txBox="1"/>
          <p:nvPr/>
        </p:nvSpPr>
        <p:spPr>
          <a:xfrm>
            <a:off x="0" y="1333500"/>
            <a:ext cx="78603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Arial"/>
              <a:ea typeface="Arial"/>
              <a:cs typeface="Arial"/>
              <a:sym typeface="Arial"/>
            </a:endParaRPr>
          </a:p>
        </p:txBody>
      </p:sp>
      <p:pic>
        <p:nvPicPr>
          <p:cNvPr id="97" name="Google Shape;97;g320e50d89d4_0_6"/>
          <p:cNvPicPr preferRelativeResize="0"/>
          <p:nvPr/>
        </p:nvPicPr>
        <p:blipFill rotWithShape="1">
          <a:blip r:embed="rId3">
            <a:alphaModFix/>
          </a:blip>
          <a:srcRect b="0" l="0" r="0" t="0"/>
          <a:stretch/>
        </p:blipFill>
        <p:spPr>
          <a:xfrm>
            <a:off x="102825" y="1372450"/>
            <a:ext cx="5535249" cy="2398608"/>
          </a:xfrm>
          <a:prstGeom prst="rect">
            <a:avLst/>
          </a:prstGeom>
          <a:noFill/>
          <a:ln>
            <a:noFill/>
          </a:ln>
        </p:spPr>
      </p:pic>
      <p:sp>
        <p:nvSpPr>
          <p:cNvPr id="98" name="Google Shape;98;g320e50d89d4_0_6"/>
          <p:cNvSpPr txBox="1"/>
          <p:nvPr/>
        </p:nvSpPr>
        <p:spPr>
          <a:xfrm>
            <a:off x="5840050" y="21253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rgbClr val="282828"/>
                </a:solidFill>
                <a:highlight>
                  <a:srgbClr val="FFFFFF"/>
                </a:highlight>
                <a:latin typeface="Arial"/>
                <a:ea typeface="Arial"/>
                <a:cs typeface="Arial"/>
                <a:sym typeface="Arial"/>
              </a:rPr>
              <a:t>The Effective Decision</a:t>
            </a:r>
            <a:endParaRPr b="0" i="0" sz="2000" u="none" cap="none" strike="noStrike">
              <a:solidFill>
                <a:srgbClr val="282828"/>
              </a:solidFill>
              <a:highlight>
                <a:srgbClr val="FFFFFF"/>
              </a:highlight>
              <a:latin typeface="Arial"/>
              <a:ea typeface="Arial"/>
              <a:cs typeface="Arial"/>
              <a:sym typeface="Arial"/>
            </a:endParaRPr>
          </a:p>
        </p:txBody>
      </p:sp>
      <p:sp>
        <p:nvSpPr>
          <p:cNvPr id="99" name="Google Shape;99;g320e50d89d4_0_6"/>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20e50d89d4_0_1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05" name="Google Shape;105;g320e50d89d4_0_11"/>
          <p:cNvSpPr txBox="1"/>
          <p:nvPr/>
        </p:nvSpPr>
        <p:spPr>
          <a:xfrm>
            <a:off x="672950" y="1375725"/>
            <a:ext cx="8217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t/>
            </a:r>
            <a:endParaRPr b="0" i="0" sz="1800" u="none" cap="none" strike="noStrike">
              <a:solidFill>
                <a:schemeClr val="dk1"/>
              </a:solidFill>
              <a:latin typeface="Arial"/>
              <a:ea typeface="Arial"/>
              <a:cs typeface="Arial"/>
              <a:sym typeface="Arial"/>
            </a:endParaRPr>
          </a:p>
        </p:txBody>
      </p:sp>
      <p:pic>
        <p:nvPicPr>
          <p:cNvPr id="106" name="Google Shape;106;g320e50d89d4_0_11"/>
          <p:cNvPicPr preferRelativeResize="0"/>
          <p:nvPr/>
        </p:nvPicPr>
        <p:blipFill rotWithShape="1">
          <a:blip r:embed="rId3">
            <a:alphaModFix/>
          </a:blip>
          <a:srcRect b="0" l="0" r="0" t="0"/>
          <a:stretch/>
        </p:blipFill>
        <p:spPr>
          <a:xfrm>
            <a:off x="152400" y="1086612"/>
            <a:ext cx="5421226" cy="3530278"/>
          </a:xfrm>
          <a:prstGeom prst="rect">
            <a:avLst/>
          </a:prstGeom>
          <a:noFill/>
          <a:ln>
            <a:noFill/>
          </a:ln>
        </p:spPr>
      </p:pic>
      <p:sp>
        <p:nvSpPr>
          <p:cNvPr id="107" name="Google Shape;107;g320e50d89d4_0_11"/>
          <p:cNvSpPr txBox="1"/>
          <p:nvPr/>
        </p:nvSpPr>
        <p:spPr>
          <a:xfrm>
            <a:off x="5726025" y="2348550"/>
            <a:ext cx="300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400"/>
              </a:spcAft>
              <a:buClr>
                <a:srgbClr val="000000"/>
              </a:buClr>
              <a:buSzPts val="2000"/>
              <a:buFont typeface="Arial"/>
              <a:buNone/>
            </a:pPr>
            <a:r>
              <a:rPr b="0" i="0" lang="en-GB" sz="2000" u="none" cap="none" strike="noStrike">
                <a:solidFill>
                  <a:srgbClr val="282828"/>
                </a:solidFill>
                <a:highlight>
                  <a:srgbClr val="FFFFFF"/>
                </a:highlight>
                <a:latin typeface="Arial"/>
                <a:ea typeface="Arial"/>
                <a:cs typeface="Arial"/>
                <a:sym typeface="Arial"/>
              </a:rPr>
              <a:t>Sequential Steps</a:t>
            </a:r>
            <a:endParaRPr b="0" i="0" sz="2000" u="none" cap="none" strike="noStrike">
              <a:solidFill>
                <a:srgbClr val="282828"/>
              </a:solidFill>
              <a:highlight>
                <a:srgbClr val="FFFFFF"/>
              </a:highlight>
              <a:latin typeface="Arial"/>
              <a:ea typeface="Arial"/>
              <a:cs typeface="Arial"/>
              <a:sym typeface="Arial"/>
            </a:endParaRPr>
          </a:p>
        </p:txBody>
      </p:sp>
      <p:sp>
        <p:nvSpPr>
          <p:cNvPr id="108" name="Google Shape;108;g320e50d89d4_0_11"/>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20e50d89d4_0_1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14" name="Google Shape;114;g320e50d89d4_0_16"/>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320e50d89d4_0_16"/>
          <p:cNvSpPr txBox="1"/>
          <p:nvPr/>
        </p:nvSpPr>
        <p:spPr>
          <a:xfrm>
            <a:off x="1747550" y="610125"/>
            <a:ext cx="612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800" u="none" cap="none" strike="noStrike">
              <a:solidFill>
                <a:srgbClr val="000000"/>
              </a:solidFill>
              <a:latin typeface="Roboto"/>
              <a:ea typeface="Roboto"/>
              <a:cs typeface="Roboto"/>
              <a:sym typeface="Roboto"/>
            </a:endParaRPr>
          </a:p>
        </p:txBody>
      </p:sp>
      <p:sp>
        <p:nvSpPr>
          <p:cNvPr id="116" name="Google Shape;116;g320e50d89d4_0_16"/>
          <p:cNvSpPr txBox="1"/>
          <p:nvPr/>
        </p:nvSpPr>
        <p:spPr>
          <a:xfrm>
            <a:off x="825650" y="1186500"/>
            <a:ext cx="79692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800"/>
              <a:buFont typeface="Arial"/>
              <a:buNone/>
            </a:pPr>
            <a:r>
              <a:rPr b="1" i="1" lang="en-GB" sz="1800">
                <a:solidFill>
                  <a:srgbClr val="282828"/>
                </a:solidFill>
                <a:highlight>
                  <a:schemeClr val="lt1"/>
                </a:highlight>
                <a:latin typeface="Roboto"/>
                <a:ea typeface="Roboto"/>
                <a:cs typeface="Roboto"/>
                <a:sym typeface="Roboto"/>
              </a:rPr>
              <a:t>Classifying the problem.</a:t>
            </a:r>
            <a:r>
              <a:rPr lang="en-GB" sz="1800">
                <a:solidFill>
                  <a:srgbClr val="282828"/>
                </a:solidFill>
                <a:highlight>
                  <a:schemeClr val="lt1"/>
                </a:highlight>
                <a:latin typeface="Roboto"/>
                <a:ea typeface="Roboto"/>
                <a:cs typeface="Roboto"/>
                <a:sym typeface="Roboto"/>
              </a:rPr>
              <a:t> Is it generic? Is it exceptional and unique? Or is it the first manifestation of a new genus for which a rule has yet to be developed?</a:t>
            </a:r>
            <a:endParaRPr sz="1800">
              <a:solidFill>
                <a:schemeClr val="dk1"/>
              </a:solidFill>
              <a:latin typeface="Roboto"/>
              <a:ea typeface="Roboto"/>
              <a:cs typeface="Roboto"/>
              <a:sym typeface="Roboto"/>
            </a:endParaRPr>
          </a:p>
          <a:p>
            <a:pPr indent="0" lvl="0" marL="457200" marR="0" rtl="0" algn="l">
              <a:lnSpc>
                <a:spcPct val="150000"/>
              </a:lnSpc>
              <a:spcBef>
                <a:spcPts val="0"/>
              </a:spcBef>
              <a:spcAft>
                <a:spcPts val="0"/>
              </a:spcAft>
              <a:buNone/>
            </a:pPr>
            <a:r>
              <a:t/>
            </a:r>
            <a:endParaRPr sz="1800">
              <a:solidFill>
                <a:schemeClr val="dk1"/>
              </a:solidFill>
              <a:latin typeface="Roboto"/>
              <a:ea typeface="Roboto"/>
              <a:cs typeface="Roboto"/>
              <a:sym typeface="Roboto"/>
            </a:endParaRPr>
          </a:p>
        </p:txBody>
      </p:sp>
      <p:sp>
        <p:nvSpPr>
          <p:cNvPr id="117" name="Google Shape;117;g320e50d89d4_0_16"/>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20e50d89d4_0_2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23" name="Google Shape;123;g320e50d89d4_0_21"/>
          <p:cNvSpPr txBox="1"/>
          <p:nvPr/>
        </p:nvSpPr>
        <p:spPr>
          <a:xfrm>
            <a:off x="2916000" y="286400"/>
            <a:ext cx="309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g320e50d89d4_0_21"/>
          <p:cNvSpPr txBox="1"/>
          <p:nvPr/>
        </p:nvSpPr>
        <p:spPr>
          <a:xfrm>
            <a:off x="235475" y="601775"/>
            <a:ext cx="85146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00000"/>
              </a:solidFill>
              <a:latin typeface="Roboto"/>
              <a:ea typeface="Roboto"/>
              <a:cs typeface="Roboto"/>
              <a:sym typeface="Roboto"/>
            </a:endParaRPr>
          </a:p>
        </p:txBody>
      </p:sp>
      <p:sp>
        <p:nvSpPr>
          <p:cNvPr id="125" name="Google Shape;125;g320e50d89d4_0_21"/>
          <p:cNvSpPr txBox="1"/>
          <p:nvPr/>
        </p:nvSpPr>
        <p:spPr>
          <a:xfrm>
            <a:off x="0" y="995450"/>
            <a:ext cx="78852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26" name="Google Shape;126;g320e50d89d4_0_21"/>
          <p:cNvPicPr preferRelativeResize="0"/>
          <p:nvPr/>
        </p:nvPicPr>
        <p:blipFill rotWithShape="1">
          <a:blip r:embed="rId3">
            <a:alphaModFix/>
          </a:blip>
          <a:srcRect b="0" l="0" r="0" t="0"/>
          <a:stretch/>
        </p:blipFill>
        <p:spPr>
          <a:xfrm>
            <a:off x="2717950" y="2357975"/>
            <a:ext cx="4412201" cy="2157575"/>
          </a:xfrm>
          <a:prstGeom prst="rect">
            <a:avLst/>
          </a:prstGeom>
          <a:noFill/>
          <a:ln>
            <a:noFill/>
          </a:ln>
        </p:spPr>
      </p:pic>
      <p:sp>
        <p:nvSpPr>
          <p:cNvPr id="127" name="Google Shape;127;g320e50d89d4_0_21"/>
          <p:cNvSpPr txBox="1"/>
          <p:nvPr/>
        </p:nvSpPr>
        <p:spPr>
          <a:xfrm>
            <a:off x="718850" y="1499500"/>
            <a:ext cx="7597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1" lang="en-GB" sz="1800" u="none" cap="none" strike="noStrike">
                <a:solidFill>
                  <a:srgbClr val="282828"/>
                </a:solidFill>
                <a:highlight>
                  <a:srgbClr val="FFFFFF"/>
                </a:highlight>
                <a:latin typeface="Roboto"/>
                <a:ea typeface="Roboto"/>
                <a:cs typeface="Roboto"/>
                <a:sym typeface="Roboto"/>
              </a:rPr>
              <a:t>Defining the problem.</a:t>
            </a:r>
            <a:r>
              <a:rPr i="0" lang="en-GB" sz="1800" u="none" cap="none" strike="noStrike">
                <a:solidFill>
                  <a:srgbClr val="282828"/>
                </a:solidFill>
                <a:highlight>
                  <a:srgbClr val="FFFFFF"/>
                </a:highlight>
                <a:latin typeface="Roboto"/>
                <a:ea typeface="Roboto"/>
                <a:cs typeface="Roboto"/>
                <a:sym typeface="Roboto"/>
              </a:rPr>
              <a:t> What are we dealing with?</a:t>
            </a:r>
            <a:endParaRPr i="0" sz="1800" u="none" cap="none" strike="noStrike">
              <a:solidFill>
                <a:srgbClr val="000000"/>
              </a:solidFill>
              <a:latin typeface="Roboto"/>
              <a:ea typeface="Roboto"/>
              <a:cs typeface="Roboto"/>
              <a:sym typeface="Roboto"/>
            </a:endParaRPr>
          </a:p>
        </p:txBody>
      </p:sp>
      <p:sp>
        <p:nvSpPr>
          <p:cNvPr id="128" name="Google Shape;128;g320e50d89d4_0_21"/>
          <p:cNvSpPr txBox="1"/>
          <p:nvPr/>
        </p:nvSpPr>
        <p:spPr>
          <a:xfrm>
            <a:off x="3844925" y="530100"/>
            <a:ext cx="1412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8182EF"/>
                </a:solidFill>
                <a:latin typeface="Roboto Black"/>
                <a:ea typeface="Roboto Black"/>
                <a:cs typeface="Roboto Black"/>
                <a:sym typeface="Roboto Black"/>
              </a:rPr>
              <a:t>CONCEPT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