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Black"/>
      <p:bold r:id="rId24"/>
      <p:boldItalic r:id="rId25"/>
    </p:embeddedFont>
    <p:embeddedFont>
      <p:font typeface="Roboto"/>
      <p:regular r:id="rId26"/>
      <p:bold r:id="rId27"/>
      <p:italic r:id="rId28"/>
      <p:boldItalic r:id="rId29"/>
    </p:embeddedFont>
    <p:embeddedFont>
      <p:font typeface="Roboto Medium"/>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1837">
          <p15:clr>
            <a:srgbClr val="FF00FF"/>
          </p15:clr>
        </p15:guide>
        <p15:guide id="2" orient="horz" pos="3005">
          <p15:clr>
            <a:srgbClr val="FF0000"/>
          </p15:clr>
        </p15:guide>
        <p15:guide id="3" pos="5256">
          <p15:clr>
            <a:srgbClr val="FF00FF"/>
          </p15:clr>
        </p15:guide>
        <p15:guide id="4" orient="horz" pos="1077">
          <p15:clr>
            <a:srgbClr val="FF0000"/>
          </p15:clr>
        </p15:guide>
        <p15:guide id="5" orient="horz" pos="773">
          <p15:clr>
            <a:srgbClr val="00FF00"/>
          </p15:clr>
        </p15:guide>
        <p15:guide id="6" orient="horz" pos="468">
          <p15:clr>
            <a:srgbClr val="00FF00"/>
          </p15:clr>
        </p15:guide>
        <p15:guide id="7" pos="4529">
          <p15:clr>
            <a:srgbClr val="747775"/>
          </p15:clr>
        </p15:guide>
        <p15:guide id="8" orient="horz" pos="1474">
          <p15:clr>
            <a:srgbClr val="747775"/>
          </p15:clr>
        </p15:guide>
        <p15:guide id="9" pos="560">
          <p15:clr>
            <a:srgbClr val="747775"/>
          </p15:clr>
        </p15:guide>
        <p15:guide id="10" pos="4365">
          <p15:clr>
            <a:srgbClr val="747775"/>
          </p15:clr>
        </p15:guide>
      </p15:sldGuideLst>
    </p:ext>
    <p:ext uri="GoogleSlidesCustomDataVersion2">
      <go:slidesCustomData xmlns:go="http://customooxmlschemas.google.com/" r:id="rId34" roundtripDataSignature="AMtx7mje+D8isvLceOab1/M1teVDi4Kk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37"/>
        <p:guide pos="3005" orient="horz"/>
        <p:guide pos="5256"/>
        <p:guide pos="1077" orient="horz"/>
        <p:guide pos="773" orient="horz"/>
        <p:guide pos="468" orient="horz"/>
        <p:guide pos="4529"/>
        <p:guide pos="1474" orient="horz"/>
        <p:guide pos="560"/>
        <p:guide pos="4365"/>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lack-bold.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RobotoBlack-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edium-bold.fntdata"/><Relationship Id="rId30" Type="http://schemas.openxmlformats.org/officeDocument/2006/relationships/font" Target="fonts/RobotoMedium-regular.fntdata"/><Relationship Id="rId11" Type="http://schemas.openxmlformats.org/officeDocument/2006/relationships/slide" Target="slides/slide6.xml"/><Relationship Id="rId33" Type="http://schemas.openxmlformats.org/officeDocument/2006/relationships/font" Target="fonts/RobotoMedium-boldItalic.fntdata"/><Relationship Id="rId10" Type="http://schemas.openxmlformats.org/officeDocument/2006/relationships/slide" Target="slides/slide5.xml"/><Relationship Id="rId32" Type="http://schemas.openxmlformats.org/officeDocument/2006/relationships/font" Target="fonts/RobotoMedium-italic.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31b9bf173ee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g31b9bf173ee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ee15abed17_3_2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2ee15abed17_3_2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Policy and operating decision making are two important aspects of any business. Policy decisions are made at the strategic level and focus on long-term issues, such as the overall direction of the company. Operating decisions, on the other hand, are made at the operational level and focus on short-term issues, such as which products to produce and how to staff the production process.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ee15abed17_3_2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2ee15abed17_3_2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This is an essential type of managerial decision making. Tactical decision making is important because it helps organizations to respond quickly to changes in the environment. However, too much emphasis on tactical decision making can lead to a lack of focus on long-term goals. Strategic decision making is important because it helps organizations to establish a clear direction and make informed choices about resource allocation. Both tactical and strategic decision making are necessary for an organization to be successful.</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ee15abed17_3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2ee15abed17_3_3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There are two types of decision making in management: planned and unplanned. Planned decisions are those that are made in advance, after considering all the options and their possible outcomes. Unplanned decisions, on the other hand, are those that are made on the spot, without any prior consideration. Both types of decision making in management have their own advantages and disadvantages.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ee15abed17_3_3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2ee15abed17_3_3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Organizational type of managerial decision making is the process of identifying and choosing the best course of action to achieve organizational goals. It includes both formal and informal methods of decision making, and it occurs at all levels of an organization. This is one of the managerial decision making examples that managers have to be great at.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Interdepartmental decision making is the process of identifying and choosing the best course of action to achieve interdepartmental goals. It occurs at all levels where two or more departments interact.</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Organizational, departmental, and interdepartmental types of managerial decisions making are all important aspects of an organization's operations, and each type of decision making has its own benefits and challenges.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1b9bf173e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31b9bf173ee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There are different conditions in which decisions are made. Managers sometimes have an almost perfect understanding of conditions surrounding a decision, but in other situations they may have little information about those conditions. So, the decision maker must know the conditions under which decisions are to be made. Generally, the decision maker makes decision under the condition of certainty, risk and uncertainty.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ee15abed17_3_3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2ee15abed17_3_3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Certainty is a condition under which the manager is well informed about possible alternatives and their outcomes. There is only one outcome for each choice. When the outcomes are known and their consequences are certain, the problem of decision is to compute the optimum outcome. Similarly, if there are more than one alternative they are evaluated by conducting cost studies of each alternative and then choosing the one which optimizes the utility of the resources. The condition of certainty exists in case of routine decisions such as allocation of resources for production, payment of wages and salary etc. There is a little ambiguity and relatively low chance of making and impractical decision.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ee15abed17_3_3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2ee15abed17_3_3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A more decision making condition is a state of risk. In such a condition, managers have knowledge about alternative course of actions but outcomes are associated with probability estimates. It is more difficult to predict future conditions without full information, so the outcome of an alternative cannot be accurately determined. Therefore, managers can guess the probable outcome on the basis of their experience, research and other available information. They can choose an alternative with highest expected outcome. However, such decisions are largely subjective as no decision criteria are fully reliable. Decision making under conditions of risk is accompanied by moderate ambiguity and chances of an impractical decision.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ee15abed17_3_3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2ee15abed17_3_3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A state of uncertainty occurs when managers are unaware of the problem they face. They do not know all the alternatives, the risk associated with them or the likely consequences of each alternative. This uncertainty arises from the complexity and dynamism of contemporary organization and their environments. Managers have limited information to calculate the degree of risk, so statistical analysis is not possible. The condition of uncertainty arises when the organization introduces a new or innovative product or service, adopts new technology, selects new advertising program etc. To make effective decision in uncertain conditions, managers must acquire as much relevant information as possible and approach the situation from a logical and rational perspective. Intuition, judgment and experience always play major roles in the decision making process. However, decision under uncertainty is the most ambiguous for managers and there is more possibility of error.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ee15abed17_3_5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2ee15abed17_3_5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ee15abed17_3_2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g2ee15abed17_3_2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248395e53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7" name="Google Shape;67;g3248395e53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ee15abed17_3_2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2ee15abed17_3_2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Decision making in management is the process of making a choice between two or more options. This involves evaluating the pros and cons of various choices and choosing the best option to achieve a desired outcome. In management, decision making is about acting in a way that meets organizational goals and objectives.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For example, a business manager may decide to invest in marketing to attract new customers. This decision could involve analyzing the costs, benefits, and risks involved with each possible course of action and choosing the best course of action for the organization.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Management decision is an important part of managing any organization. It allows managers to set goals and figure out what actions are needed to meet those goals, and evaluate whether those actions are working as intended. Management decision meaning refers to managers guiding their organizations down the right path towards success.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1f2d4a384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31f2d4a384f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Let's explore some types of managerial decision making.</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1f2d4a384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31f2d4a384f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1f2d4a384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31f2d4a384f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Decision making is a key component of both personal and organizational success. When making decisions, it is important to consider all of the potential options and their consequences. In some cases, there may be a clear best choice, while in others, the decision may be more difficult. However, the ability to make sound decisions is essential for both individuals and organizations.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f2d4a384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31f2d4a384f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Individual decision making process in project management typically occurs when the stakes are low and the impact will be limited to a single person. Group decision making is necessary when the stakes are high or the impact will be felt by multiple people. In general, group decision making is more effective than individual decision making because it allows for a greater diversity of perspectives and more thorough deliberation.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ee15abed17_3_2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2ee15abed17_3_2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Non-programmed decisions making in operation management are unique and not repetitive. Typically, they are made in response to an unforeseen event or opportunity. Programmed decisions, on the other hand, are routine and often based on established rules or procedures. Because they are more predictable, programmed decisions are typically less risky and easier to make. However, non-programmed decisions often require more creativity and judgment, and can be more difficult to reverse if they turn out to be wrong.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 name="Shape 10"/>
        <p:cNvGrpSpPr/>
        <p:nvPr/>
      </p:nvGrpSpPr>
      <p:grpSpPr>
        <a:xfrm>
          <a:off x="0" y="0"/>
          <a:ext cx="0" cy="0"/>
          <a:chOff x="0" y="0"/>
          <a:chExt cx="0" cy="0"/>
        </a:xfrm>
      </p:grpSpPr>
      <p:sp>
        <p:nvSpPr>
          <p:cNvPr id="11" name="Google Shape;11;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4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41" name="Google Shape;41;p4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4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4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4" name="Google Shape;44;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4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stStyle>
          <a:p/>
        </p:txBody>
      </p:sp>
      <p:sp>
        <p:nvSpPr>
          <p:cNvPr id="47" name="Google Shape;47;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4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0" name="Google Shape;50;p4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1" name="Google Shape;51;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5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4" name="Google Shape;14;p5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2">
    <p:spTree>
      <p:nvGrpSpPr>
        <p:cNvPr id="20" name="Shape 2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4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4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atin typeface="Roboto"/>
                <a:ea typeface="Roboto"/>
                <a:cs typeface="Roboto"/>
                <a:sym typeface="Roboto"/>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 name="Google Shape;28;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4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atin typeface="Roboto"/>
                <a:ea typeface="Roboto"/>
                <a:cs typeface="Roboto"/>
                <a:sym typeface="Roboto"/>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4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4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8" name="Google Shape;38;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36"/>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7.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1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jpg"/><Relationship Id="rId4"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g31b9bf173ee_0_28"/>
          <p:cNvPicPr preferRelativeResize="0"/>
          <p:nvPr/>
        </p:nvPicPr>
        <p:blipFill rotWithShape="1">
          <a:blip r:embed="rId3">
            <a:alphaModFix/>
          </a:blip>
          <a:srcRect b="0" l="0" r="0" t="0"/>
          <a:stretch/>
        </p:blipFill>
        <p:spPr>
          <a:xfrm>
            <a:off x="2" y="4"/>
            <a:ext cx="9144003" cy="5143501"/>
          </a:xfrm>
          <a:prstGeom prst="rect">
            <a:avLst/>
          </a:prstGeom>
          <a:noFill/>
          <a:ln>
            <a:noFill/>
          </a:ln>
        </p:spPr>
      </p:pic>
      <p:pic>
        <p:nvPicPr>
          <p:cNvPr id="57" name="Google Shape;57;g31b9bf173ee_0_28"/>
          <p:cNvPicPr preferRelativeResize="0"/>
          <p:nvPr/>
        </p:nvPicPr>
        <p:blipFill rotWithShape="1">
          <a:blip r:embed="rId4">
            <a:alphaModFix/>
          </a:blip>
          <a:srcRect b="0" l="0" r="0" t="0"/>
          <a:stretch/>
        </p:blipFill>
        <p:spPr>
          <a:xfrm>
            <a:off x="2504604" y="600291"/>
            <a:ext cx="4134799" cy="2923400"/>
          </a:xfrm>
          <a:prstGeom prst="rect">
            <a:avLst/>
          </a:prstGeom>
          <a:noFill/>
          <a:ln>
            <a:noFill/>
          </a:ln>
        </p:spPr>
      </p:pic>
      <p:pic>
        <p:nvPicPr>
          <p:cNvPr id="58" name="Google Shape;58;g31b9bf173ee_0_28"/>
          <p:cNvPicPr preferRelativeResize="0"/>
          <p:nvPr/>
        </p:nvPicPr>
        <p:blipFill rotWithShape="1">
          <a:blip r:embed="rId5">
            <a:alphaModFix/>
          </a:blip>
          <a:srcRect b="0" l="0" r="0" t="0"/>
          <a:stretch/>
        </p:blipFill>
        <p:spPr>
          <a:xfrm>
            <a:off x="2200054" y="3386141"/>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ee15abed17_3_293"/>
          <p:cNvSpPr txBox="1"/>
          <p:nvPr/>
        </p:nvSpPr>
        <p:spPr>
          <a:xfrm>
            <a:off x="720000" y="1439875"/>
            <a:ext cx="76494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just">
              <a:lnSpc>
                <a:spcPct val="100000"/>
              </a:lnSpc>
              <a:spcBef>
                <a:spcPts val="0"/>
              </a:spcBef>
              <a:spcAft>
                <a:spcPts val="0"/>
              </a:spcAft>
              <a:buClr>
                <a:schemeClr val="dk1"/>
              </a:buClr>
              <a:buSzPts val="1100"/>
              <a:buFont typeface="Arial"/>
              <a:buNone/>
            </a:pPr>
            <a:r>
              <a:t/>
            </a:r>
            <a:endParaRPr b="0" i="0" sz="1800" u="none" cap="none" strike="noStrike">
              <a:solidFill>
                <a:schemeClr val="dk1"/>
              </a:solidFill>
              <a:highlight>
                <a:schemeClr val="lt1"/>
              </a:highlight>
              <a:latin typeface="Roboto"/>
              <a:ea typeface="Roboto"/>
              <a:cs typeface="Roboto"/>
              <a:sym typeface="Roboto"/>
            </a:endParaRPr>
          </a:p>
        </p:txBody>
      </p:sp>
      <p:pic>
        <p:nvPicPr>
          <p:cNvPr id="127" name="Google Shape;127;g2ee15abed17_3_293"/>
          <p:cNvPicPr preferRelativeResize="0"/>
          <p:nvPr/>
        </p:nvPicPr>
        <p:blipFill rotWithShape="1">
          <a:blip r:embed="rId3">
            <a:alphaModFix/>
          </a:blip>
          <a:srcRect b="0" l="0" r="0" t="0"/>
          <a:stretch/>
        </p:blipFill>
        <p:spPr>
          <a:xfrm>
            <a:off x="1723802" y="1513625"/>
            <a:ext cx="2529175" cy="2116250"/>
          </a:xfrm>
          <a:prstGeom prst="rect">
            <a:avLst/>
          </a:prstGeom>
          <a:noFill/>
          <a:ln>
            <a:noFill/>
          </a:ln>
        </p:spPr>
      </p:pic>
      <p:sp>
        <p:nvSpPr>
          <p:cNvPr id="128" name="Google Shape;128;g2ee15abed17_3_293"/>
          <p:cNvSpPr txBox="1"/>
          <p:nvPr/>
        </p:nvSpPr>
        <p:spPr>
          <a:xfrm>
            <a:off x="4799275" y="1939775"/>
            <a:ext cx="37335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dk1"/>
                </a:solidFill>
                <a:latin typeface="Roboto"/>
                <a:ea typeface="Roboto"/>
                <a:cs typeface="Roboto"/>
                <a:sym typeface="Roboto"/>
              </a:rPr>
              <a:t>5. Policy and Operating Decision-making</a:t>
            </a:r>
            <a:endParaRPr b="1" sz="2000">
              <a:solidFill>
                <a:schemeClr val="dk1"/>
              </a:solidFill>
              <a:latin typeface="Roboto"/>
              <a:ea typeface="Roboto"/>
              <a:cs typeface="Roboto"/>
              <a:sym typeface="Roboto"/>
            </a:endParaRPr>
          </a:p>
        </p:txBody>
      </p:sp>
      <p:sp>
        <p:nvSpPr>
          <p:cNvPr id="129" name="Google Shape;129;g2ee15abed17_3_293"/>
          <p:cNvSpPr txBox="1"/>
          <p:nvPr/>
        </p:nvSpPr>
        <p:spPr>
          <a:xfrm>
            <a:off x="2916000" y="2864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animEffect filter="fade" transition="in">
                                      <p:cBhvr>
                                        <p:cTn dur="1000"/>
                                        <p:tgtEl>
                                          <p:spTgt spid="12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ee15abed17_3_297"/>
          <p:cNvSpPr txBox="1"/>
          <p:nvPr/>
        </p:nvSpPr>
        <p:spPr>
          <a:xfrm>
            <a:off x="630000" y="1309175"/>
            <a:ext cx="7667100" cy="4617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chemeClr val="dk1"/>
              </a:buClr>
              <a:buSzPts val="1800"/>
              <a:buFont typeface="Arial"/>
              <a:buNone/>
            </a:pPr>
            <a:r>
              <a:t/>
            </a:r>
            <a:endParaRPr b="0" i="0" sz="1800" u="none" cap="none" strike="noStrike">
              <a:solidFill>
                <a:schemeClr val="dk1"/>
              </a:solidFill>
              <a:latin typeface="Roboto"/>
              <a:ea typeface="Roboto"/>
              <a:cs typeface="Roboto"/>
              <a:sym typeface="Roboto"/>
            </a:endParaRPr>
          </a:p>
        </p:txBody>
      </p:sp>
      <p:pic>
        <p:nvPicPr>
          <p:cNvPr id="135" name="Google Shape;135;g2ee15abed17_3_297"/>
          <p:cNvPicPr preferRelativeResize="0"/>
          <p:nvPr/>
        </p:nvPicPr>
        <p:blipFill rotWithShape="1">
          <a:blip r:embed="rId3">
            <a:alphaModFix/>
          </a:blip>
          <a:srcRect b="0" l="0" r="0" t="0"/>
          <a:stretch/>
        </p:blipFill>
        <p:spPr>
          <a:xfrm>
            <a:off x="889000" y="1619700"/>
            <a:ext cx="3564400" cy="1904109"/>
          </a:xfrm>
          <a:prstGeom prst="rect">
            <a:avLst/>
          </a:prstGeom>
          <a:noFill/>
          <a:ln>
            <a:noFill/>
          </a:ln>
        </p:spPr>
      </p:pic>
      <p:sp>
        <p:nvSpPr>
          <p:cNvPr id="136" name="Google Shape;136;g2ee15abed17_3_297"/>
          <p:cNvSpPr txBox="1"/>
          <p:nvPr/>
        </p:nvSpPr>
        <p:spPr>
          <a:xfrm>
            <a:off x="4829175" y="2171550"/>
            <a:ext cx="3106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dk1"/>
                </a:solidFill>
                <a:latin typeface="Roboto"/>
                <a:ea typeface="Roboto"/>
                <a:cs typeface="Roboto"/>
                <a:sym typeface="Roboto"/>
              </a:rPr>
              <a:t>6. Tactical and Strategic Decision-making</a:t>
            </a:r>
            <a:endParaRPr b="1" sz="2000">
              <a:solidFill>
                <a:schemeClr val="dk1"/>
              </a:solidFill>
              <a:latin typeface="Roboto"/>
              <a:ea typeface="Roboto"/>
              <a:cs typeface="Roboto"/>
              <a:sym typeface="Roboto"/>
            </a:endParaRPr>
          </a:p>
        </p:txBody>
      </p:sp>
      <p:sp>
        <p:nvSpPr>
          <p:cNvPr id="137" name="Google Shape;137;g2ee15abed17_3_297"/>
          <p:cNvSpPr txBox="1"/>
          <p:nvPr/>
        </p:nvSpPr>
        <p:spPr>
          <a:xfrm>
            <a:off x="2916000" y="2864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g2ee15abed17_3_301"/>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143" name="Google Shape;143;g2ee15abed17_3_301"/>
          <p:cNvSpPr txBox="1"/>
          <p:nvPr/>
        </p:nvSpPr>
        <p:spPr>
          <a:xfrm>
            <a:off x="720000" y="1439875"/>
            <a:ext cx="7649400" cy="7233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3500"/>
              <a:buFont typeface="Arial"/>
              <a:buNone/>
            </a:pPr>
            <a:r>
              <a:t/>
            </a:r>
            <a:endParaRPr b="0" i="0" sz="3500" u="none" cap="none" strike="noStrike">
              <a:solidFill>
                <a:srgbClr val="8182EF"/>
              </a:solidFill>
              <a:latin typeface="Roboto Black"/>
              <a:ea typeface="Roboto Black"/>
              <a:cs typeface="Roboto Black"/>
              <a:sym typeface="Roboto Black"/>
            </a:endParaRPr>
          </a:p>
        </p:txBody>
      </p:sp>
      <p:sp>
        <p:nvSpPr>
          <p:cNvPr id="144" name="Google Shape;144;g2ee15abed17_3_301"/>
          <p:cNvSpPr txBox="1"/>
          <p:nvPr/>
        </p:nvSpPr>
        <p:spPr>
          <a:xfrm>
            <a:off x="720000" y="1439875"/>
            <a:ext cx="76494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15000"/>
              </a:lnSpc>
              <a:spcBef>
                <a:spcPts val="0"/>
              </a:spcBef>
              <a:spcAft>
                <a:spcPts val="0"/>
              </a:spcAft>
              <a:buClr>
                <a:schemeClr val="dk1"/>
              </a:buClr>
              <a:buSzPts val="1100"/>
              <a:buFont typeface="Arial"/>
              <a:buNone/>
            </a:pPr>
            <a:r>
              <a:t/>
            </a:r>
            <a:endParaRPr b="0" i="0" sz="1800" u="none" cap="none" strike="noStrike">
              <a:solidFill>
                <a:schemeClr val="dk1"/>
              </a:solidFill>
              <a:highlight>
                <a:schemeClr val="lt1"/>
              </a:highlight>
              <a:latin typeface="Roboto"/>
              <a:ea typeface="Roboto"/>
              <a:cs typeface="Roboto"/>
              <a:sym typeface="Roboto"/>
            </a:endParaRPr>
          </a:p>
        </p:txBody>
      </p:sp>
      <p:pic>
        <p:nvPicPr>
          <p:cNvPr id="145" name="Google Shape;145;g2ee15abed17_3_301"/>
          <p:cNvPicPr preferRelativeResize="0"/>
          <p:nvPr/>
        </p:nvPicPr>
        <p:blipFill rotWithShape="1">
          <a:blip r:embed="rId4">
            <a:alphaModFix/>
          </a:blip>
          <a:srcRect b="0" l="0" r="0" t="0"/>
          <a:stretch/>
        </p:blipFill>
        <p:spPr>
          <a:xfrm>
            <a:off x="1063825" y="1544513"/>
            <a:ext cx="3087325" cy="2054475"/>
          </a:xfrm>
          <a:prstGeom prst="rect">
            <a:avLst/>
          </a:prstGeom>
          <a:noFill/>
          <a:ln>
            <a:noFill/>
          </a:ln>
        </p:spPr>
      </p:pic>
      <p:sp>
        <p:nvSpPr>
          <p:cNvPr id="146" name="Google Shape;146;g2ee15abed17_3_301"/>
          <p:cNvSpPr txBox="1"/>
          <p:nvPr/>
        </p:nvSpPr>
        <p:spPr>
          <a:xfrm>
            <a:off x="4604225" y="2248250"/>
            <a:ext cx="3573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dk1"/>
                </a:solidFill>
                <a:latin typeface="Roboto"/>
                <a:ea typeface="Roboto"/>
                <a:cs typeface="Roboto"/>
                <a:sym typeface="Roboto"/>
              </a:rPr>
              <a:t>7. Planned and Unplanned Decision-making</a:t>
            </a:r>
            <a:endParaRPr b="1" sz="2000">
              <a:solidFill>
                <a:schemeClr val="dk1"/>
              </a:solidFill>
              <a:latin typeface="Roboto"/>
              <a:ea typeface="Roboto"/>
              <a:cs typeface="Roboto"/>
              <a:sym typeface="Roboto"/>
            </a:endParaRPr>
          </a:p>
        </p:txBody>
      </p:sp>
      <p:sp>
        <p:nvSpPr>
          <p:cNvPr id="147" name="Google Shape;147;g2ee15abed17_3_301"/>
          <p:cNvSpPr txBox="1"/>
          <p:nvPr/>
        </p:nvSpPr>
        <p:spPr>
          <a:xfrm>
            <a:off x="2916000" y="2864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ee15abed17_3_306"/>
          <p:cNvSpPr txBox="1"/>
          <p:nvPr/>
        </p:nvSpPr>
        <p:spPr>
          <a:xfrm>
            <a:off x="327600" y="338142"/>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01</a:t>
            </a:r>
            <a:endParaRPr b="0" i="0" sz="2000" u="none" cap="none" strike="noStrike">
              <a:solidFill>
                <a:schemeClr val="lt1"/>
              </a:solidFill>
              <a:latin typeface="Roboto"/>
              <a:ea typeface="Roboto"/>
              <a:cs typeface="Roboto"/>
              <a:sym typeface="Roboto"/>
            </a:endParaRPr>
          </a:p>
        </p:txBody>
      </p:sp>
      <p:sp>
        <p:nvSpPr>
          <p:cNvPr id="153" name="Google Shape;153;g2ee15abed17_3_306"/>
          <p:cNvSpPr txBox="1"/>
          <p:nvPr/>
        </p:nvSpPr>
        <p:spPr>
          <a:xfrm>
            <a:off x="720000" y="1440000"/>
            <a:ext cx="7384200" cy="32619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800"/>
              </a:spcAft>
              <a:buClr>
                <a:srgbClr val="000000"/>
              </a:buClr>
              <a:buSzPts val="1400"/>
              <a:buFont typeface="Arial"/>
              <a:buNone/>
            </a:pPr>
            <a:r>
              <a:t/>
            </a:r>
            <a:endParaRPr b="0" i="0" sz="1600" u="none" cap="none" strike="noStrike">
              <a:solidFill>
                <a:schemeClr val="dk1"/>
              </a:solidFill>
              <a:highlight>
                <a:srgbClr val="FFFFFF"/>
              </a:highlight>
              <a:latin typeface="Roboto"/>
              <a:ea typeface="Roboto"/>
              <a:cs typeface="Roboto"/>
              <a:sym typeface="Roboto"/>
            </a:endParaRPr>
          </a:p>
        </p:txBody>
      </p:sp>
      <p:pic>
        <p:nvPicPr>
          <p:cNvPr id="154" name="Google Shape;154;g2ee15abed17_3_306"/>
          <p:cNvPicPr preferRelativeResize="0"/>
          <p:nvPr/>
        </p:nvPicPr>
        <p:blipFill rotWithShape="1">
          <a:blip r:embed="rId3">
            <a:alphaModFix/>
          </a:blip>
          <a:srcRect b="0" l="0" r="0" t="0"/>
          <a:stretch/>
        </p:blipFill>
        <p:spPr>
          <a:xfrm>
            <a:off x="889000" y="1940225"/>
            <a:ext cx="3354725" cy="1878650"/>
          </a:xfrm>
          <a:prstGeom prst="rect">
            <a:avLst/>
          </a:prstGeom>
          <a:noFill/>
          <a:ln>
            <a:noFill/>
          </a:ln>
        </p:spPr>
      </p:pic>
      <p:sp>
        <p:nvSpPr>
          <p:cNvPr id="155" name="Google Shape;155;g2ee15abed17_3_306"/>
          <p:cNvSpPr txBox="1"/>
          <p:nvPr/>
        </p:nvSpPr>
        <p:spPr>
          <a:xfrm>
            <a:off x="4639675" y="2171550"/>
            <a:ext cx="38931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dk1"/>
                </a:solidFill>
                <a:latin typeface="Roboto"/>
                <a:ea typeface="Roboto"/>
                <a:cs typeface="Roboto"/>
                <a:sym typeface="Roboto"/>
              </a:rPr>
              <a:t>8.Organizational,Departmental, and Interdepartmental Decision-making</a:t>
            </a:r>
            <a:endParaRPr b="1" sz="2000">
              <a:solidFill>
                <a:schemeClr val="dk1"/>
              </a:solidFill>
              <a:latin typeface="Roboto"/>
              <a:ea typeface="Roboto"/>
              <a:cs typeface="Roboto"/>
              <a:sym typeface="Roboto"/>
            </a:endParaRPr>
          </a:p>
        </p:txBody>
      </p:sp>
      <p:sp>
        <p:nvSpPr>
          <p:cNvPr id="156" name="Google Shape;156;g2ee15abed17_3_306"/>
          <p:cNvSpPr txBox="1"/>
          <p:nvPr/>
        </p:nvSpPr>
        <p:spPr>
          <a:xfrm>
            <a:off x="2916000" y="2864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animEffect filter="fade" transition="in">
                                      <p:cBhvr>
                                        <p:cTn dur="1000"/>
                                        <p:tgtEl>
                                          <p:spTgt spid="15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31b9bf173ee_0_17"/>
          <p:cNvSpPr txBox="1"/>
          <p:nvPr/>
        </p:nvSpPr>
        <p:spPr>
          <a:xfrm>
            <a:off x="630000" y="1354400"/>
            <a:ext cx="77394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t/>
            </a:r>
            <a:endParaRPr b="0" i="0" sz="1800" u="none" cap="none" strike="noStrike">
              <a:solidFill>
                <a:schemeClr val="dk1"/>
              </a:solidFill>
              <a:latin typeface="Roboto"/>
              <a:ea typeface="Roboto"/>
              <a:cs typeface="Roboto"/>
              <a:sym typeface="Roboto"/>
            </a:endParaRPr>
          </a:p>
        </p:txBody>
      </p:sp>
      <p:pic>
        <p:nvPicPr>
          <p:cNvPr id="162" name="Google Shape;162;g31b9bf173ee_0_17"/>
          <p:cNvPicPr preferRelativeResize="0"/>
          <p:nvPr/>
        </p:nvPicPr>
        <p:blipFill rotWithShape="1">
          <a:blip r:embed="rId3">
            <a:alphaModFix/>
          </a:blip>
          <a:srcRect b="0" l="0" r="0" t="0"/>
          <a:stretch/>
        </p:blipFill>
        <p:spPr>
          <a:xfrm>
            <a:off x="1557025" y="1709750"/>
            <a:ext cx="3311600" cy="1854500"/>
          </a:xfrm>
          <a:prstGeom prst="rect">
            <a:avLst/>
          </a:prstGeom>
          <a:noFill/>
          <a:ln>
            <a:noFill/>
          </a:ln>
        </p:spPr>
      </p:pic>
      <p:sp>
        <p:nvSpPr>
          <p:cNvPr id="163" name="Google Shape;163;g31b9bf173ee_0_17"/>
          <p:cNvSpPr txBox="1"/>
          <p:nvPr/>
        </p:nvSpPr>
        <p:spPr>
          <a:xfrm>
            <a:off x="5429450" y="2171550"/>
            <a:ext cx="3000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dk1"/>
                </a:solidFill>
                <a:latin typeface="Roboto"/>
                <a:ea typeface="Roboto"/>
                <a:cs typeface="Roboto"/>
                <a:sym typeface="Roboto"/>
              </a:rPr>
              <a:t>Decision Making Conditions</a:t>
            </a:r>
            <a:endParaRPr b="1" sz="2000">
              <a:solidFill>
                <a:schemeClr val="dk1"/>
              </a:solidFill>
              <a:latin typeface="Roboto"/>
              <a:ea typeface="Roboto"/>
              <a:cs typeface="Roboto"/>
              <a:sym typeface="Roboto"/>
            </a:endParaRPr>
          </a:p>
        </p:txBody>
      </p:sp>
      <p:sp>
        <p:nvSpPr>
          <p:cNvPr id="164" name="Google Shape;164;g31b9bf173ee_0_17"/>
          <p:cNvSpPr txBox="1"/>
          <p:nvPr/>
        </p:nvSpPr>
        <p:spPr>
          <a:xfrm>
            <a:off x="2916000" y="2864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ee15abed17_3_313"/>
          <p:cNvSpPr txBox="1"/>
          <p:nvPr/>
        </p:nvSpPr>
        <p:spPr>
          <a:xfrm>
            <a:off x="720000" y="1250950"/>
            <a:ext cx="7649400" cy="32457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just">
              <a:lnSpc>
                <a:spcPct val="100000"/>
              </a:lnSpc>
              <a:spcBef>
                <a:spcPts val="0"/>
              </a:spcBef>
              <a:spcAft>
                <a:spcPts val="0"/>
              </a:spcAft>
              <a:buClr>
                <a:schemeClr val="dk1"/>
              </a:buClr>
              <a:buSzPts val="1800"/>
              <a:buFont typeface="Arial"/>
              <a:buNone/>
            </a:pPr>
            <a:r>
              <a:t/>
            </a:r>
            <a:endParaRPr b="0" i="0" sz="1300" u="none" cap="none" strike="noStrike">
              <a:solidFill>
                <a:schemeClr val="dk1"/>
              </a:solidFill>
              <a:latin typeface="Arial"/>
              <a:ea typeface="Arial"/>
              <a:cs typeface="Arial"/>
              <a:sym typeface="Arial"/>
            </a:endParaRPr>
          </a:p>
        </p:txBody>
      </p:sp>
      <p:pic>
        <p:nvPicPr>
          <p:cNvPr id="170" name="Google Shape;170;g2ee15abed17_3_313"/>
          <p:cNvPicPr preferRelativeResize="0"/>
          <p:nvPr/>
        </p:nvPicPr>
        <p:blipFill rotWithShape="1">
          <a:blip r:embed="rId3">
            <a:alphaModFix/>
          </a:blip>
          <a:srcRect b="0" l="0" r="0" t="0"/>
          <a:stretch/>
        </p:blipFill>
        <p:spPr>
          <a:xfrm>
            <a:off x="1130675" y="2038350"/>
            <a:ext cx="4286250" cy="1066800"/>
          </a:xfrm>
          <a:prstGeom prst="rect">
            <a:avLst/>
          </a:prstGeom>
          <a:noFill/>
          <a:ln>
            <a:noFill/>
          </a:ln>
        </p:spPr>
      </p:pic>
      <p:sp>
        <p:nvSpPr>
          <p:cNvPr id="171" name="Google Shape;171;g2ee15abed17_3_313"/>
          <p:cNvSpPr txBox="1"/>
          <p:nvPr/>
        </p:nvSpPr>
        <p:spPr>
          <a:xfrm>
            <a:off x="5792525" y="23254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dk1"/>
                </a:solidFill>
                <a:latin typeface="Roboto"/>
                <a:ea typeface="Roboto"/>
                <a:cs typeface="Roboto"/>
                <a:sym typeface="Roboto"/>
              </a:rPr>
              <a:t>1. Certainty</a:t>
            </a:r>
            <a:endParaRPr b="1" sz="2000">
              <a:solidFill>
                <a:schemeClr val="dk1"/>
              </a:solidFill>
              <a:latin typeface="Roboto"/>
              <a:ea typeface="Roboto"/>
              <a:cs typeface="Roboto"/>
              <a:sym typeface="Roboto"/>
            </a:endParaRPr>
          </a:p>
        </p:txBody>
      </p:sp>
      <p:sp>
        <p:nvSpPr>
          <p:cNvPr id="172" name="Google Shape;172;g2ee15abed17_3_313"/>
          <p:cNvSpPr txBox="1"/>
          <p:nvPr/>
        </p:nvSpPr>
        <p:spPr>
          <a:xfrm>
            <a:off x="2916000" y="2864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ee15abed17_3_318"/>
          <p:cNvSpPr txBox="1"/>
          <p:nvPr/>
        </p:nvSpPr>
        <p:spPr>
          <a:xfrm>
            <a:off x="327600" y="35920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16</a:t>
            </a:r>
            <a:endParaRPr b="0" i="0" sz="2000" u="none" cap="none" strike="noStrike">
              <a:solidFill>
                <a:schemeClr val="lt1"/>
              </a:solidFill>
              <a:latin typeface="Roboto"/>
              <a:ea typeface="Roboto"/>
              <a:cs typeface="Roboto"/>
              <a:sym typeface="Roboto"/>
            </a:endParaRPr>
          </a:p>
        </p:txBody>
      </p:sp>
      <p:sp>
        <p:nvSpPr>
          <p:cNvPr id="178" name="Google Shape;178;g2ee15abed17_3_318"/>
          <p:cNvSpPr txBox="1"/>
          <p:nvPr/>
        </p:nvSpPr>
        <p:spPr>
          <a:xfrm>
            <a:off x="720000" y="1440000"/>
            <a:ext cx="76494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chemeClr val="dk1"/>
              </a:solidFill>
              <a:latin typeface="Roboto"/>
              <a:ea typeface="Roboto"/>
              <a:cs typeface="Roboto"/>
              <a:sym typeface="Roboto"/>
            </a:endParaRPr>
          </a:p>
        </p:txBody>
      </p:sp>
      <p:pic>
        <p:nvPicPr>
          <p:cNvPr id="179" name="Google Shape;179;g2ee15abed17_3_318"/>
          <p:cNvPicPr preferRelativeResize="0"/>
          <p:nvPr/>
        </p:nvPicPr>
        <p:blipFill rotWithShape="1">
          <a:blip r:embed="rId3">
            <a:alphaModFix/>
          </a:blip>
          <a:srcRect b="0" l="0" r="0" t="0"/>
          <a:stretch/>
        </p:blipFill>
        <p:spPr>
          <a:xfrm>
            <a:off x="1480375" y="1633525"/>
            <a:ext cx="2438400" cy="1876425"/>
          </a:xfrm>
          <a:prstGeom prst="rect">
            <a:avLst/>
          </a:prstGeom>
          <a:noFill/>
          <a:ln>
            <a:noFill/>
          </a:ln>
        </p:spPr>
      </p:pic>
      <p:sp>
        <p:nvSpPr>
          <p:cNvPr id="180" name="Google Shape;180;g2ee15abed17_3_318"/>
          <p:cNvSpPr txBox="1"/>
          <p:nvPr/>
        </p:nvSpPr>
        <p:spPr>
          <a:xfrm>
            <a:off x="5029875" y="21920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dk1"/>
                </a:solidFill>
                <a:latin typeface="Roboto"/>
                <a:ea typeface="Roboto"/>
                <a:cs typeface="Roboto"/>
                <a:sym typeface="Roboto"/>
              </a:rPr>
              <a:t>2. Risk</a:t>
            </a:r>
            <a:endParaRPr b="1" sz="2000">
              <a:solidFill>
                <a:schemeClr val="dk1"/>
              </a:solidFill>
              <a:latin typeface="Roboto"/>
              <a:ea typeface="Roboto"/>
              <a:cs typeface="Roboto"/>
              <a:sym typeface="Roboto"/>
            </a:endParaRPr>
          </a:p>
        </p:txBody>
      </p:sp>
      <p:sp>
        <p:nvSpPr>
          <p:cNvPr id="181" name="Google Shape;181;g2ee15abed17_3_318"/>
          <p:cNvSpPr txBox="1"/>
          <p:nvPr/>
        </p:nvSpPr>
        <p:spPr>
          <a:xfrm>
            <a:off x="2916000" y="2864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0" st="0"/>
                                            </p:txEl>
                                          </p:spTgt>
                                        </p:tgtEl>
                                        <p:attrNameLst>
                                          <p:attrName>style.visibility</p:attrName>
                                        </p:attrNameLst>
                                      </p:cBhvr>
                                      <p:to>
                                        <p:strVal val="visible"/>
                                      </p:to>
                                    </p:set>
                                    <p:animEffect filter="fade" transition="in">
                                      <p:cBhvr>
                                        <p:cTn dur="1000"/>
                                        <p:tgtEl>
                                          <p:spTgt spid="17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ee15abed17_3_325"/>
          <p:cNvSpPr txBox="1"/>
          <p:nvPr/>
        </p:nvSpPr>
        <p:spPr>
          <a:xfrm>
            <a:off x="327600" y="380641"/>
            <a:ext cx="2827800" cy="453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09</a:t>
            </a:r>
            <a:endParaRPr b="0" i="0" sz="2000" u="none" cap="none" strike="noStrike">
              <a:solidFill>
                <a:schemeClr val="lt1"/>
              </a:solidFill>
              <a:latin typeface="Roboto"/>
              <a:ea typeface="Roboto"/>
              <a:cs typeface="Roboto"/>
              <a:sym typeface="Roboto"/>
            </a:endParaRPr>
          </a:p>
        </p:txBody>
      </p:sp>
      <p:sp>
        <p:nvSpPr>
          <p:cNvPr id="187" name="Google Shape;187;g2ee15abed17_3_325"/>
          <p:cNvSpPr txBox="1"/>
          <p:nvPr/>
        </p:nvSpPr>
        <p:spPr>
          <a:xfrm>
            <a:off x="720725" y="1250950"/>
            <a:ext cx="73590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500" u="none" cap="none" strike="noStrike">
              <a:solidFill>
                <a:srgbClr val="333333"/>
              </a:solidFill>
              <a:highlight>
                <a:schemeClr val="lt1"/>
              </a:highlight>
              <a:latin typeface="Roboto"/>
              <a:ea typeface="Roboto"/>
              <a:cs typeface="Roboto"/>
              <a:sym typeface="Roboto"/>
            </a:endParaRPr>
          </a:p>
        </p:txBody>
      </p:sp>
      <p:sp>
        <p:nvSpPr>
          <p:cNvPr id="188" name="Google Shape;188;g2ee15abed17_3_325"/>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a:ea typeface="Roboto"/>
              <a:cs typeface="Roboto"/>
              <a:sym typeface="Roboto"/>
            </a:endParaRPr>
          </a:p>
        </p:txBody>
      </p:sp>
      <p:pic>
        <p:nvPicPr>
          <p:cNvPr id="189" name="Google Shape;189;g2ee15abed17_3_325"/>
          <p:cNvPicPr preferRelativeResize="0"/>
          <p:nvPr/>
        </p:nvPicPr>
        <p:blipFill rotWithShape="1">
          <a:blip r:embed="rId3">
            <a:alphaModFix/>
          </a:blip>
          <a:srcRect b="0" l="0" r="0" t="0"/>
          <a:stretch/>
        </p:blipFill>
        <p:spPr>
          <a:xfrm>
            <a:off x="1578600" y="1647825"/>
            <a:ext cx="2466975" cy="1847850"/>
          </a:xfrm>
          <a:prstGeom prst="rect">
            <a:avLst/>
          </a:prstGeom>
          <a:noFill/>
          <a:ln>
            <a:noFill/>
          </a:ln>
        </p:spPr>
      </p:pic>
      <p:sp>
        <p:nvSpPr>
          <p:cNvPr id="190" name="Google Shape;190;g2ee15abed17_3_325"/>
          <p:cNvSpPr txBox="1"/>
          <p:nvPr/>
        </p:nvSpPr>
        <p:spPr>
          <a:xfrm>
            <a:off x="4781575" y="23254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dk1"/>
                </a:solidFill>
                <a:latin typeface="Roboto"/>
                <a:ea typeface="Roboto"/>
                <a:cs typeface="Roboto"/>
                <a:sym typeface="Roboto"/>
              </a:rPr>
              <a:t>3. Uncertainty</a:t>
            </a:r>
            <a:endParaRPr b="1" sz="2000">
              <a:solidFill>
                <a:schemeClr val="dk1"/>
              </a:solidFill>
              <a:latin typeface="Roboto"/>
              <a:ea typeface="Roboto"/>
              <a:cs typeface="Roboto"/>
              <a:sym typeface="Roboto"/>
            </a:endParaRPr>
          </a:p>
        </p:txBody>
      </p:sp>
      <p:sp>
        <p:nvSpPr>
          <p:cNvPr id="191" name="Google Shape;191;g2ee15abed17_3_325"/>
          <p:cNvSpPr txBox="1"/>
          <p:nvPr/>
        </p:nvSpPr>
        <p:spPr>
          <a:xfrm>
            <a:off x="2916000" y="2864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0" st="0"/>
                                            </p:txEl>
                                          </p:spTgt>
                                        </p:tgtEl>
                                        <p:attrNameLst>
                                          <p:attrName>style.visibility</p:attrName>
                                        </p:attrNameLst>
                                      </p:cBhvr>
                                      <p:to>
                                        <p:strVal val="visible"/>
                                      </p:to>
                                    </p:set>
                                    <p:animEffect filter="fade" transition="in">
                                      <p:cBhvr>
                                        <p:cTn dur="1000"/>
                                        <p:tgtEl>
                                          <p:spTgt spid="1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0" st="0"/>
                                            </p:txEl>
                                          </p:spTgt>
                                        </p:tgtEl>
                                        <p:attrNameLst>
                                          <p:attrName>style.visibility</p:attrName>
                                        </p:attrNameLst>
                                      </p:cBhvr>
                                      <p:to>
                                        <p:strVal val="visible"/>
                                      </p:to>
                                    </p:set>
                                    <p:animEffect filter="fade" transition="in">
                                      <p:cBhvr>
                                        <p:cTn dur="1000"/>
                                        <p:tgtEl>
                                          <p:spTgt spid="18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g2ee15abed17_3_531"/>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197" name="Google Shape;197;g2ee15abed17_3_531"/>
          <p:cNvSpPr txBox="1"/>
          <p:nvPr/>
        </p:nvSpPr>
        <p:spPr>
          <a:xfrm>
            <a:off x="3141000" y="2194650"/>
            <a:ext cx="2862000" cy="75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GB" sz="3700" u="none" cap="none" strike="noStrike">
                <a:solidFill>
                  <a:schemeClr val="lt1"/>
                </a:solidFill>
                <a:latin typeface="Roboto Medium"/>
                <a:ea typeface="Roboto Medium"/>
                <a:cs typeface="Roboto Medium"/>
                <a:sym typeface="Roboto Medium"/>
              </a:rPr>
              <a:t>THANK YOU</a:t>
            </a:r>
            <a:endParaRPr b="0" i="0" sz="3700" u="none" cap="none" strike="noStrike">
              <a:solidFill>
                <a:schemeClr val="lt1"/>
              </a:solidFill>
              <a:latin typeface="Roboto Medium"/>
              <a:ea typeface="Roboto Medium"/>
              <a:cs typeface="Roboto Medium"/>
              <a:sym typeface="Roboto Medium"/>
            </a:endParaRPr>
          </a:p>
        </p:txBody>
      </p:sp>
      <p:pic>
        <p:nvPicPr>
          <p:cNvPr id="198" name="Google Shape;198;g2ee15abed17_3_531"/>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199" name="Google Shape;199;g2ee15abed17_3_531"/>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200" name="Google Shape;200;g2ee15abed17_3_531"/>
          <p:cNvSpPr txBox="1"/>
          <p:nvPr/>
        </p:nvSpPr>
        <p:spPr>
          <a:xfrm>
            <a:off x="1980750" y="4590801"/>
            <a:ext cx="1187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Medium"/>
                <a:ea typeface="Roboto Medium"/>
                <a:cs typeface="Roboto Medium"/>
                <a:sym typeface="Roboto Medium"/>
              </a:rPr>
              <a:t>+91 78150 95095</a:t>
            </a:r>
            <a:endParaRPr b="0" i="0" sz="1000" u="none" cap="none" strike="noStrike">
              <a:solidFill>
                <a:schemeClr val="lt1"/>
              </a:solidFill>
              <a:latin typeface="Roboto Medium"/>
              <a:ea typeface="Roboto Medium"/>
              <a:cs typeface="Roboto Medium"/>
              <a:sym typeface="Roboto Medium"/>
            </a:endParaRPr>
          </a:p>
        </p:txBody>
      </p:sp>
      <p:cxnSp>
        <p:nvCxnSpPr>
          <p:cNvPr id="201" name="Google Shape;201;g2ee15abed17_3_531"/>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202" name="Google Shape;202;g2ee15abed17_3_531"/>
          <p:cNvSpPr txBox="1"/>
          <p:nvPr/>
        </p:nvSpPr>
        <p:spPr>
          <a:xfrm>
            <a:off x="3519050" y="4590801"/>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Medium"/>
                <a:ea typeface="Roboto Medium"/>
                <a:cs typeface="Roboto Medium"/>
                <a:sym typeface="Roboto Medium"/>
              </a:rPr>
              <a:t>codemithra@ethnus.com</a:t>
            </a:r>
            <a:endParaRPr b="0" i="0" sz="1000" u="none" cap="none" strike="noStrike">
              <a:solidFill>
                <a:schemeClr val="lt1"/>
              </a:solidFill>
              <a:latin typeface="Roboto Medium"/>
              <a:ea typeface="Roboto Medium"/>
              <a:cs typeface="Roboto Medium"/>
              <a:sym typeface="Roboto Medium"/>
            </a:endParaRPr>
          </a:p>
        </p:txBody>
      </p:sp>
      <p:pic>
        <p:nvPicPr>
          <p:cNvPr id="203" name="Google Shape;203;g2ee15abed17_3_531"/>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204" name="Google Shape;204;g2ee15abed17_3_531"/>
          <p:cNvSpPr txBox="1"/>
          <p:nvPr/>
        </p:nvSpPr>
        <p:spPr>
          <a:xfrm>
            <a:off x="5457275" y="4590801"/>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Medium"/>
                <a:ea typeface="Roboto Medium"/>
                <a:cs typeface="Roboto Medium"/>
                <a:sym typeface="Roboto Medium"/>
              </a:rPr>
              <a:t>www.codemithra.com</a:t>
            </a:r>
            <a:endParaRPr b="0" i="0" sz="1000" u="none" cap="none" strike="noStrike">
              <a:solidFill>
                <a:schemeClr val="lt1"/>
              </a:solidFill>
              <a:latin typeface="Roboto Medium"/>
              <a:ea typeface="Roboto Medium"/>
              <a:cs typeface="Roboto Medium"/>
              <a:sym typeface="Roboto Medium"/>
            </a:endParaRPr>
          </a:p>
        </p:txBody>
      </p:sp>
      <p:cxnSp>
        <p:nvCxnSpPr>
          <p:cNvPr id="205" name="Google Shape;205;g2ee15abed17_3_531"/>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g2ee15abed17_3_278"/>
          <p:cNvPicPr preferRelativeResize="0"/>
          <p:nvPr/>
        </p:nvPicPr>
        <p:blipFill rotWithShape="1">
          <a:blip r:embed="rId3">
            <a:alphaModFix/>
          </a:blip>
          <a:srcRect b="0" l="0" r="0" t="0"/>
          <a:stretch/>
        </p:blipFill>
        <p:spPr>
          <a:xfrm>
            <a:off x="2" y="4"/>
            <a:ext cx="9144003" cy="5143501"/>
          </a:xfrm>
          <a:prstGeom prst="rect">
            <a:avLst/>
          </a:prstGeom>
          <a:noFill/>
          <a:ln>
            <a:noFill/>
          </a:ln>
        </p:spPr>
      </p:pic>
      <p:sp>
        <p:nvSpPr>
          <p:cNvPr id="64" name="Google Shape;64;g2ee15abed17_3_278"/>
          <p:cNvSpPr txBox="1"/>
          <p:nvPr/>
        </p:nvSpPr>
        <p:spPr>
          <a:xfrm>
            <a:off x="142551" y="1227157"/>
            <a:ext cx="4690800" cy="2067600"/>
          </a:xfrm>
          <a:prstGeom prst="rect">
            <a:avLst/>
          </a:prstGeom>
          <a:noFill/>
          <a:ln>
            <a:noFill/>
          </a:ln>
        </p:spPr>
        <p:txBody>
          <a:bodyPr anchorCtr="0" anchor="t" bIns="91425" lIns="91425" spcFirstLastPara="1" rIns="91425" wrap="square" tIns="91425">
            <a:spAutoFit/>
          </a:bodyPr>
          <a:lstStyle/>
          <a:p>
            <a:pPr indent="-457200" lvl="0" marL="457200" marR="0" rtl="0" algn="ctr">
              <a:lnSpc>
                <a:spcPct val="100000"/>
              </a:lnSpc>
              <a:spcBef>
                <a:spcPts val="800"/>
              </a:spcBef>
              <a:spcAft>
                <a:spcPts val="0"/>
              </a:spcAft>
              <a:buClr>
                <a:schemeClr val="dk1"/>
              </a:buClr>
              <a:buSzPts val="2000"/>
              <a:buFont typeface="Arial"/>
              <a:buNone/>
            </a:pPr>
            <a:r>
              <a:t/>
            </a:r>
            <a:endParaRPr b="1" i="0" sz="3500" u="none" cap="none" strike="noStrike">
              <a:solidFill>
                <a:srgbClr val="F8F8F8"/>
              </a:solidFill>
              <a:latin typeface="Roboto"/>
              <a:ea typeface="Roboto"/>
              <a:cs typeface="Roboto"/>
              <a:sym typeface="Roboto"/>
            </a:endParaRPr>
          </a:p>
          <a:p>
            <a:pPr indent="-457200" lvl="0" marL="457200" marR="0" rtl="0" algn="ctr">
              <a:lnSpc>
                <a:spcPct val="100000"/>
              </a:lnSpc>
              <a:spcBef>
                <a:spcPts val="800"/>
              </a:spcBef>
              <a:spcAft>
                <a:spcPts val="0"/>
              </a:spcAft>
              <a:buClr>
                <a:schemeClr val="dk1"/>
              </a:buClr>
              <a:buSzPts val="2000"/>
              <a:buFont typeface="Arial"/>
              <a:buNone/>
            </a:pPr>
            <a:r>
              <a:rPr b="1" lang="en-GB" sz="3700">
                <a:solidFill>
                  <a:srgbClr val="F8F8F8"/>
                </a:solidFill>
                <a:latin typeface="Roboto"/>
                <a:ea typeface="Roboto"/>
                <a:cs typeface="Roboto"/>
                <a:sym typeface="Roboto"/>
              </a:rPr>
              <a:t>DECISION MAKING</a:t>
            </a:r>
            <a:endParaRPr b="1" sz="3700">
              <a:solidFill>
                <a:srgbClr val="F8F8F8"/>
              </a:solidFill>
              <a:latin typeface="Roboto"/>
              <a:ea typeface="Roboto"/>
              <a:cs typeface="Roboto"/>
              <a:sym typeface="Roboto"/>
            </a:endParaRPr>
          </a:p>
          <a:p>
            <a:pPr indent="-457200" lvl="0" marL="457200" marR="0" rtl="0" algn="l">
              <a:lnSpc>
                <a:spcPct val="100000"/>
              </a:lnSpc>
              <a:spcBef>
                <a:spcPts val="800"/>
              </a:spcBef>
              <a:spcAft>
                <a:spcPts val="0"/>
              </a:spcAft>
              <a:buClr>
                <a:schemeClr val="dk1"/>
              </a:buClr>
              <a:buSzPts val="2000"/>
              <a:buFont typeface="Arial"/>
              <a:buNone/>
            </a:pPr>
            <a:r>
              <a:rPr b="1" lang="en-GB" sz="3700">
                <a:solidFill>
                  <a:srgbClr val="F8F8F8"/>
                </a:solidFill>
                <a:latin typeface="Roboto"/>
                <a:ea typeface="Roboto"/>
                <a:cs typeface="Roboto"/>
                <a:sym typeface="Roboto"/>
              </a:rPr>
              <a:t>                1.2</a:t>
            </a:r>
            <a:endParaRPr b="1" i="0" sz="3700" u="none" cap="none" strike="noStrike">
              <a:solidFill>
                <a:srgbClr val="F8F8F8"/>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3248395e537_0_0"/>
          <p:cNvSpPr txBox="1"/>
          <p:nvPr>
            <p:ph idx="1" type="body"/>
          </p:nvPr>
        </p:nvSpPr>
        <p:spPr>
          <a:xfrm>
            <a:off x="729200" y="1384300"/>
            <a:ext cx="80862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b="1" sz="1600">
              <a:solidFill>
                <a:srgbClr val="373737"/>
              </a:solidFill>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60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GB" sz="1600">
                <a:solidFill>
                  <a:schemeClr val="dk1"/>
                </a:solidFill>
                <a:highlight>
                  <a:srgbClr val="FFFFFF"/>
                </a:highlight>
                <a:latin typeface="Roboto"/>
                <a:ea typeface="Roboto"/>
                <a:cs typeface="Roboto"/>
                <a:sym typeface="Roboto"/>
              </a:rPr>
              <a:t>QR CODE</a:t>
            </a:r>
            <a:r>
              <a:rPr b="1" lang="en-GB" sz="1600">
                <a:solidFill>
                  <a:srgbClr val="373737"/>
                </a:solidFill>
                <a:highlight>
                  <a:srgbClr val="FFFFFF"/>
                </a:highlight>
                <a:latin typeface="Roboto"/>
                <a:ea typeface="Roboto"/>
                <a:cs typeface="Roboto"/>
                <a:sym typeface="Roboto"/>
              </a:rPr>
              <a:t>:</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GB" sz="1600">
                <a:solidFill>
                  <a:srgbClr val="373737"/>
                </a:solidFill>
                <a:highlight>
                  <a:srgbClr val="FFFFFF"/>
                </a:highlight>
                <a:latin typeface="Roboto"/>
                <a:ea typeface="Roboto"/>
                <a:cs typeface="Roboto"/>
                <a:sym typeface="Roboto"/>
              </a:rPr>
              <a:t>				</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600">
              <a:solidFill>
                <a:srgbClr val="373737"/>
              </a:solidFill>
              <a:highlight>
                <a:srgbClr val="FFFFFF"/>
              </a:highlight>
              <a:latin typeface="Roboto"/>
              <a:ea typeface="Roboto"/>
              <a:cs typeface="Roboto"/>
              <a:sym typeface="Roboto"/>
            </a:endParaRPr>
          </a:p>
        </p:txBody>
      </p:sp>
      <p:sp>
        <p:nvSpPr>
          <p:cNvPr id="70" name="Google Shape;70;g3248395e537_0_0"/>
          <p:cNvSpPr txBox="1"/>
          <p:nvPr/>
        </p:nvSpPr>
        <p:spPr>
          <a:xfrm>
            <a:off x="464275" y="622125"/>
            <a:ext cx="77862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i="0" lang="en-GB" sz="1500" u="none" cap="none" strike="noStrike">
                <a:solidFill>
                  <a:srgbClr val="000000"/>
                </a:solidFill>
                <a:latin typeface="Roboto"/>
                <a:ea typeface="Roboto"/>
                <a:cs typeface="Roboto"/>
                <a:sym typeface="Roboto"/>
              </a:rPr>
              <a:t>                    TEST TIME ON </a:t>
            </a:r>
            <a:r>
              <a:rPr b="1" lang="en-GB" sz="1500">
                <a:latin typeface="Roboto"/>
                <a:ea typeface="Roboto"/>
                <a:cs typeface="Roboto"/>
                <a:sym typeface="Roboto"/>
              </a:rPr>
              <a:t>DECISION</a:t>
            </a:r>
            <a:r>
              <a:rPr b="1" lang="en-GB" sz="1500">
                <a:latin typeface="Roboto"/>
                <a:ea typeface="Roboto"/>
                <a:cs typeface="Roboto"/>
                <a:sym typeface="Roboto"/>
              </a:rPr>
              <a:t> MAKING 1 </a:t>
            </a:r>
            <a:endParaRPr b="1" i="0" sz="1500" u="none" cap="none" strike="noStrike">
              <a:solidFill>
                <a:srgbClr val="000000"/>
              </a:solidFill>
              <a:latin typeface="Roboto"/>
              <a:ea typeface="Roboto"/>
              <a:cs typeface="Roboto"/>
              <a:sym typeface="Roboto"/>
            </a:endParaRPr>
          </a:p>
        </p:txBody>
      </p:sp>
      <p:sp>
        <p:nvSpPr>
          <p:cNvPr id="71" name="Google Shape;71;g3248395e537_0_0"/>
          <p:cNvSpPr txBox="1"/>
          <p:nvPr/>
        </p:nvSpPr>
        <p:spPr>
          <a:xfrm>
            <a:off x="5143500" y="944725"/>
            <a:ext cx="4028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pic>
        <p:nvPicPr>
          <p:cNvPr id="72" name="Google Shape;72;g3248395e537_0_0"/>
          <p:cNvPicPr preferRelativeResize="0"/>
          <p:nvPr/>
        </p:nvPicPr>
        <p:blipFill>
          <a:blip r:embed="rId3">
            <a:alphaModFix/>
          </a:blip>
          <a:stretch>
            <a:fillRect/>
          </a:stretch>
        </p:blipFill>
        <p:spPr>
          <a:xfrm>
            <a:off x="3001350" y="2381125"/>
            <a:ext cx="2841925" cy="2457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2ee15abed17_3_283"/>
          <p:cNvSpPr txBox="1"/>
          <p:nvPr/>
        </p:nvSpPr>
        <p:spPr>
          <a:xfrm>
            <a:off x="4045575" y="2013600"/>
            <a:ext cx="5187300" cy="2899500"/>
          </a:xfrm>
          <a:prstGeom prst="rect">
            <a:avLst/>
          </a:prstGeom>
          <a:noFill/>
          <a:ln cap="flat" cmpd="sng" w="9525">
            <a:solidFill>
              <a:schemeClr val="lt1"/>
            </a:solidFill>
            <a:prstDash val="solid"/>
            <a:round/>
            <a:headEnd len="sm" w="sm" type="none"/>
            <a:tailEnd len="sm" w="sm" type="none"/>
          </a:ln>
        </p:spPr>
        <p:txBody>
          <a:bodyPr anchorCtr="0" anchor="t" bIns="0" lIns="540000" spcFirstLastPara="1" rIns="154200" wrap="square" tIns="0">
            <a:noAutofit/>
          </a:bodyPr>
          <a:lstStyle/>
          <a:p>
            <a:pPr indent="0" lvl="0" marL="0" rtl="0" algn="l">
              <a:spcBef>
                <a:spcPts val="0"/>
              </a:spcBef>
              <a:spcAft>
                <a:spcPts val="0"/>
              </a:spcAft>
              <a:buClr>
                <a:schemeClr val="dk1"/>
              </a:buClr>
              <a:buSzPts val="2000"/>
              <a:buFont typeface="Arial"/>
              <a:buNone/>
            </a:pPr>
            <a:r>
              <a:rPr b="1" lang="en-GB" sz="2000">
                <a:solidFill>
                  <a:schemeClr val="dk1"/>
                </a:solidFill>
                <a:latin typeface="Roboto"/>
                <a:ea typeface="Roboto"/>
                <a:cs typeface="Roboto"/>
                <a:sym typeface="Roboto"/>
              </a:rPr>
              <a:t>What is Decision Making in Management?</a:t>
            </a:r>
            <a:endParaRPr b="1" sz="2000">
              <a:solidFill>
                <a:schemeClr val="dk1"/>
              </a:solidFill>
              <a:latin typeface="Roboto"/>
              <a:ea typeface="Roboto"/>
              <a:cs typeface="Roboto"/>
              <a:sym typeface="Roboto"/>
            </a:endParaRPr>
          </a:p>
          <a:p>
            <a:pPr indent="0" lvl="0" marL="0" rtl="0" algn="l">
              <a:spcBef>
                <a:spcPts val="0"/>
              </a:spcBef>
              <a:spcAft>
                <a:spcPts val="0"/>
              </a:spcAft>
              <a:buClr>
                <a:schemeClr val="dk1"/>
              </a:buClr>
              <a:buSzPts val="2000"/>
              <a:buFont typeface="Arial"/>
              <a:buNone/>
            </a:pPr>
            <a:r>
              <a:t/>
            </a:r>
            <a:endParaRPr b="1" sz="2000">
              <a:solidFill>
                <a:schemeClr val="dk1"/>
              </a:solidFill>
              <a:latin typeface="Roboto"/>
              <a:ea typeface="Roboto"/>
              <a:cs typeface="Roboto"/>
              <a:sym typeface="Roboto"/>
            </a:endParaRPr>
          </a:p>
        </p:txBody>
      </p:sp>
      <p:sp>
        <p:nvSpPr>
          <p:cNvPr id="78" name="Google Shape;78;g2ee15abed17_3_283"/>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pic>
        <p:nvPicPr>
          <p:cNvPr id="79" name="Google Shape;79;g2ee15abed17_3_283"/>
          <p:cNvPicPr preferRelativeResize="0"/>
          <p:nvPr/>
        </p:nvPicPr>
        <p:blipFill rotWithShape="1">
          <a:blip r:embed="rId3">
            <a:alphaModFix/>
          </a:blip>
          <a:srcRect b="0" l="0" r="0" t="0"/>
          <a:stretch/>
        </p:blipFill>
        <p:spPr>
          <a:xfrm>
            <a:off x="889000" y="1621075"/>
            <a:ext cx="2857500" cy="1600200"/>
          </a:xfrm>
          <a:prstGeom prst="rect">
            <a:avLst/>
          </a:prstGeom>
          <a:noFill/>
          <a:ln>
            <a:noFill/>
          </a:ln>
        </p:spPr>
      </p:pic>
      <p:sp>
        <p:nvSpPr>
          <p:cNvPr id="80" name="Google Shape;80;g2ee15abed17_3_283"/>
          <p:cNvSpPr txBox="1"/>
          <p:nvPr/>
        </p:nvSpPr>
        <p:spPr>
          <a:xfrm>
            <a:off x="2916000" y="2864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0" st="0"/>
                                            </p:txEl>
                                          </p:spTgt>
                                        </p:tgtEl>
                                        <p:attrNameLst>
                                          <p:attrName>style.visibility</p:attrName>
                                        </p:attrNameLst>
                                      </p:cBhvr>
                                      <p:to>
                                        <p:strVal val="visible"/>
                                      </p:to>
                                    </p:set>
                                    <p:animEffect filter="fade" transition="in">
                                      <p:cBhvr>
                                        <p:cTn dur="1000"/>
                                        <p:tgtEl>
                                          <p:spTgt spid="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1" st="1"/>
                                            </p:txEl>
                                          </p:spTgt>
                                        </p:tgtEl>
                                        <p:attrNameLst>
                                          <p:attrName>style.visibility</p:attrName>
                                        </p:attrNameLst>
                                      </p:cBhvr>
                                      <p:to>
                                        <p:strVal val="visible"/>
                                      </p:to>
                                    </p:set>
                                    <p:animEffect filter="fade" transition="in">
                                      <p:cBhvr>
                                        <p:cTn dur="1000"/>
                                        <p:tgtEl>
                                          <p:spTgt spid="7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31f2d4a384f_0_8"/>
          <p:cNvSpPr txBox="1"/>
          <p:nvPr/>
        </p:nvSpPr>
        <p:spPr>
          <a:xfrm>
            <a:off x="889775" y="1250950"/>
            <a:ext cx="7454100" cy="415500"/>
          </a:xfrm>
          <a:prstGeom prst="rect">
            <a:avLst/>
          </a:prstGeom>
          <a:noFill/>
          <a:ln>
            <a:noFill/>
          </a:ln>
        </p:spPr>
        <p:txBody>
          <a:bodyPr anchorCtr="0" anchor="t" bIns="91425" lIns="91425" spcFirstLastPara="1" rIns="91425" wrap="square" tIns="91425">
            <a:spAutoFit/>
          </a:bodyPr>
          <a:lstStyle/>
          <a:p>
            <a:pPr indent="-323850" lvl="0" marL="457200" marR="0" rtl="0" algn="just">
              <a:lnSpc>
                <a:spcPct val="200000"/>
              </a:lnSpc>
              <a:spcBef>
                <a:spcPts val="0"/>
              </a:spcBef>
              <a:spcAft>
                <a:spcPts val="0"/>
              </a:spcAft>
              <a:buClr>
                <a:schemeClr val="dk1"/>
              </a:buClr>
              <a:buSzPts val="1500"/>
              <a:buFont typeface="Roboto"/>
              <a:buChar char="●"/>
            </a:pPr>
            <a:r>
              <a:t/>
            </a:r>
            <a:endParaRPr b="0" i="0" sz="1500" u="none" cap="none" strike="noStrike">
              <a:solidFill>
                <a:srgbClr val="333333"/>
              </a:solidFill>
              <a:highlight>
                <a:schemeClr val="lt1"/>
              </a:highlight>
              <a:latin typeface="Roboto"/>
              <a:ea typeface="Roboto"/>
              <a:cs typeface="Roboto"/>
              <a:sym typeface="Roboto"/>
            </a:endParaRPr>
          </a:p>
        </p:txBody>
      </p:sp>
      <p:pic>
        <p:nvPicPr>
          <p:cNvPr id="86" name="Google Shape;86;g31f2d4a384f_0_8"/>
          <p:cNvPicPr preferRelativeResize="0"/>
          <p:nvPr/>
        </p:nvPicPr>
        <p:blipFill rotWithShape="1">
          <a:blip r:embed="rId3">
            <a:alphaModFix/>
          </a:blip>
          <a:srcRect b="0" l="0" r="0" t="0"/>
          <a:stretch/>
        </p:blipFill>
        <p:spPr>
          <a:xfrm>
            <a:off x="1005100" y="1763950"/>
            <a:ext cx="2857500" cy="1600200"/>
          </a:xfrm>
          <a:prstGeom prst="rect">
            <a:avLst/>
          </a:prstGeom>
          <a:noFill/>
          <a:ln>
            <a:noFill/>
          </a:ln>
        </p:spPr>
      </p:pic>
      <p:sp>
        <p:nvSpPr>
          <p:cNvPr id="87" name="Google Shape;87;g31f2d4a384f_0_8"/>
          <p:cNvSpPr txBox="1"/>
          <p:nvPr/>
        </p:nvSpPr>
        <p:spPr>
          <a:xfrm>
            <a:off x="4648600" y="1890550"/>
            <a:ext cx="3831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2000"/>
              <a:buFont typeface="Arial"/>
              <a:buNone/>
            </a:pPr>
            <a:r>
              <a:rPr b="1" lang="en-GB" sz="2000">
                <a:latin typeface="Roboto"/>
                <a:ea typeface="Roboto"/>
                <a:cs typeface="Roboto"/>
                <a:sym typeface="Roboto"/>
              </a:rPr>
              <a:t>Types of Decision Making in Management </a:t>
            </a:r>
            <a:endParaRPr b="1" sz="2000">
              <a:latin typeface="Roboto"/>
              <a:ea typeface="Roboto"/>
              <a:cs typeface="Roboto"/>
              <a:sym typeface="Roboto"/>
            </a:endParaRPr>
          </a:p>
          <a:p>
            <a:pPr indent="0" lvl="0" marL="0" rtl="0" algn="l">
              <a:spcBef>
                <a:spcPts val="0"/>
              </a:spcBef>
              <a:spcAft>
                <a:spcPts val="0"/>
              </a:spcAft>
              <a:buNone/>
            </a:pPr>
            <a:r>
              <a:t/>
            </a:r>
            <a:endParaRPr b="1" sz="2000">
              <a:solidFill>
                <a:schemeClr val="dk1"/>
              </a:solidFill>
            </a:endParaRPr>
          </a:p>
        </p:txBody>
      </p:sp>
      <p:sp>
        <p:nvSpPr>
          <p:cNvPr id="88" name="Google Shape;88;g31f2d4a384f_0_8"/>
          <p:cNvSpPr txBox="1"/>
          <p:nvPr/>
        </p:nvSpPr>
        <p:spPr>
          <a:xfrm>
            <a:off x="2916000" y="2864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31f2d4a384f_0_15"/>
          <p:cNvSpPr txBox="1"/>
          <p:nvPr/>
        </p:nvSpPr>
        <p:spPr>
          <a:xfrm>
            <a:off x="889775" y="1250950"/>
            <a:ext cx="6979500" cy="4617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50000"/>
              </a:lnSpc>
              <a:spcBef>
                <a:spcPts val="0"/>
              </a:spcBef>
              <a:spcAft>
                <a:spcPts val="0"/>
              </a:spcAft>
              <a:buClr>
                <a:schemeClr val="dk1"/>
              </a:buClr>
              <a:buSzPts val="1800"/>
              <a:buFont typeface="Roboto"/>
              <a:buChar char="●"/>
            </a:pPr>
            <a:r>
              <a:t/>
            </a:r>
            <a:endParaRPr b="0" i="0" sz="1800" u="none" cap="none" strike="noStrike">
              <a:solidFill>
                <a:srgbClr val="000000"/>
              </a:solidFill>
              <a:latin typeface="Roboto"/>
              <a:ea typeface="Roboto"/>
              <a:cs typeface="Roboto"/>
              <a:sym typeface="Roboto"/>
            </a:endParaRPr>
          </a:p>
        </p:txBody>
      </p:sp>
      <p:pic>
        <p:nvPicPr>
          <p:cNvPr id="94" name="Google Shape;94;g31f2d4a384f_0_15"/>
          <p:cNvPicPr preferRelativeResize="0"/>
          <p:nvPr/>
        </p:nvPicPr>
        <p:blipFill rotWithShape="1">
          <a:blip r:embed="rId3">
            <a:alphaModFix/>
          </a:blip>
          <a:srcRect b="0" l="0" r="0" t="0"/>
          <a:stretch/>
        </p:blipFill>
        <p:spPr>
          <a:xfrm>
            <a:off x="1680975" y="1718925"/>
            <a:ext cx="3979850" cy="1705650"/>
          </a:xfrm>
          <a:prstGeom prst="rect">
            <a:avLst/>
          </a:prstGeom>
          <a:noFill/>
          <a:ln>
            <a:noFill/>
          </a:ln>
        </p:spPr>
      </p:pic>
      <p:pic>
        <p:nvPicPr>
          <p:cNvPr id="95" name="Google Shape;95;g31f2d4a384f_0_15"/>
          <p:cNvPicPr preferRelativeResize="0"/>
          <p:nvPr/>
        </p:nvPicPr>
        <p:blipFill rotWithShape="1">
          <a:blip r:embed="rId3">
            <a:alphaModFix/>
          </a:blip>
          <a:srcRect b="0" l="0" r="0" t="0"/>
          <a:stretch/>
        </p:blipFill>
        <p:spPr>
          <a:xfrm>
            <a:off x="804675" y="1487150"/>
            <a:ext cx="3979850" cy="1705650"/>
          </a:xfrm>
          <a:prstGeom prst="rect">
            <a:avLst/>
          </a:prstGeom>
          <a:noFill/>
          <a:ln>
            <a:noFill/>
          </a:ln>
        </p:spPr>
      </p:pic>
      <p:sp>
        <p:nvSpPr>
          <p:cNvPr id="96" name="Google Shape;96;g31f2d4a384f_0_15"/>
          <p:cNvSpPr txBox="1"/>
          <p:nvPr/>
        </p:nvSpPr>
        <p:spPr>
          <a:xfrm>
            <a:off x="4784525" y="1939775"/>
            <a:ext cx="3000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dk1"/>
                </a:solidFill>
                <a:latin typeface="Roboto"/>
                <a:ea typeface="Roboto"/>
                <a:cs typeface="Roboto"/>
                <a:sym typeface="Roboto"/>
              </a:rPr>
              <a:t>1. Routine and Basic Decision-making</a:t>
            </a:r>
            <a:endParaRPr b="1" sz="2000">
              <a:solidFill>
                <a:schemeClr val="dk1"/>
              </a:solidFill>
              <a:latin typeface="Roboto"/>
              <a:ea typeface="Roboto"/>
              <a:cs typeface="Roboto"/>
              <a:sym typeface="Roboto"/>
            </a:endParaRPr>
          </a:p>
        </p:txBody>
      </p:sp>
      <p:sp>
        <p:nvSpPr>
          <p:cNvPr id="97" name="Google Shape;97;g31f2d4a384f_0_15"/>
          <p:cNvSpPr txBox="1"/>
          <p:nvPr/>
        </p:nvSpPr>
        <p:spPr>
          <a:xfrm>
            <a:off x="2916000" y="2864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31f2d4a384f_0_21"/>
          <p:cNvSpPr txBox="1"/>
          <p:nvPr/>
        </p:nvSpPr>
        <p:spPr>
          <a:xfrm>
            <a:off x="889775" y="1226675"/>
            <a:ext cx="7454100" cy="461700"/>
          </a:xfrm>
          <a:prstGeom prst="rect">
            <a:avLst/>
          </a:prstGeom>
          <a:noFill/>
          <a:ln>
            <a:noFill/>
          </a:ln>
        </p:spPr>
        <p:txBody>
          <a:bodyPr anchorCtr="0" anchor="t" bIns="91425" lIns="91425" spcFirstLastPara="1" rIns="91425" wrap="square" tIns="91425">
            <a:spAutoFit/>
          </a:bodyPr>
          <a:lstStyle/>
          <a:p>
            <a:pPr indent="0" lvl="0" marL="457200" marR="50800" rtl="0" algn="l">
              <a:lnSpc>
                <a:spcPct val="200000"/>
              </a:lnSpc>
              <a:spcBef>
                <a:spcPts val="0"/>
              </a:spcBef>
              <a:spcAft>
                <a:spcPts val="0"/>
              </a:spcAft>
              <a:buNone/>
            </a:pPr>
            <a:r>
              <a:rPr b="0" i="0" lang="en-GB" sz="1800" u="none" cap="none" strike="noStrike">
                <a:solidFill>
                  <a:schemeClr val="dk1"/>
                </a:solidFill>
                <a:highlight>
                  <a:schemeClr val="lt1"/>
                </a:highlight>
                <a:latin typeface="Roboto"/>
                <a:ea typeface="Roboto"/>
                <a:cs typeface="Roboto"/>
                <a:sym typeface="Roboto"/>
              </a:rPr>
              <a:t>.</a:t>
            </a:r>
            <a:endParaRPr b="0" i="0" sz="1800" u="none" cap="none" strike="noStrike">
              <a:solidFill>
                <a:srgbClr val="000000"/>
              </a:solidFill>
              <a:latin typeface="Roboto"/>
              <a:ea typeface="Roboto"/>
              <a:cs typeface="Roboto"/>
              <a:sym typeface="Roboto"/>
            </a:endParaRPr>
          </a:p>
        </p:txBody>
      </p:sp>
      <p:pic>
        <p:nvPicPr>
          <p:cNvPr id="103" name="Google Shape;103;g31f2d4a384f_0_21"/>
          <p:cNvPicPr preferRelativeResize="0"/>
          <p:nvPr/>
        </p:nvPicPr>
        <p:blipFill rotWithShape="1">
          <a:blip r:embed="rId3">
            <a:alphaModFix/>
          </a:blip>
          <a:srcRect b="0" l="0" r="0" t="0"/>
          <a:stretch/>
        </p:blipFill>
        <p:spPr>
          <a:xfrm>
            <a:off x="1085750" y="1335775"/>
            <a:ext cx="3448150" cy="2294600"/>
          </a:xfrm>
          <a:prstGeom prst="rect">
            <a:avLst/>
          </a:prstGeom>
          <a:noFill/>
          <a:ln>
            <a:noFill/>
          </a:ln>
        </p:spPr>
      </p:pic>
      <p:sp>
        <p:nvSpPr>
          <p:cNvPr id="104" name="Google Shape;104;g31f2d4a384f_0_21"/>
          <p:cNvSpPr txBox="1"/>
          <p:nvPr/>
        </p:nvSpPr>
        <p:spPr>
          <a:xfrm>
            <a:off x="4790475" y="1939775"/>
            <a:ext cx="39375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dk1"/>
                </a:solidFill>
                <a:latin typeface="Roboto"/>
                <a:ea typeface="Roboto"/>
                <a:cs typeface="Roboto"/>
                <a:sym typeface="Roboto"/>
              </a:rPr>
              <a:t>2. Personal and Organizational Decision-making</a:t>
            </a:r>
            <a:endParaRPr b="1" sz="2000">
              <a:solidFill>
                <a:schemeClr val="dk1"/>
              </a:solidFill>
              <a:latin typeface="Roboto"/>
              <a:ea typeface="Roboto"/>
              <a:cs typeface="Roboto"/>
              <a:sym typeface="Roboto"/>
            </a:endParaRPr>
          </a:p>
        </p:txBody>
      </p:sp>
      <p:sp>
        <p:nvSpPr>
          <p:cNvPr id="105" name="Google Shape;105;g31f2d4a384f_0_21"/>
          <p:cNvSpPr txBox="1"/>
          <p:nvPr/>
        </p:nvSpPr>
        <p:spPr>
          <a:xfrm>
            <a:off x="2916000" y="2864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g31f2d4a384f_0_32"/>
          <p:cNvPicPr preferRelativeResize="0"/>
          <p:nvPr/>
        </p:nvPicPr>
        <p:blipFill rotWithShape="1">
          <a:blip r:embed="rId3">
            <a:alphaModFix/>
          </a:blip>
          <a:srcRect b="0" l="0" r="0" t="0"/>
          <a:stretch/>
        </p:blipFill>
        <p:spPr>
          <a:xfrm>
            <a:off x="1308725" y="1477263"/>
            <a:ext cx="3405050" cy="2188975"/>
          </a:xfrm>
          <a:prstGeom prst="rect">
            <a:avLst/>
          </a:prstGeom>
          <a:noFill/>
          <a:ln>
            <a:noFill/>
          </a:ln>
        </p:spPr>
      </p:pic>
      <p:sp>
        <p:nvSpPr>
          <p:cNvPr id="111" name="Google Shape;111;g31f2d4a384f_0_32"/>
          <p:cNvSpPr txBox="1"/>
          <p:nvPr/>
        </p:nvSpPr>
        <p:spPr>
          <a:xfrm>
            <a:off x="5083075" y="1908275"/>
            <a:ext cx="3485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dk1"/>
                </a:solidFill>
                <a:latin typeface="Roboto"/>
                <a:ea typeface="Roboto"/>
                <a:cs typeface="Roboto"/>
                <a:sym typeface="Roboto"/>
              </a:rPr>
              <a:t>3. Individual and Group Decision-making</a:t>
            </a:r>
            <a:endParaRPr b="1" sz="2000">
              <a:solidFill>
                <a:schemeClr val="dk1"/>
              </a:solidFill>
              <a:latin typeface="Roboto"/>
              <a:ea typeface="Roboto"/>
              <a:cs typeface="Roboto"/>
              <a:sym typeface="Roboto"/>
            </a:endParaRPr>
          </a:p>
        </p:txBody>
      </p:sp>
      <p:sp>
        <p:nvSpPr>
          <p:cNvPr id="112" name="Google Shape;112;g31f2d4a384f_0_32"/>
          <p:cNvSpPr txBox="1"/>
          <p:nvPr/>
        </p:nvSpPr>
        <p:spPr>
          <a:xfrm>
            <a:off x="2916000" y="2864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ee15abed17_3_288"/>
          <p:cNvSpPr txBox="1"/>
          <p:nvPr/>
        </p:nvSpPr>
        <p:spPr>
          <a:xfrm>
            <a:off x="-34425" y="502200"/>
            <a:ext cx="44577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 </a:t>
            </a:r>
            <a:r>
              <a:rPr b="1" i="0" lang="en-GB" sz="2000" u="none" cap="none" strike="noStrike">
                <a:solidFill>
                  <a:schemeClr val="lt1"/>
                </a:solidFill>
                <a:latin typeface="Roboto"/>
                <a:ea typeface="Roboto"/>
                <a:cs typeface="Roboto"/>
                <a:sym typeface="Roboto"/>
              </a:rPr>
              <a:t> CLOCKS</a:t>
            </a:r>
            <a:endParaRPr b="1" i="0" sz="2000" u="none" cap="none" strike="noStrike">
              <a:solidFill>
                <a:schemeClr val="lt1"/>
              </a:solidFill>
              <a:latin typeface="Roboto"/>
              <a:ea typeface="Roboto"/>
              <a:cs typeface="Roboto"/>
              <a:sym typeface="Roboto"/>
            </a:endParaRPr>
          </a:p>
        </p:txBody>
      </p:sp>
      <p:sp>
        <p:nvSpPr>
          <p:cNvPr id="118" name="Google Shape;118;g2ee15abed17_3_288"/>
          <p:cNvSpPr txBox="1"/>
          <p:nvPr/>
        </p:nvSpPr>
        <p:spPr>
          <a:xfrm>
            <a:off x="711775" y="1439875"/>
            <a:ext cx="7657500" cy="2475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Roboto"/>
              <a:ea typeface="Roboto"/>
              <a:cs typeface="Roboto"/>
              <a:sym typeface="Roboto"/>
            </a:endParaRPr>
          </a:p>
        </p:txBody>
      </p:sp>
      <p:pic>
        <p:nvPicPr>
          <p:cNvPr id="119" name="Google Shape;119;g2ee15abed17_3_288"/>
          <p:cNvPicPr preferRelativeResize="0"/>
          <p:nvPr/>
        </p:nvPicPr>
        <p:blipFill rotWithShape="1">
          <a:blip r:embed="rId3">
            <a:alphaModFix/>
          </a:blip>
          <a:srcRect b="0" l="0" r="0" t="0"/>
          <a:stretch/>
        </p:blipFill>
        <p:spPr>
          <a:xfrm>
            <a:off x="711775" y="1539875"/>
            <a:ext cx="2847975" cy="1600200"/>
          </a:xfrm>
          <a:prstGeom prst="rect">
            <a:avLst/>
          </a:prstGeom>
          <a:noFill/>
          <a:ln>
            <a:noFill/>
          </a:ln>
        </p:spPr>
      </p:pic>
      <p:sp>
        <p:nvSpPr>
          <p:cNvPr id="120" name="Google Shape;120;g2ee15abed17_3_288"/>
          <p:cNvSpPr txBox="1"/>
          <p:nvPr/>
        </p:nvSpPr>
        <p:spPr>
          <a:xfrm>
            <a:off x="4134250" y="1785875"/>
            <a:ext cx="4664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dk1"/>
                </a:solidFill>
                <a:latin typeface="Roboto"/>
                <a:ea typeface="Roboto"/>
                <a:cs typeface="Roboto"/>
                <a:sym typeface="Roboto"/>
              </a:rPr>
              <a:t>4. Programmed and  Non-Programmed Decision-making</a:t>
            </a:r>
            <a:endParaRPr b="1" sz="2000">
              <a:solidFill>
                <a:schemeClr val="dk1"/>
              </a:solidFill>
              <a:latin typeface="Roboto"/>
              <a:ea typeface="Roboto"/>
              <a:cs typeface="Roboto"/>
              <a:sym typeface="Roboto"/>
            </a:endParaRPr>
          </a:p>
        </p:txBody>
      </p:sp>
      <p:sp>
        <p:nvSpPr>
          <p:cNvPr id="121" name="Google Shape;121;g2ee15abed17_3_288"/>
          <p:cNvSpPr txBox="1"/>
          <p:nvPr/>
        </p:nvSpPr>
        <p:spPr>
          <a:xfrm>
            <a:off x="2916000" y="2864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0" st="0"/>
                                            </p:txEl>
                                          </p:spTgt>
                                        </p:tgtEl>
                                        <p:attrNameLst>
                                          <p:attrName>style.visibility</p:attrName>
                                        </p:attrNameLst>
                                      </p:cBhvr>
                                      <p:to>
                                        <p:strVal val="visible"/>
                                      </p:to>
                                    </p:set>
                                    <p:animEffect filter="fade" transition="in">
                                      <p:cBhvr>
                                        <p:cTn dur="1000"/>
                                        <p:tgtEl>
                                          <p:spTgt spid="11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