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6"/>
  </p:notesMasterIdLst>
  <p:sldIdLst>
    <p:sldId id="272" r:id="rId2"/>
    <p:sldId id="320" r:id="rId3"/>
    <p:sldId id="326" r:id="rId4"/>
    <p:sldId id="449" r:id="rId5"/>
    <p:sldId id="457" r:id="rId6"/>
    <p:sldId id="459" r:id="rId7"/>
    <p:sldId id="453" r:id="rId8"/>
    <p:sldId id="461" r:id="rId9"/>
    <p:sldId id="462" r:id="rId10"/>
    <p:sldId id="463" r:id="rId11"/>
    <p:sldId id="464" r:id="rId12"/>
    <p:sldId id="465" r:id="rId13"/>
    <p:sldId id="466" r:id="rId14"/>
    <p:sldId id="454" r:id="rId15"/>
    <p:sldId id="455" r:id="rId16"/>
    <p:sldId id="456" r:id="rId17"/>
    <p:sldId id="340" r:id="rId18"/>
    <p:sldId id="458" r:id="rId19"/>
    <p:sldId id="450" r:id="rId20"/>
    <p:sldId id="451" r:id="rId21"/>
    <p:sldId id="452" r:id="rId22"/>
    <p:sldId id="469" r:id="rId23"/>
    <p:sldId id="470" r:id="rId24"/>
    <p:sldId id="471" r:id="rId25"/>
    <p:sldId id="472" r:id="rId26"/>
    <p:sldId id="375" r:id="rId27"/>
    <p:sldId id="475" r:id="rId28"/>
    <p:sldId id="376" r:id="rId29"/>
    <p:sldId id="473" r:id="rId30"/>
    <p:sldId id="474" r:id="rId31"/>
    <p:sldId id="460" r:id="rId32"/>
    <p:sldId id="468" r:id="rId33"/>
    <p:sldId id="467" r:id="rId34"/>
    <p:sldId id="289" r:id="rId35"/>
  </p:sldIdLst>
  <p:sldSz cx="12192000" cy="6858000"/>
  <p:notesSz cx="7104063" cy="10234613"/>
  <p:embeddedFontLst>
    <p:embeddedFont>
      <p:font typeface="Nunito Sans" charset="0"/>
      <p:regular r:id="rId37"/>
      <p:bold r:id="rId38"/>
      <p:italic r:id="rId39"/>
      <p:boldItalic r:id="rId40"/>
    </p:embeddedFont>
    <p:embeddedFont>
      <p:font typeface="Calibri" pitchFamily="34" charset="0"/>
      <p:regular r:id="rId41"/>
      <p:bold r:id="rId42"/>
      <p:italic r:id="rId43"/>
      <p:boldItalic r:id="rId44"/>
    </p:embeddedFont>
    <p:embeddedFont>
      <p:font typeface="Gill Sans MT" pitchFamily="34" charset="0"/>
      <p:regular r:id="rId45"/>
      <p:bold r:id="rId46"/>
      <p:italic r:id="rId47"/>
      <p:boldItalic r:id="rId48"/>
    </p:embeddedFont>
    <p:embeddedFont>
      <p:font typeface="Bebas Neue Bold" charset="0"/>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D0C9"/>
    <a:srgbClr val="F05136"/>
    <a:srgbClr val="303030"/>
    <a:srgbClr val="4A4A4A"/>
    <a:srgbClr val="3D3D3D"/>
    <a:srgbClr val="212121"/>
    <a:srgbClr val="000000"/>
    <a:srgbClr val="131313"/>
    <a:srgbClr val="F69180"/>
    <a:srgbClr val="E9E9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inimized">
    <p:restoredLeft sz="20294" autoAdjust="0"/>
    <p:restoredTop sz="78136" autoAdjust="0"/>
  </p:normalViewPr>
  <p:slideViewPr>
    <p:cSldViewPr>
      <p:cViewPr>
        <p:scale>
          <a:sx n="49" d="100"/>
          <a:sy n="49" d="100"/>
        </p:scale>
        <p:origin x="-1242" y="54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958" y="-114"/>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499A3E1-D0AF-40CA-9CA4-BE00645EFE64}" type="datetimeFigureOut">
              <a:rPr lang="en-US" smtClean="0"/>
              <a:pPr/>
              <a:t>1/11/2020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Nunito Sans" charset="0"/>
              </a:rPr>
              <a:t>Trainer to give a crisp</a:t>
            </a:r>
            <a:r>
              <a:rPr lang="en-US" b="0" baseline="0" dirty="0" smtClean="0">
                <a:latin typeface="Nunito Sans" charset="0"/>
              </a:rPr>
              <a:t> Self Introduction and then introduce FACE.</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Remember to Stay Open Minded to your Customers. An idea or suggestion may sound crazy, but on investigation, may prove to be mind blowing and revolutionize your</a:t>
            </a:r>
            <a:r>
              <a:rPr lang="en-IN" b="0" baseline="0" dirty="0" smtClean="0">
                <a:latin typeface="Nunito Sans" charset="0"/>
              </a:rPr>
              <a:t> business. So, do not just dismiss anything without checking it out completely.</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React to events decisively, effectively, and without prior thought. The Customer needs you to Listen to them and do what? Nothing? Just Listen patiently? Listen And</a:t>
            </a:r>
            <a:r>
              <a:rPr lang="en-IN" b="0" baseline="0" dirty="0" smtClean="0">
                <a:latin typeface="Nunito Sans" charset="0"/>
              </a:rPr>
              <a:t> Take Action!!! IMMEDIATELY!!!</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Whenever</a:t>
            </a:r>
            <a:r>
              <a:rPr lang="en-IN" b="0" baseline="0" dirty="0" smtClean="0">
                <a:latin typeface="Nunito Sans" charset="0"/>
              </a:rPr>
              <a:t> an Opportunity comes, Embrace it immediately. If you do not open the door when Opportunity knocks on your door, Opportunity is going to knock on someone else’s door, and that someone is going to Embrace it before you.</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If the Customer has any issue, take</a:t>
            </a:r>
            <a:r>
              <a:rPr lang="en-IN" b="0" baseline="0" dirty="0" smtClean="0">
                <a:latin typeface="Nunito Sans" charset="0"/>
              </a:rPr>
              <a:t> on the issue as your own. This will nurture your Customer Relationship and will also help you to gain valuable insights for your future growth.</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The quality of your customer experience lives in one place: the mind of your customer. No matter how well you think you’re doing, the gap between customer expectations of experience and their perceptions of actual experience is the reality you need to understand and address.</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Involving the customer in the design process--experiences, services, products, or physical environments--has been around for a long time. </a:t>
            </a:r>
            <a:r>
              <a:rPr lang="en-IN" sz="1200" b="0" i="0" kern="1200" smtClean="0">
                <a:solidFill>
                  <a:schemeClr val="tx1"/>
                </a:solidFill>
                <a:latin typeface="+mn-lt"/>
                <a:ea typeface="+mn-ea"/>
                <a:cs typeface="+mn-cs"/>
              </a:rPr>
              <a:t>It boils down to this: Don’t make decisions about what your customers might want or need without taking their point-of-view into account.</a:t>
            </a:r>
            <a:endParaRPr lang="en-IN"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dirty="0" smtClean="0">
                <a:latin typeface="Nunito Sans" charset="0"/>
              </a:rPr>
              <a:t> A customer journey map allows you to “walk in your customers’ shoes” by </a:t>
            </a:r>
            <a:r>
              <a:rPr lang="en-IN" dirty="0" err="1" smtClean="0">
                <a:latin typeface="Nunito Sans" charset="0"/>
              </a:rPr>
              <a:t>traveling</a:t>
            </a:r>
            <a:r>
              <a:rPr lang="en-IN" dirty="0" smtClean="0">
                <a:latin typeface="Nunito Sans" charset="0"/>
              </a:rPr>
              <a:t> with them as they interact with your company. Research-based and focused on desired outcomes from the customer’s perspective, you’ll see what their needs are at each interaction, how well you meet them, and where opportunities for improvement lie.</a:t>
            </a:r>
            <a:endParaRPr lang="en-US" sz="1200" b="0" i="0" kern="1200" baseline="0" dirty="0" smtClean="0">
              <a:solidFill>
                <a:schemeClr val="tx1"/>
              </a:solidFill>
              <a:latin typeface="Nunito Sans"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Monitoring is critical because only you know all your touch points. Pulsed, planned, or transactional surveys, call centre logs, complaint lines, web feedback and social media commentary--monitor your performance in all of these places, and more. Set KPIs based on customers expected and your planned experience, and monitor to see how well you do.</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Most established companies keep customer data in silos across the enterprise: sales data, marketing data, product and service data and digital data- all in different buckets. All of this customer data needs to be integrated and easily accessible across the organization, so employees can truly “see” the relationship between the organization and the customer, and make decisions as a result. This is one of the greatest challenges faced by big companies, and one of the most important to solve.</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aseline="0" dirty="0" smtClean="0">
                <a:latin typeface="Nunito Sans" charset="0"/>
              </a:rPr>
              <a:t>Every transaction between the Company and the Customers generates data about that transaction. Each online or mobile interaction generates “digital data trails” that can be stored and analyzed. Looking at your customers through the lens of your digital relationship will provide valuable insights into behaviour that can help you radically improve Customer experience.</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latin typeface="Nunito Sans" charset="0"/>
                <a:ea typeface="+mn-ea"/>
                <a:cs typeface="+mn-cs"/>
              </a:rPr>
              <a:t>Customer-centricity</a:t>
            </a:r>
            <a:r>
              <a:rPr lang="en-IN" sz="1200" b="0" i="0" kern="1200" dirty="0" smtClean="0">
                <a:solidFill>
                  <a:schemeClr val="tx1"/>
                </a:solidFill>
                <a:latin typeface="Nunito Sans" charset="0"/>
                <a:ea typeface="+mn-ea"/>
                <a:cs typeface="+mn-cs"/>
              </a:rPr>
              <a:t> is a way of doing business that fosters a positive customer experience at every stage of the customer journey. It builds customer loyalty and satisfaction which leads to referrals for more customers</a:t>
            </a:r>
            <a:r>
              <a:rPr lang="en-IN" sz="1200" b="0" i="0" kern="1200" dirty="0" smtClean="0">
                <a:solidFill>
                  <a:schemeClr val="tx1"/>
                </a:solidFill>
                <a:latin typeface="Nunito Sans"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latin typeface="Nunito Sans"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latin typeface="Nunito Sans" charset="0"/>
              </a:rPr>
              <a:t>Being customer-centric means using the customer’s position as the central focal point for all activities within the organization.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latin typeface="Nunito Sans" charset="0"/>
              </a:rPr>
              <a:t>Customer-centric organizations develop long term profitable customers and genuine centricity</a:t>
            </a:r>
            <a:r>
              <a:rPr lang="en-US" b="0" dirty="0" smtClean="0">
                <a:latin typeface="Nunito San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latin typeface="Nunito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latin typeface="Nunito Sans" charset="0"/>
              </a:rPr>
              <a:t>A key challenge to becoming customer-centric is overcoming two of the most common misconceptions, i.e., that customer centricity is only about customer service, and secondly that it requires organizations to respond to all customer needs.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aseline="0" dirty="0" smtClean="0">
                <a:latin typeface="Nunito Sans" charset="0"/>
              </a:rPr>
              <a:t> Customer experience strategy flows from your company’s business and brand strategy. Just as brand strategy creates (and manages) customer expectations of a brand, your customer experience strategy is your plan to meet or exceed those expectations. With implications for virtually every aspect of your company, it’s the vehicle through which you can turn customer expectations into reality.</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In the quest to be more customer-centric, employees are the frontline. They boast a wealth of insight about customers and internal operations, and can quickly improve customer experience through one-on-one interactions and behind-the-scenes decision-making. Yet many companies have reward structures tied only to revenue, versus meeting the needs of customers. They don’t empower employees to make the decisions required to meet those customer needs.</a:t>
            </a:r>
            <a:endParaRPr lang="en-US" baseline="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Trainer to explain that we are going to look at some tips for “Becoming a Customer- Centric Organization”.</a:t>
            </a:r>
          </a:p>
          <a:p>
            <a:r>
              <a:rPr lang="en-IN" baseline="0" dirty="0" smtClean="0">
                <a:latin typeface="Nunito Sans" charset="0"/>
              </a:rPr>
              <a:t>While becoming a customer-centric organization seems like a straightforward concept, there are a few challenges involved. It takes time to totally revamp company culture, build lines of communication between employees and customers, and implement new features. Creating a plan to follow-through will help ensure success.</a:t>
            </a:r>
          </a:p>
          <a:p>
            <a:r>
              <a:rPr lang="en-IN" baseline="0" dirty="0" smtClean="0">
                <a:latin typeface="Nunito Sans" charset="0"/>
              </a:rPr>
              <a:t>Establishing customer-centricity as a core value and then communicating it to employees is only the first step. The value needs to become deeply ingrained in company culture and expressed at every available opportunity, no matter how small. Keeping lines of communication open with customers is also integral, as is evaluating their feedback and turning it into actionable insights. Luckily, the right tool can make the job easier.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Build a “Company Culture” of “Customer Centricity”:</a:t>
            </a:r>
          </a:p>
          <a:p>
            <a:r>
              <a:rPr lang="en-IN" sz="1200" dirty="0" smtClean="0">
                <a:latin typeface="Nunito Sans" charset="0"/>
              </a:rPr>
              <a:t>Building a customer-centric company culture is not as simple as throwing a few motivational posters up around the office and calling the job done. It starts with an intentional strategy executed at multiple points of the employee experience.</a:t>
            </a:r>
          </a:p>
          <a:p>
            <a:r>
              <a:rPr lang="en-IN" sz="1200" dirty="0" smtClean="0">
                <a:latin typeface="Nunito Sans" charset="0"/>
              </a:rPr>
              <a:t>The first step is the make customer-centricity a core value of the company (if not a part of the mission statement), then stick with it. When Amazon was starting out, they set forth with the mission to be “Earth’s most customer-centric company.” They are doing a pretty good job at it.</a:t>
            </a:r>
          </a:p>
          <a:p>
            <a:r>
              <a:rPr lang="en-IN" sz="1200" dirty="0" smtClean="0">
                <a:latin typeface="Nunito Sans" charset="0"/>
              </a:rPr>
              <a:t>Do not expect to announce the core value in a company-wide memo and see a massive overnight change in how employees operate. Instead, hold an employee training or retreat that introduces the value and encourages employee buy-in.</a:t>
            </a:r>
          </a:p>
          <a:p>
            <a:r>
              <a:rPr lang="en-IN" sz="1200" dirty="0" smtClean="0">
                <a:latin typeface="Nunito Sans" charset="0"/>
              </a:rPr>
              <a:t>Better yet, consider bringing employees into the initial conversation where new core values are being discussed and set. This can massively increase their sense of ownership over the value and make it easier to spread and adopt.</a:t>
            </a:r>
          </a:p>
          <a:p>
            <a:r>
              <a:rPr lang="en-IN" sz="1200" dirty="0" smtClean="0">
                <a:latin typeface="Nunito Sans" charset="0"/>
              </a:rPr>
              <a:t>The next step would be to hire the right employees who will uphold that core value to the highest extent possible and be an asset to company culture. This might also mean having to let go of team members who have a hard time or refuse to get on board with the new direction.</a:t>
            </a:r>
          </a:p>
          <a:p>
            <a:r>
              <a:rPr lang="en-IN" sz="1200" dirty="0" smtClean="0">
                <a:latin typeface="Nunito Sans" charset="0"/>
              </a:rPr>
              <a:t>It is also important to get everyone involved in customer service. Another benefit of getting everyone involved is that it sets an example for other employees. When they see upper-level management getting down in the trenches to deliver excellent customer service, they will feel more compelled to do the same.</a:t>
            </a:r>
          </a:p>
          <a:p>
            <a:r>
              <a:rPr lang="en-IN" sz="1200" dirty="0" smtClean="0">
                <a:latin typeface="Nunito Sans" charset="0"/>
              </a:rPr>
              <a:t>From time to time it may be necessary to deliver reminders to employees about the importance of customer centricity. These might come in the form of refresher training, emails sharing internal customer-centric success stories, or partnering up employees on assignments so that they can learn from one another.</a:t>
            </a:r>
          </a:p>
          <a:p>
            <a:r>
              <a:rPr lang="en-IN" sz="1200" dirty="0" smtClean="0">
                <a:latin typeface="Nunito Sans" charset="0"/>
              </a:rPr>
              <a:t>Finally, reward employees who have a unique customer-centric success story or a track record of giving great customer service. Monetary or material prizes work great, but depending on the employee some verbal recognition works just as well. In any case, it pays to let employees know that they are appreciated when they value the customer.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Give customers multiple ways to “Get in Touch”:</a:t>
            </a:r>
          </a:p>
          <a:p>
            <a:endParaRPr lang="en-IN" sz="1200" dirty="0" smtClean="0">
              <a:latin typeface="Nunito Sans" charset="0"/>
            </a:endParaRPr>
          </a:p>
          <a:p>
            <a:r>
              <a:rPr lang="en-IN" sz="1200" dirty="0" smtClean="0">
                <a:latin typeface="Nunito Sans" charset="0"/>
              </a:rPr>
              <a:t>With a team of customer-centric employees at hand, it is time to facilitate communication with customers. Although it might go without saying, a good rule of thumb is that the easier it is for customers to get in touch, the better.</a:t>
            </a:r>
          </a:p>
          <a:p>
            <a:endParaRPr lang="en-IN" sz="1200" dirty="0" smtClean="0">
              <a:latin typeface="Nunito Sans" charset="0"/>
            </a:endParaRPr>
          </a:p>
          <a:p>
            <a:r>
              <a:rPr lang="en-IN" sz="1200" dirty="0" err="1" smtClean="0">
                <a:latin typeface="Nunito Sans" charset="0"/>
              </a:rPr>
              <a:t>Rackspace</a:t>
            </a:r>
            <a:r>
              <a:rPr lang="en-IN" sz="1200" dirty="0" smtClean="0">
                <a:latin typeface="Nunito Sans" charset="0"/>
              </a:rPr>
              <a:t>, with their “fanatical” customer service, puts their contact options front and centre. Their call, chat, and email channels are displayed even more prominently than the menu bar exploring their product and features. They know that if they can get a potential buyer or customer into a conversation, they can deliver better support than product information pages or knowledge base articles ever could.</a:t>
            </a:r>
          </a:p>
          <a:p>
            <a:endParaRPr lang="en-IN" sz="1200" dirty="0" smtClean="0">
              <a:latin typeface="Nunito Sans" charset="0"/>
            </a:endParaRPr>
          </a:p>
          <a:p>
            <a:r>
              <a:rPr lang="en-IN" sz="1200" dirty="0" err="1" smtClean="0">
                <a:latin typeface="Nunito Sans" charset="0"/>
              </a:rPr>
              <a:t>Salesforce</a:t>
            </a:r>
            <a:r>
              <a:rPr lang="en-IN" sz="1200" dirty="0" smtClean="0">
                <a:latin typeface="Nunito Sans" charset="0"/>
              </a:rPr>
              <a:t> also makes it extremely easy for customers to get in touch. Their phone number is clearly visible, as are additional contact options. Plus, there is a floating chat box in the bottom right corner for visitors who might have just a few simple questions.</a:t>
            </a:r>
          </a:p>
          <a:p>
            <a:endParaRPr lang="en-IN" sz="1200" dirty="0" smtClean="0">
              <a:latin typeface="Nunito Sans" charset="0"/>
            </a:endParaRPr>
          </a:p>
          <a:p>
            <a:r>
              <a:rPr lang="en-IN" sz="1200" dirty="0" err="1" smtClean="0">
                <a:latin typeface="Nunito Sans" charset="0"/>
              </a:rPr>
              <a:t>Zendesk</a:t>
            </a:r>
            <a:r>
              <a:rPr lang="en-IN" sz="1200" dirty="0" smtClean="0">
                <a:latin typeface="Nunito Sans" charset="0"/>
              </a:rPr>
              <a:t>, on the other hand, is not as straightforward. Their first contact option (the “Contact Us” link) is minuscule and shoved in the top right corner. It adds an extra step for customers or potential buyers.</a:t>
            </a:r>
          </a:p>
          <a:p>
            <a:endParaRPr lang="en-IN" sz="1200" dirty="0" smtClean="0">
              <a:latin typeface="Nunito Sans" charset="0"/>
            </a:endParaRPr>
          </a:p>
          <a:p>
            <a:r>
              <a:rPr lang="en-IN" sz="1200" dirty="0" smtClean="0">
                <a:latin typeface="Nunito Sans" charset="0"/>
              </a:rPr>
              <a:t>There is a floating button in the bottom right corner of the page that gives visitors the option to contact sales, but some people might be turned off. Maybe they just have a few questions but are not ready to be pitched to yet, or maybe they are already a customer and have no need to talk to sales. In any case, these contact options do not necessarily make customers’ lives any easier.</a:t>
            </a:r>
          </a:p>
          <a:p>
            <a:endParaRPr lang="en-IN" sz="1200" dirty="0" smtClean="0">
              <a:latin typeface="Nunito Sans" charset="0"/>
            </a:endParaRPr>
          </a:p>
          <a:p>
            <a:r>
              <a:rPr lang="en-IN" sz="1200" dirty="0" smtClean="0">
                <a:latin typeface="Nunito Sans" charset="0"/>
              </a:rPr>
              <a:t>Another way to facilitate customer relationships is by hosting in-person events and networking opportunities.</a:t>
            </a:r>
            <a:endParaRPr lang="en-IN" sz="1200" smtClean="0">
              <a:latin typeface="Nunito Sans" charset="0"/>
            </a:endParaRPr>
          </a:p>
          <a:p>
            <a:endParaRPr lang="en-IN" sz="1200" dirty="0" smtClean="0">
              <a:latin typeface="Nunito Sans" charset="0"/>
            </a:endParaRPr>
          </a:p>
          <a:p>
            <a:r>
              <a:rPr lang="en-IN" sz="1200" dirty="0" err="1" smtClean="0">
                <a:latin typeface="Nunito Sans" charset="0"/>
              </a:rPr>
              <a:t>SoFi</a:t>
            </a:r>
            <a:r>
              <a:rPr lang="en-IN" sz="1200" dirty="0" smtClean="0">
                <a:latin typeface="Nunito Sans" charset="0"/>
              </a:rPr>
              <a:t>, a personal finance company, hosts “member experiences” around the country that allow customers to receive live financial advice, go to workshops, and expand their network. Plus, </a:t>
            </a:r>
            <a:r>
              <a:rPr lang="en-IN" sz="1200" dirty="0" err="1" smtClean="0">
                <a:latin typeface="Nunito Sans" charset="0"/>
              </a:rPr>
              <a:t>SoFi</a:t>
            </a:r>
            <a:r>
              <a:rPr lang="en-IN" sz="1200" dirty="0" smtClean="0">
                <a:latin typeface="Nunito Sans" charset="0"/>
              </a:rPr>
              <a:t> promises that these events “are not sales experiences and never will be.”</a:t>
            </a:r>
          </a:p>
          <a:p>
            <a:endParaRPr lang="en-IN" sz="1200" dirty="0" smtClean="0">
              <a:latin typeface="Nunito Sans" charset="0"/>
            </a:endParaRPr>
          </a:p>
          <a:p>
            <a:r>
              <a:rPr lang="en-IN" sz="1200" dirty="0" err="1" smtClean="0">
                <a:latin typeface="Nunito Sans" charset="0"/>
              </a:rPr>
              <a:t>SoFi</a:t>
            </a:r>
            <a:r>
              <a:rPr lang="en-IN" sz="1200" dirty="0" smtClean="0">
                <a:latin typeface="Nunito Sans" charset="0"/>
              </a:rPr>
              <a:t> is also honest about what they get out of the deal, saying, “It gives us a direct channel to interact with and get feedback from our members in a relaxed setting.”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dirty="0" smtClean="0">
                <a:latin typeface="Nunito Sans" charset="0"/>
              </a:rPr>
              <a:t>Collect, Analyze, and Implement Customer Feedback:</a:t>
            </a:r>
          </a:p>
          <a:p>
            <a:endParaRPr lang="en-IN" sz="1200" dirty="0" smtClean="0">
              <a:latin typeface="Nunito Sans" charset="0"/>
            </a:endParaRPr>
          </a:p>
          <a:p>
            <a:r>
              <a:rPr lang="en-IN" sz="1200" dirty="0" smtClean="0">
                <a:latin typeface="Nunito Sans" charset="0"/>
              </a:rPr>
              <a:t>Speaking of feedback, what use is hearing it if nothing is done? Collecting, analyzing, and implementing customer feedback from across multiple channels is key to developing a product or service that customers cannot help but be loyal to.</a:t>
            </a:r>
          </a:p>
          <a:p>
            <a:endParaRPr lang="en-IN" sz="1200" dirty="0" smtClean="0">
              <a:latin typeface="Nunito Sans" charset="0"/>
            </a:endParaRPr>
          </a:p>
          <a:p>
            <a:r>
              <a:rPr lang="en-IN" sz="1200" dirty="0" err="1" smtClean="0">
                <a:latin typeface="Nunito Sans" charset="0"/>
              </a:rPr>
              <a:t>Wonderflow’s</a:t>
            </a:r>
            <a:r>
              <a:rPr lang="en-IN" sz="1200" dirty="0" smtClean="0">
                <a:latin typeface="Nunito Sans" charset="0"/>
              </a:rPr>
              <a:t> </a:t>
            </a:r>
            <a:r>
              <a:rPr lang="en-IN" sz="1200" dirty="0" err="1" smtClean="0">
                <a:latin typeface="Nunito Sans" charset="0"/>
              </a:rPr>
              <a:t>Wonderboard</a:t>
            </a:r>
            <a:r>
              <a:rPr lang="en-IN" sz="1200" dirty="0" smtClean="0">
                <a:latin typeface="Nunito Sans" charset="0"/>
              </a:rPr>
              <a:t> compiles customer feedback and then visually displays all the pros and cons of a particular product or service. There is also an option for comparing multiple products so that you can see how they stack up against each other.</a:t>
            </a:r>
          </a:p>
          <a:p>
            <a:endParaRPr lang="en-IN" sz="1200" dirty="0" smtClean="0">
              <a:latin typeface="Nunito Sans" charset="0"/>
            </a:endParaRPr>
          </a:p>
          <a:p>
            <a:r>
              <a:rPr lang="en-IN" sz="1200" dirty="0" smtClean="0">
                <a:latin typeface="Nunito Sans" charset="0"/>
              </a:rPr>
              <a:t>The </a:t>
            </a:r>
            <a:r>
              <a:rPr lang="en-IN" sz="1200" dirty="0" err="1" smtClean="0">
                <a:latin typeface="Nunito Sans" charset="0"/>
              </a:rPr>
              <a:t>Wonderboard</a:t>
            </a:r>
            <a:r>
              <a:rPr lang="en-IN" sz="1200" dirty="0" smtClean="0">
                <a:latin typeface="Nunito Sans" charset="0"/>
              </a:rPr>
              <a:t> draws feedback from reviews, surveys, internal data, and more, making it a comprehensive tool for understanding how customers feel. This sort of data analysis takes all the guesswork out of knowing what customers are thinking so companies know exactly where they stand.</a:t>
            </a:r>
          </a:p>
          <a:p>
            <a:endParaRPr lang="en-IN" sz="1200" dirty="0" smtClean="0">
              <a:latin typeface="Nunito Sans" charset="0"/>
            </a:endParaRPr>
          </a:p>
          <a:p>
            <a:r>
              <a:rPr lang="en-IN" sz="1200" dirty="0" smtClean="0">
                <a:latin typeface="Nunito Sans" charset="0"/>
              </a:rPr>
              <a:t>That is not all the </a:t>
            </a:r>
            <a:r>
              <a:rPr lang="en-IN" sz="1200" dirty="0" err="1" smtClean="0">
                <a:latin typeface="Nunito Sans" charset="0"/>
              </a:rPr>
              <a:t>Wonderboard</a:t>
            </a:r>
            <a:r>
              <a:rPr lang="en-IN" sz="1200" dirty="0" smtClean="0">
                <a:latin typeface="Nunito Sans" charset="0"/>
              </a:rPr>
              <a:t> can do. It uses a proprietary technology of Natural Language Generation to create insights about customer feedback. This helps company leaders and developers understand exactly what needs to be improved and what strengths are worth holding on to.</a:t>
            </a:r>
          </a:p>
          <a:p>
            <a:r>
              <a:rPr lang="en-IN" sz="1200" dirty="0" smtClean="0">
                <a:latin typeface="Nunito Sans" charset="0"/>
              </a:rPr>
              <a:t>Being customer-centric is not just about offering unparalleled support. It is about offering a product or service that meets customer needs in every possible way. A feedback analytics tool can help do just that.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This</a:t>
            </a:r>
            <a:r>
              <a:rPr lang="en-US" baseline="0" dirty="0" smtClean="0">
                <a:latin typeface="Nunito Sans" panose="00000500000000000000" pitchFamily="2" charset="0"/>
              </a:rPr>
              <a:t> is an interactive activity.</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The duration of the activity is 10 minutes</a:t>
            </a:r>
          </a:p>
          <a:p>
            <a:endParaRPr lang="en-US" baseline="0" dirty="0" smtClean="0">
              <a:latin typeface="Nunito Sans" panose="00000500000000000000" pitchFamily="2" charset="0"/>
            </a:endParaRPr>
          </a:p>
          <a:p>
            <a:r>
              <a:rPr lang="en-US" baseline="0" dirty="0" smtClean="0">
                <a:latin typeface="Nunito Sans" panose="00000500000000000000" pitchFamily="2" charset="0"/>
              </a:rPr>
              <a:t>The trainer has to ask two types of experiences from the students that happened in their life</a:t>
            </a:r>
          </a:p>
          <a:p>
            <a:endParaRPr lang="en-US" baseline="0" dirty="0" smtClean="0">
              <a:latin typeface="Nunito Sans" panose="00000500000000000000" pitchFamily="2" charset="0"/>
            </a:endParaRPr>
          </a:p>
          <a:p>
            <a:pPr marL="228600" indent="-228600">
              <a:buAutoNum type="arabicPeriod"/>
            </a:pPr>
            <a:r>
              <a:rPr lang="en-US" baseline="0" dirty="0" smtClean="0">
                <a:latin typeface="Nunito Sans" panose="00000500000000000000" pitchFamily="2" charset="0"/>
              </a:rPr>
              <a:t>Delighted by the service as a customer</a:t>
            </a:r>
          </a:p>
          <a:p>
            <a:pPr marL="228600" indent="-228600">
              <a:buAutoNum type="arabicPeriod"/>
            </a:pPr>
            <a:r>
              <a:rPr lang="en-US" baseline="0" dirty="0" smtClean="0">
                <a:latin typeface="Nunito Sans" panose="00000500000000000000" pitchFamily="2" charset="0"/>
              </a:rPr>
              <a:t>Depressed by the bad service as a customer</a:t>
            </a:r>
          </a:p>
          <a:p>
            <a:pPr marL="228600" indent="-228600">
              <a:buAutoNum type="arabicPeriod"/>
            </a:pPr>
            <a:endParaRPr lang="en-US" baseline="0" dirty="0" smtClean="0">
              <a:latin typeface="Nunito Sans" panose="00000500000000000000" pitchFamily="2" charset="0"/>
            </a:endParaRPr>
          </a:p>
          <a:p>
            <a:pPr marL="228600" indent="-228600">
              <a:buNone/>
            </a:pPr>
            <a:r>
              <a:rPr lang="en-US" baseline="0" dirty="0" smtClean="0">
                <a:latin typeface="Nunito Sans" panose="00000500000000000000" pitchFamily="2" charset="0"/>
              </a:rPr>
              <a:t>They can tell any experiences in buying a product which delighted them or stressed them.</a:t>
            </a:r>
          </a:p>
          <a:p>
            <a:pPr marL="228600" indent="-228600">
              <a:buAutoNum type="arabicPeriod"/>
            </a:pPr>
            <a:endParaRPr lang="en-US" baseline="0" dirty="0" smtClean="0">
              <a:latin typeface="Nunito Sans" panose="00000500000000000000" pitchFamily="2" charset="0"/>
            </a:endParaRPr>
          </a:p>
          <a:p>
            <a:pPr marL="228600" indent="-228600">
              <a:buNone/>
            </a:pPr>
            <a:r>
              <a:rPr lang="en-US" baseline="0" dirty="0" smtClean="0">
                <a:latin typeface="Nunito Sans" panose="00000500000000000000" pitchFamily="2" charset="0"/>
              </a:rPr>
              <a:t>Get the response from the students</a:t>
            </a:r>
          </a:p>
          <a:p>
            <a:endParaRPr lang="en-US" baseline="0" dirty="0" smtClean="0">
              <a:latin typeface="Nunito Sans" panose="00000500000000000000" pitchFamily="2" charset="0"/>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anyone to re- cap.</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charset="0"/>
              </a:rPr>
              <a:t>Customer Centricity</a:t>
            </a:r>
            <a:r>
              <a:rPr lang="en-US" baseline="0" dirty="0" smtClean="0">
                <a:latin typeface="Nunito Sans" charset="0"/>
              </a:rPr>
              <a:t> is “ALWAYS” The Highest Priority!!!</a:t>
            </a:r>
            <a:endParaRPr lang="en-US"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Students to write down and then discuss.</a:t>
            </a:r>
            <a:r>
              <a:rPr lang="en-US" baseline="0" dirty="0" smtClean="0">
                <a:latin typeface="Nunito Sans" panose="00000500000000000000" pitchFamily="2" charset="0"/>
              </a:rPr>
              <a:t> Activity to take five minutes.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Students to write down and then discuss and compare.</a:t>
            </a:r>
            <a:r>
              <a:rPr lang="en-US" baseline="0" dirty="0" smtClean="0">
                <a:latin typeface="Nunito Sans" panose="00000500000000000000" pitchFamily="2" charset="0"/>
              </a:rPr>
              <a:t> Activity to take 15 minutes.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Examples of Initiatives:</a:t>
            </a:r>
          </a:p>
          <a:p>
            <a:pPr marL="228600" indent="-228600">
              <a:buFont typeface="+mj-lt"/>
              <a:buAutoNum type="arabicPeriod"/>
            </a:pPr>
            <a:r>
              <a:rPr lang="en-IN" dirty="0" smtClean="0"/>
              <a:t>Application process enhancement by simplifying the application form and migrating paper-based application to digital application form</a:t>
            </a:r>
          </a:p>
          <a:p>
            <a:pPr marL="228600" indent="-228600">
              <a:buFont typeface="+mj-lt"/>
              <a:buAutoNum type="arabicPeriod"/>
            </a:pPr>
            <a:r>
              <a:rPr lang="en-IN" dirty="0" smtClean="0"/>
              <a:t>Payment facility via E-Pay that enables customer to pay their initial premium during the application process without the need to go to any branch or accredited bank</a:t>
            </a:r>
          </a:p>
          <a:p>
            <a:pPr marL="228600" indent="-228600">
              <a:buFont typeface="+mj-lt"/>
              <a:buAutoNum type="arabicPeriod"/>
            </a:pPr>
            <a:r>
              <a:rPr lang="en-IN" dirty="0" smtClean="0"/>
              <a:t>Enhanced customer communication via short messaging service (SMS) to acknowledge receipt of application, provide status update and confirm approval</a:t>
            </a:r>
          </a:p>
          <a:p>
            <a:pPr marL="228600" indent="-228600">
              <a:buFont typeface="+mj-lt"/>
              <a:buAutoNum type="arabicPeriod"/>
            </a:pPr>
            <a:r>
              <a:rPr lang="en-IN" dirty="0" smtClean="0"/>
              <a:t>Welcome email to enhance customer on boarding where customers receive an electronic copy of their insurance policy contract, they are informed on the customer portal, an online access to self-service that empowers them to transact anytime, anywhere and on the available payment channels to promote payment convenience</a:t>
            </a:r>
          </a:p>
          <a:p>
            <a:pPr marL="228600" indent="-228600">
              <a:buFont typeface="+mj-lt"/>
              <a:buAutoNum type="arabicPeriod"/>
            </a:pPr>
            <a:r>
              <a:rPr lang="en-IN" dirty="0" smtClean="0"/>
              <a:t>Enhance the welcome call program to educate customers on the benefits of their insurance policy and membership</a:t>
            </a:r>
          </a:p>
          <a:p>
            <a:pPr marL="228600" indent="-228600">
              <a:buFont typeface="+mj-lt"/>
              <a:buAutoNum type="arabicPeriod"/>
            </a:pPr>
            <a:r>
              <a:rPr lang="en-IN" dirty="0" smtClean="0"/>
              <a:t>Check accuracy of encoded customer contact details via Welcome Call to ensure customer will receive company-initiated service notifications and correspondence</a:t>
            </a:r>
          </a:p>
          <a:p>
            <a:pPr marL="228600" indent="-228600">
              <a:buFont typeface="+mj-lt"/>
              <a:buAutoNum type="arabicPeriod"/>
            </a:pPr>
            <a:r>
              <a:rPr lang="en-IN" dirty="0" smtClean="0"/>
              <a:t>Implement targeted customer offers to enable reinstatement of lapsed customers</a:t>
            </a:r>
          </a:p>
          <a:p>
            <a:pPr marL="228600" indent="-228600">
              <a:buFont typeface="+mj-lt"/>
              <a:buAutoNum type="arabicPeriod"/>
            </a:pPr>
            <a:r>
              <a:rPr lang="en-IN" dirty="0" smtClean="0"/>
              <a:t>Launch e-claims submission via customer portal. This allows convenient submission of claims transactions and faster release of claims benefits</a:t>
            </a:r>
          </a:p>
          <a:p>
            <a:pPr marL="228600" indent="-228600">
              <a:buFont typeface="+mj-lt"/>
              <a:buAutoNum type="arabicPeriod"/>
            </a:pPr>
            <a:r>
              <a:rPr lang="en-IN" dirty="0" smtClean="0"/>
              <a:t>Launch Premium Club. The program is the company’s way of rewarding the trust of its customers with exclusive perks and wellness benefits, allowing them to experience the brand’s promise of helping people live healthier, longer and better lives</a:t>
            </a:r>
          </a:p>
          <a:p>
            <a:pPr marL="228600" indent="-228600">
              <a:buFont typeface="+mj-lt"/>
              <a:buAutoNum type="arabicPeriod"/>
            </a:pPr>
            <a:r>
              <a:rPr lang="en-IN" dirty="0" smtClean="0"/>
              <a:t>Conduct customer journey mapping training and workshop to foster enterprise wide collaboration and integrated view of the customer enabling alignment of internal processes and service levels to deliver better customer experience</a:t>
            </a:r>
          </a:p>
          <a:p>
            <a:pPr marL="228600" indent="-228600">
              <a:buFont typeface="+mj-lt"/>
              <a:buAutoNum type="arabicPeriod"/>
            </a:pPr>
            <a:r>
              <a:rPr lang="en-IN" dirty="0" smtClean="0"/>
              <a:t>Appointment of Data Protection Officer to ensure that confidential and sensitive data and information of the customers are protected.</a:t>
            </a:r>
            <a:endParaRPr lang="en-US" baseline="0" dirty="0" smtClean="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0" dirty="0" smtClean="0">
                <a:latin typeface="Nunito Sans" charset="0"/>
              </a:rPr>
              <a:t>The Customer needs to be the Central Focal Point and the Complete 360 Degree</a:t>
            </a:r>
            <a:r>
              <a:rPr lang="en-US" b="0" baseline="0" dirty="0" smtClean="0">
                <a:latin typeface="Nunito Sans" charset="0"/>
              </a:rPr>
              <a:t> View of the Customer needs to be analyzed.</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0" dirty="0" smtClean="0">
                <a:latin typeface="Nunito Sans" charset="0"/>
              </a:rPr>
              <a:t>Trainer to now</a:t>
            </a:r>
            <a:r>
              <a:rPr lang="en-US" b="0" baseline="0" dirty="0" smtClean="0">
                <a:latin typeface="Nunito Sans" charset="0"/>
              </a:rPr>
              <a:t> explain that we are going to look at the different ways to be Customer Centric. In the slides that follow, Trainer to ask Students to illustrate examples for each.</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0" dirty="0" smtClean="0">
                <a:latin typeface="Nunito Sans" charset="0"/>
              </a:rPr>
              <a:t>Trainer to now</a:t>
            </a:r>
            <a:r>
              <a:rPr lang="en-US" b="0" baseline="0" dirty="0" smtClean="0">
                <a:latin typeface="Nunito Sans" charset="0"/>
              </a:rPr>
              <a:t> explain that we are going to look at the different ways to be Customer Centric.</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We’re not simply talking about satisfaction surveys or asking “the ultimate question” to track a Net Promoter score--though this can be part of the equation. The issue with these solutions is that they don’t point toward the problems or delights that drive those scores. Listening to your customer means asking them what they think--and why. Then acting on it.</a:t>
            </a: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You need to give Customers Your Full Attention, else Your</a:t>
            </a:r>
            <a:r>
              <a:rPr lang="en-IN" b="0" baseline="0" dirty="0" smtClean="0">
                <a:latin typeface="Nunito Sans" charset="0"/>
              </a:rPr>
              <a:t> Competitor will. Now, everyone knows what will happen then. So, do you want to lose your customer to your competitor?</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Investigate everything that revolves around the Customer and everything that the Customer</a:t>
            </a:r>
            <a:r>
              <a:rPr lang="en-IN" b="0" baseline="0" dirty="0" smtClean="0">
                <a:latin typeface="Nunito Sans" charset="0"/>
              </a:rPr>
              <a:t> revolves around.</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23792" y="270892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Stay Open Minded</a:t>
            </a:r>
            <a:endParaRPr lang="en-IN" dirty="0">
              <a:latin typeface="Nunito Sans" charset="0"/>
            </a:endParaRPr>
          </a:p>
        </p:txBody>
      </p:sp>
      <p:pic>
        <p:nvPicPr>
          <p:cNvPr id="58370" name="Picture 2" descr="Image result for &quot;Stay Open Minded&quot;"/>
          <p:cNvPicPr>
            <a:picLocks noChangeAspect="1" noChangeArrowheads="1"/>
          </p:cNvPicPr>
          <p:nvPr/>
        </p:nvPicPr>
        <p:blipFill>
          <a:blip r:embed="rId4" cstate="print"/>
          <a:srcRect/>
          <a:stretch>
            <a:fillRect/>
          </a:stretch>
        </p:blipFill>
        <p:spPr bwMode="auto">
          <a:xfrm>
            <a:off x="2207568" y="1268760"/>
            <a:ext cx="7608168" cy="4466228"/>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Think On Your Feet</a:t>
            </a:r>
            <a:endParaRPr lang="en-IN" dirty="0">
              <a:latin typeface="Nunito Sans" charset="0"/>
            </a:endParaRPr>
          </a:p>
        </p:txBody>
      </p:sp>
      <p:pic>
        <p:nvPicPr>
          <p:cNvPr id="60418" name="Picture 2" descr="Image result for &quot;Think On Your Feet&quot;"/>
          <p:cNvPicPr>
            <a:picLocks noChangeAspect="1" noChangeArrowheads="1"/>
          </p:cNvPicPr>
          <p:nvPr/>
        </p:nvPicPr>
        <p:blipFill>
          <a:blip r:embed="rId4" cstate="print"/>
          <a:srcRect/>
          <a:stretch>
            <a:fillRect/>
          </a:stretch>
        </p:blipFill>
        <p:spPr bwMode="auto">
          <a:xfrm>
            <a:off x="3215680" y="1362594"/>
            <a:ext cx="5519936" cy="549540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Embrace Opportunity</a:t>
            </a:r>
            <a:endParaRPr lang="en-IN" dirty="0">
              <a:latin typeface="Nunito Sans" charset="0"/>
            </a:endParaRPr>
          </a:p>
        </p:txBody>
      </p:sp>
      <p:sp>
        <p:nvSpPr>
          <p:cNvPr id="62466" name="AutoShape 2" descr="Image result for &quot;Embrace Opportunity&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2467" name="Picture 3" descr="C:\Users\TEMP.FOCUS.001\Desktop\download (4).jpg"/>
          <p:cNvPicPr>
            <a:picLocks noChangeAspect="1" noChangeArrowheads="1"/>
          </p:cNvPicPr>
          <p:nvPr/>
        </p:nvPicPr>
        <p:blipFill>
          <a:blip r:embed="rId4" cstate="print"/>
          <a:srcRect/>
          <a:stretch>
            <a:fillRect/>
          </a:stretch>
        </p:blipFill>
        <p:spPr bwMode="auto">
          <a:xfrm>
            <a:off x="1775520" y="1340768"/>
            <a:ext cx="8490759" cy="446449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Nurture The Relationship</a:t>
            </a:r>
            <a:endParaRPr lang="en-IN" dirty="0">
              <a:latin typeface="Nunito Sans" charset="0"/>
            </a:endParaRPr>
          </a:p>
        </p:txBody>
      </p:sp>
      <p:pic>
        <p:nvPicPr>
          <p:cNvPr id="64514" name="Picture 2" descr="Image result for &quot;Nurture The Relationship&quot;"/>
          <p:cNvPicPr>
            <a:picLocks noChangeAspect="1" noChangeArrowheads="1"/>
          </p:cNvPicPr>
          <p:nvPr/>
        </p:nvPicPr>
        <p:blipFill>
          <a:blip r:embed="rId4" cstate="print"/>
          <a:srcRect/>
          <a:stretch>
            <a:fillRect/>
          </a:stretch>
        </p:blipFill>
        <p:spPr bwMode="auto">
          <a:xfrm>
            <a:off x="1991544" y="1484784"/>
            <a:ext cx="8027782" cy="4248472"/>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26876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2" name="AutoShape 2" descr="Image result for &quot;Etiquet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5" name="AutoShape 5" descr="Image result for &quot;Netiquet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0" name="Picture 2" descr="Image result for &quot;Customer Perception&quot;"/>
          <p:cNvPicPr>
            <a:picLocks noChangeAspect="1" noChangeArrowheads="1"/>
          </p:cNvPicPr>
          <p:nvPr/>
        </p:nvPicPr>
        <p:blipFill>
          <a:blip r:embed="rId4" cstate="print"/>
          <a:srcRect/>
          <a:stretch>
            <a:fillRect/>
          </a:stretch>
        </p:blipFill>
        <p:spPr bwMode="auto">
          <a:xfrm>
            <a:off x="3647728" y="1182351"/>
            <a:ext cx="4729708" cy="5675649"/>
          </a:xfrm>
          <a:prstGeom prst="rect">
            <a:avLst/>
          </a:prstGeom>
          <a:noFill/>
        </p:spPr>
      </p:pic>
      <p:sp>
        <p:nvSpPr>
          <p:cNvPr id="11" name="Title 10"/>
          <p:cNvSpPr>
            <a:spLocks noGrp="1"/>
          </p:cNvSpPr>
          <p:nvPr>
            <p:ph type="ctrTitle"/>
          </p:nvPr>
        </p:nvSpPr>
        <p:spPr>
          <a:xfrm>
            <a:off x="839416" y="0"/>
            <a:ext cx="10363200" cy="1470025"/>
          </a:xfrm>
        </p:spPr>
        <p:txBody>
          <a:bodyPr/>
          <a:lstStyle/>
          <a:p>
            <a:r>
              <a:rPr lang="en-IN" dirty="0" smtClean="0">
                <a:latin typeface="Nunito Sans" charset="0"/>
              </a:rPr>
              <a:t>Remember: Customer perception is reality</a:t>
            </a:r>
            <a:endParaRPr lang="en-IN" dirty="0"/>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title"/>
          </p:nvPr>
        </p:nvSpPr>
        <p:spPr/>
        <p:txBody>
          <a:bodyPr>
            <a:normAutofit/>
          </a:bodyPr>
          <a:lstStyle/>
          <a:p>
            <a:r>
              <a:rPr lang="en-IN" dirty="0" smtClean="0">
                <a:latin typeface="Nunito Sans" charset="0"/>
              </a:rPr>
              <a:t>Make your Customers part of the solution</a:t>
            </a:r>
            <a:endParaRPr lang="en-IN" dirty="0">
              <a:latin typeface="Nunito Sans" charset="0"/>
            </a:endParaRPr>
          </a:p>
        </p:txBody>
      </p:sp>
      <p:pic>
        <p:nvPicPr>
          <p:cNvPr id="20482" name="Picture 2" descr="Image result for &quot;Solution&quot;"/>
          <p:cNvPicPr>
            <a:picLocks noChangeAspect="1" noChangeArrowheads="1"/>
          </p:cNvPicPr>
          <p:nvPr/>
        </p:nvPicPr>
        <p:blipFill>
          <a:blip r:embed="rId4" cstate="print"/>
          <a:srcRect/>
          <a:stretch>
            <a:fillRect/>
          </a:stretch>
        </p:blipFill>
        <p:spPr bwMode="auto">
          <a:xfrm>
            <a:off x="3143672" y="1216302"/>
            <a:ext cx="5616624" cy="5641698"/>
          </a:xfrm>
          <a:prstGeom prst="rect">
            <a:avLst/>
          </a:prstGeom>
          <a:noFill/>
        </p:spPr>
      </p:pic>
      <p:pic>
        <p:nvPicPr>
          <p:cNvPr id="20484" name="Picture 4" descr="Image result for &quot;Customers&quot;"/>
          <p:cNvPicPr>
            <a:picLocks noChangeAspect="1" noChangeArrowheads="1"/>
          </p:cNvPicPr>
          <p:nvPr/>
        </p:nvPicPr>
        <p:blipFill>
          <a:blip r:embed="rId5" cstate="print"/>
          <a:srcRect/>
          <a:stretch>
            <a:fillRect/>
          </a:stretch>
        </p:blipFill>
        <p:spPr bwMode="auto">
          <a:xfrm>
            <a:off x="3575720" y="4196584"/>
            <a:ext cx="4752528" cy="266141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911424" y="0"/>
            <a:ext cx="10363200" cy="1470025"/>
          </a:xfrm>
        </p:spPr>
        <p:txBody>
          <a:bodyPr/>
          <a:lstStyle/>
          <a:p>
            <a:r>
              <a:rPr lang="en-IN" dirty="0" smtClean="0">
                <a:latin typeface="Nunito Sans" charset="0"/>
              </a:rPr>
              <a:t>Map your Customer’s journey</a:t>
            </a:r>
            <a:endParaRPr lang="en-IN" dirty="0"/>
          </a:p>
        </p:txBody>
      </p:sp>
      <p:pic>
        <p:nvPicPr>
          <p:cNvPr id="18434" name="Picture 2" descr="Image result for &quot;Map your Customer’s journey&quot;"/>
          <p:cNvPicPr>
            <a:picLocks noChangeAspect="1" noChangeArrowheads="1"/>
          </p:cNvPicPr>
          <p:nvPr/>
        </p:nvPicPr>
        <p:blipFill>
          <a:blip r:embed="rId4" cstate="print"/>
          <a:srcRect/>
          <a:stretch>
            <a:fillRect/>
          </a:stretch>
        </p:blipFill>
        <p:spPr bwMode="auto">
          <a:xfrm>
            <a:off x="1343472" y="1268760"/>
            <a:ext cx="9552384" cy="4552308"/>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a:bodyPr>
          <a:lstStyle/>
          <a:p>
            <a:r>
              <a:rPr lang="en-IN" dirty="0" smtClean="0">
                <a:latin typeface="Nunito Sans" charset="0"/>
              </a:rPr>
              <a:t>Monitor Customer interactions</a:t>
            </a:r>
            <a:endParaRPr lang="en-IN" dirty="0">
              <a:latin typeface="Nunito Sans" charset="0"/>
            </a:endParaRPr>
          </a:p>
        </p:txBody>
      </p:sp>
      <p:sp>
        <p:nvSpPr>
          <p:cNvPr id="16386" name="AutoShape 2" descr="Image result for &quot;Monitor Customer Interaction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88" name="AutoShape 4" descr="Image result for &quot;Monitor Customer Interaction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389" name="Picture 5" descr="C:\Users\TEMP.FOCUS.001\Desktop\download.png"/>
          <p:cNvPicPr>
            <a:picLocks noChangeAspect="1" noChangeArrowheads="1"/>
          </p:cNvPicPr>
          <p:nvPr/>
        </p:nvPicPr>
        <p:blipFill>
          <a:blip r:embed="rId4" cstate="print"/>
          <a:srcRect/>
          <a:stretch>
            <a:fillRect/>
          </a:stretch>
        </p:blipFill>
        <p:spPr bwMode="auto">
          <a:xfrm>
            <a:off x="767408" y="1340768"/>
            <a:ext cx="10621181" cy="4248472"/>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ctrTitle"/>
          </p:nvPr>
        </p:nvSpPr>
        <p:spPr>
          <a:xfrm>
            <a:off x="839416" y="0"/>
            <a:ext cx="10363200" cy="1470025"/>
          </a:xfrm>
        </p:spPr>
        <p:txBody>
          <a:bodyPr/>
          <a:lstStyle/>
          <a:p>
            <a:r>
              <a:rPr lang="en-IN" dirty="0" smtClean="0">
                <a:latin typeface="Nunito Sans" charset="0"/>
              </a:rPr>
              <a:t>Get your data together</a:t>
            </a:r>
            <a:endParaRPr lang="en-IN" dirty="0">
              <a:latin typeface="Nunito Sans" charset="0"/>
            </a:endParaRPr>
          </a:p>
        </p:txBody>
      </p:sp>
      <p:pic>
        <p:nvPicPr>
          <p:cNvPr id="14338" name="Picture 2" descr="Image result for &quot;Data&quot;"/>
          <p:cNvPicPr>
            <a:picLocks noChangeAspect="1" noChangeArrowheads="1"/>
          </p:cNvPicPr>
          <p:nvPr/>
        </p:nvPicPr>
        <p:blipFill>
          <a:blip r:embed="rId4" cstate="print"/>
          <a:srcRect/>
          <a:stretch>
            <a:fillRect/>
          </a:stretch>
        </p:blipFill>
        <p:spPr bwMode="auto">
          <a:xfrm>
            <a:off x="263352" y="1268760"/>
            <a:ext cx="11640616" cy="4775641"/>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a:bodyPr>
          <a:lstStyle/>
          <a:p>
            <a:r>
              <a:rPr lang="en-IN" sz="4000" dirty="0" smtClean="0">
                <a:latin typeface="Nunito Sans" charset="0"/>
              </a:rPr>
              <a:t>“See” your Customers digitally</a:t>
            </a:r>
            <a:endParaRPr lang="en-IN" sz="4000" dirty="0">
              <a:latin typeface="Nunito Sans" charset="0"/>
            </a:endParaRPr>
          </a:p>
        </p:txBody>
      </p:sp>
      <p:pic>
        <p:nvPicPr>
          <p:cNvPr id="12290" name="Picture 2" descr="Image result for &quot;“Digital Customers&quot;"/>
          <p:cNvPicPr>
            <a:picLocks noChangeAspect="1" noChangeArrowheads="1"/>
          </p:cNvPicPr>
          <p:nvPr/>
        </p:nvPicPr>
        <p:blipFill>
          <a:blip r:embed="rId4" cstate="print"/>
          <a:srcRect/>
          <a:stretch>
            <a:fillRect/>
          </a:stretch>
        </p:blipFill>
        <p:spPr bwMode="auto">
          <a:xfrm>
            <a:off x="2279576" y="1484784"/>
            <a:ext cx="7488832" cy="4436876"/>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55440" y="476672"/>
            <a:ext cx="10160892" cy="938719"/>
          </a:xfrm>
          <a:prstGeom prst="rect">
            <a:avLst/>
          </a:prstGeom>
          <a:noFill/>
        </p:spPr>
        <p:txBody>
          <a:bodyPr wrap="square" rtlCol="0">
            <a:spAutoFit/>
          </a:bodyPr>
          <a:lstStyle/>
          <a:p>
            <a:pPr algn="ctr">
              <a:lnSpc>
                <a:spcPct val="150000"/>
              </a:lnSpc>
            </a:pPr>
            <a:r>
              <a:rPr lang="en-US" sz="4000" dirty="0" smtClean="0">
                <a:latin typeface="Nunito Sans" charset="0"/>
              </a:rPr>
              <a:t>Customer Centricity 1.1</a:t>
            </a:r>
          </a:p>
        </p:txBody>
      </p:sp>
      <p:sp>
        <p:nvSpPr>
          <p:cNvPr id="10" name="Rectangle 9">
            <a:extLst>
              <a:ext uri="{FF2B5EF4-FFF2-40B4-BE49-F238E27FC236}">
                <a16:creationId xmlns="" xmlns:a16="http://schemas.microsoft.com/office/drawing/2014/main" id="{82037F44-B579-465E-912D-7578628D7D24}"/>
              </a:ext>
            </a:extLst>
          </p:cNvPr>
          <p:cNvSpPr/>
          <p:nvPr/>
        </p:nvSpPr>
        <p:spPr>
          <a:xfrm>
            <a:off x="1127448" y="16288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8" name="Content Placeholder 7"/>
          <p:cNvSpPr>
            <a:spLocks noGrp="1"/>
          </p:cNvSpPr>
          <p:nvPr>
            <p:ph idx="1"/>
          </p:nvPr>
        </p:nvSpPr>
        <p:spPr>
          <a:xfrm>
            <a:off x="695400" y="3212976"/>
            <a:ext cx="10972800" cy="604663"/>
          </a:xfrm>
        </p:spPr>
        <p:txBody>
          <a:bodyPr/>
          <a:lstStyle/>
          <a:p>
            <a:pPr algn="ctr">
              <a:buNone/>
            </a:pPr>
            <a:r>
              <a:rPr lang="en-US" dirty="0" smtClean="0">
                <a:latin typeface="Nunito Sans" charset="0"/>
              </a:rPr>
              <a:t>What is Customer Centricity?</a:t>
            </a: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IN" sz="4000" dirty="0" smtClean="0">
                <a:latin typeface="Nunito Sans" charset="0"/>
              </a:rPr>
              <a:t>Define your Customer experience strategy</a:t>
            </a:r>
            <a:endParaRPr lang="en-IN" sz="4000" dirty="0">
              <a:latin typeface="Nunito Sans" charset="0"/>
            </a:endParaRPr>
          </a:p>
        </p:txBody>
      </p:sp>
      <p:pic>
        <p:nvPicPr>
          <p:cNvPr id="10242" name="Picture 2" descr="Image result for &quot;Define your Customer experience strategy&quot;"/>
          <p:cNvPicPr>
            <a:picLocks noChangeAspect="1" noChangeArrowheads="1"/>
          </p:cNvPicPr>
          <p:nvPr/>
        </p:nvPicPr>
        <p:blipFill>
          <a:blip r:embed="rId4" cstate="print"/>
          <a:srcRect/>
          <a:stretch>
            <a:fillRect/>
          </a:stretch>
        </p:blipFill>
        <p:spPr bwMode="auto">
          <a:xfrm>
            <a:off x="3647728" y="1270991"/>
            <a:ext cx="4655840" cy="5587009"/>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623392"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lstStyle/>
          <a:p>
            <a:r>
              <a:rPr lang="en-IN" sz="4000" dirty="0" smtClean="0">
                <a:latin typeface="Nunito Sans" charset="0"/>
              </a:rPr>
              <a:t>Empower and reward your employees</a:t>
            </a:r>
            <a:endParaRPr lang="en-IN" sz="4000" dirty="0">
              <a:latin typeface="Nunito Sans" charset="0"/>
            </a:endParaRPr>
          </a:p>
        </p:txBody>
      </p:sp>
      <p:pic>
        <p:nvPicPr>
          <p:cNvPr id="9" name="Picture 8" descr="appreciation.jfif"/>
          <p:cNvPicPr>
            <a:picLocks noChangeAspect="1"/>
          </p:cNvPicPr>
          <p:nvPr/>
        </p:nvPicPr>
        <p:blipFill>
          <a:blip r:embed="rId4"/>
          <a:stretch>
            <a:fillRect/>
          </a:stretch>
        </p:blipFill>
        <p:spPr>
          <a:xfrm>
            <a:off x="7953388" y="2071678"/>
            <a:ext cx="3500462" cy="3571900"/>
          </a:xfrm>
          <a:prstGeom prst="rect">
            <a:avLst/>
          </a:prstGeom>
        </p:spPr>
      </p:pic>
      <p:sp>
        <p:nvSpPr>
          <p:cNvPr id="11" name="TextBox 10"/>
          <p:cNvSpPr txBox="1"/>
          <p:nvPr/>
        </p:nvSpPr>
        <p:spPr>
          <a:xfrm>
            <a:off x="738150" y="1357298"/>
            <a:ext cx="6143668" cy="2677656"/>
          </a:xfrm>
          <a:prstGeom prst="rect">
            <a:avLst/>
          </a:prstGeom>
          <a:noFill/>
        </p:spPr>
        <p:txBody>
          <a:bodyPr wrap="square" rtlCol="0">
            <a:spAutoFit/>
          </a:bodyPr>
          <a:lstStyle/>
          <a:p>
            <a:pPr algn="ctr"/>
            <a:r>
              <a:rPr lang="en-US" sz="2400" b="1" dirty="0" smtClean="0">
                <a:latin typeface="Nunito Sans" charset="0"/>
              </a:rPr>
              <a:t>Empower employees to make decisions to support the customer.</a:t>
            </a:r>
          </a:p>
          <a:p>
            <a:pPr algn="ctr"/>
            <a:endParaRPr lang="en-US" sz="2400" b="1" dirty="0" smtClean="0">
              <a:latin typeface="Nunito Sans" charset="0"/>
            </a:endParaRPr>
          </a:p>
          <a:p>
            <a:pPr algn="ctr"/>
            <a:r>
              <a:rPr lang="en-US" sz="2400" b="1" dirty="0" smtClean="0">
                <a:latin typeface="Nunito Sans" charset="0"/>
              </a:rPr>
              <a:t>They should not have to ask permission</a:t>
            </a:r>
          </a:p>
          <a:p>
            <a:pPr algn="ctr"/>
            <a:r>
              <a:rPr lang="en-US" sz="2400" b="1" dirty="0" smtClean="0">
                <a:latin typeface="Nunito Sans" charset="0"/>
              </a:rPr>
              <a:t>To do something that seems like</a:t>
            </a:r>
          </a:p>
          <a:p>
            <a:pPr algn="ctr"/>
            <a:r>
              <a:rPr lang="en-US" sz="2400" b="1" dirty="0" smtClean="0">
                <a:latin typeface="Nunito Sans" charset="0"/>
              </a:rPr>
              <a:t>Common sense</a:t>
            </a:r>
          </a:p>
          <a:p>
            <a:pPr algn="ctr"/>
            <a:endParaRPr lang="en-US" sz="2400" b="1" dirty="0">
              <a:latin typeface="Nunito Sans" charset="0"/>
            </a:endParaRPr>
          </a:p>
        </p:txBody>
      </p:sp>
      <p:sp>
        <p:nvSpPr>
          <p:cNvPr id="12" name="TextBox 11"/>
          <p:cNvSpPr txBox="1"/>
          <p:nvPr/>
        </p:nvSpPr>
        <p:spPr>
          <a:xfrm>
            <a:off x="666712" y="4929198"/>
            <a:ext cx="6215106" cy="1200329"/>
          </a:xfrm>
          <a:prstGeom prst="rect">
            <a:avLst/>
          </a:prstGeom>
          <a:noFill/>
        </p:spPr>
        <p:txBody>
          <a:bodyPr wrap="square" rtlCol="0">
            <a:spAutoFit/>
          </a:bodyPr>
          <a:lstStyle/>
          <a:p>
            <a:pPr algn="ctr"/>
            <a:r>
              <a:rPr lang="en-US" sz="2400" b="1" dirty="0" smtClean="0">
                <a:latin typeface="Nunito Sans" charset="0"/>
              </a:rPr>
              <a:t>People work for money, but go the extra mile for recognition, praise and rewards</a:t>
            </a:r>
          </a:p>
          <a:p>
            <a:pPr algn="r"/>
            <a:r>
              <a:rPr lang="en-US" sz="2400" b="1" dirty="0" smtClean="0">
                <a:latin typeface="Nunito Sans" charset="0"/>
              </a:rPr>
              <a:t>Dale Carnegie</a:t>
            </a: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623392"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fontScale="90000"/>
          </a:bodyPr>
          <a:lstStyle/>
          <a:p>
            <a:r>
              <a:rPr lang="en-IN" sz="4000" dirty="0" smtClean="0">
                <a:latin typeface="Nunito Sans" charset="0"/>
              </a:rPr>
              <a:t>Tips for Becoming a Customer-Centric Organization</a:t>
            </a:r>
            <a:endParaRPr lang="en-IN" sz="4000" dirty="0">
              <a:latin typeface="Nunito Sans" charset="0"/>
            </a:endParaRPr>
          </a:p>
        </p:txBody>
      </p:sp>
      <p:sp>
        <p:nvSpPr>
          <p:cNvPr id="2050" name="AutoShape 2" descr="Image result for &quot;Tips for Becoming a Customer-Centric Organiz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2" name="Picture 4" descr="Image result for &quot;Tips for Becoming a Customer-Centric Organization&quot;"/>
          <p:cNvPicPr>
            <a:picLocks noChangeAspect="1" noChangeArrowheads="1"/>
          </p:cNvPicPr>
          <p:nvPr/>
        </p:nvPicPr>
        <p:blipFill>
          <a:blip r:embed="rId4" cstate="print"/>
          <a:srcRect/>
          <a:stretch>
            <a:fillRect/>
          </a:stretch>
        </p:blipFill>
        <p:spPr bwMode="auto">
          <a:xfrm>
            <a:off x="1631504" y="1412776"/>
            <a:ext cx="8760296" cy="4577964"/>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623392"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a:bodyPr>
          <a:lstStyle/>
          <a:p>
            <a:r>
              <a:rPr lang="en-IN" sz="4000" dirty="0" smtClean="0">
                <a:latin typeface="Nunito Sans" charset="0"/>
              </a:rPr>
              <a:t>Company Culture</a:t>
            </a:r>
            <a:endParaRPr lang="en-IN" sz="4000" dirty="0">
              <a:latin typeface="Nunito Sans" charset="0"/>
            </a:endParaRPr>
          </a:p>
        </p:txBody>
      </p:sp>
      <p:sp>
        <p:nvSpPr>
          <p:cNvPr id="2050" name="AutoShape 2" descr="Image result for &quot;Tips for Becoming a Customer-Centric Organiz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2706" name="AutoShape 2" descr="Image result for &quot;Company Cultu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2707" name="Picture 3" descr="C:\Users\TEMP.FOCUS.001\Desktop\download (1).jpg"/>
          <p:cNvPicPr>
            <a:picLocks noChangeAspect="1" noChangeArrowheads="1"/>
          </p:cNvPicPr>
          <p:nvPr/>
        </p:nvPicPr>
        <p:blipFill>
          <a:blip r:embed="rId4" cstate="print"/>
          <a:srcRect/>
          <a:stretch>
            <a:fillRect/>
          </a:stretch>
        </p:blipFill>
        <p:spPr bwMode="auto">
          <a:xfrm>
            <a:off x="1919536" y="1340768"/>
            <a:ext cx="8040216" cy="4559720"/>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623392"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a:bodyPr>
          <a:lstStyle/>
          <a:p>
            <a:r>
              <a:rPr lang="en-IN" sz="4000" dirty="0" smtClean="0">
                <a:latin typeface="Nunito Sans" charset="0"/>
              </a:rPr>
              <a:t>Getting in touch</a:t>
            </a:r>
            <a:endParaRPr lang="en-IN" sz="4000" dirty="0">
              <a:latin typeface="Nunito Sans" charset="0"/>
            </a:endParaRPr>
          </a:p>
        </p:txBody>
      </p:sp>
      <p:sp>
        <p:nvSpPr>
          <p:cNvPr id="2050" name="AutoShape 2" descr="Image result for &quot;Tips for Becoming a Customer-Centric Organiz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2706" name="AutoShape 2" descr="Image result for &quot;Company Cultu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4754" name="Picture 2" descr="Image result for &quot;Get in Touch&quot;"/>
          <p:cNvPicPr>
            <a:picLocks noChangeAspect="1" noChangeArrowheads="1"/>
          </p:cNvPicPr>
          <p:nvPr/>
        </p:nvPicPr>
        <p:blipFill>
          <a:blip r:embed="rId4" cstate="print"/>
          <a:srcRect/>
          <a:stretch>
            <a:fillRect/>
          </a:stretch>
        </p:blipFill>
        <p:spPr bwMode="auto">
          <a:xfrm>
            <a:off x="2135560" y="1556792"/>
            <a:ext cx="7843729" cy="4392488"/>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623392" y="112474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Title 4"/>
          <p:cNvSpPr>
            <a:spLocks noGrp="1"/>
          </p:cNvSpPr>
          <p:nvPr>
            <p:ph type="title"/>
          </p:nvPr>
        </p:nvSpPr>
        <p:spPr/>
        <p:txBody>
          <a:bodyPr>
            <a:normAutofit/>
          </a:bodyPr>
          <a:lstStyle/>
          <a:p>
            <a:r>
              <a:rPr lang="en-IN" sz="4000" dirty="0" smtClean="0">
                <a:latin typeface="Nunito Sans" charset="0"/>
              </a:rPr>
              <a:t>Customer Feedback</a:t>
            </a:r>
            <a:endParaRPr lang="en-IN" sz="4000" dirty="0">
              <a:latin typeface="Nunito Sans" charset="0"/>
            </a:endParaRPr>
          </a:p>
        </p:txBody>
      </p:sp>
      <p:sp>
        <p:nvSpPr>
          <p:cNvPr id="2050" name="AutoShape 2" descr="Image result for &quot;Tips for Becoming a Customer-Centric Organiz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2706" name="AutoShape 2" descr="Image result for &quot;Company Cultu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6802" name="AutoShape 2" descr="Image result for &quot;Customer Feedback&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6803" name="Picture 3" descr="C:\Users\TEMP.FOCUS.001\Desktop\download (3).png"/>
          <p:cNvPicPr>
            <a:picLocks noChangeAspect="1" noChangeArrowheads="1"/>
          </p:cNvPicPr>
          <p:nvPr/>
        </p:nvPicPr>
        <p:blipFill>
          <a:blip r:embed="rId4" cstate="print"/>
          <a:srcRect/>
          <a:stretch>
            <a:fillRect/>
          </a:stretch>
        </p:blipFill>
        <p:spPr bwMode="auto">
          <a:xfrm>
            <a:off x="2783632" y="1340768"/>
            <a:ext cx="6384032" cy="4519034"/>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lang="en-US" sz="4000" dirty="0" smtClean="0">
                <a:solidFill>
                  <a:schemeClr val="tx1">
                    <a:lumMod val="65000"/>
                    <a:lumOff val="35000"/>
                  </a:schemeClr>
                </a:solidFill>
                <a:latin typeface="Nunito Sans" charset="0"/>
              </a:rPr>
              <a:t>Activity</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9" name="TextBox 8"/>
          <p:cNvSpPr txBox="1"/>
          <p:nvPr/>
        </p:nvSpPr>
        <p:spPr>
          <a:xfrm>
            <a:off x="595274" y="2285992"/>
            <a:ext cx="7286676" cy="1200329"/>
          </a:xfrm>
          <a:prstGeom prst="rect">
            <a:avLst/>
          </a:prstGeom>
          <a:noFill/>
        </p:spPr>
        <p:txBody>
          <a:bodyPr wrap="square" rtlCol="0">
            <a:spAutoFit/>
          </a:bodyPr>
          <a:lstStyle/>
          <a:p>
            <a:pPr marL="342900" indent="-342900">
              <a:buAutoNum type="arabicPeriod"/>
            </a:pPr>
            <a:r>
              <a:rPr lang="en-US" sz="2400" dirty="0" smtClean="0">
                <a:latin typeface="Nunito Sans" charset="0"/>
              </a:rPr>
              <a:t>Delighted by the service as a customer</a:t>
            </a:r>
          </a:p>
          <a:p>
            <a:pPr marL="342900" indent="-342900">
              <a:buAutoNum type="arabicPeriod"/>
            </a:pPr>
            <a:endParaRPr lang="en-US" sz="2400" dirty="0" smtClean="0">
              <a:latin typeface="Nunito Sans" charset="0"/>
            </a:endParaRPr>
          </a:p>
          <a:p>
            <a:pPr marL="342900" indent="-342900">
              <a:buAutoNum type="arabicPeriod"/>
            </a:pPr>
            <a:r>
              <a:rPr lang="en-US" sz="2400" dirty="0" smtClean="0">
                <a:latin typeface="Nunito Sans" charset="0"/>
              </a:rPr>
              <a:t> Depressed by the bad service as a customer</a:t>
            </a:r>
            <a:endParaRPr lang="en-US" sz="2400" dirty="0">
              <a:latin typeface="Nunito Sans"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3416320"/>
          </a:xfrm>
          <a:prstGeom prst="rect">
            <a:avLst/>
          </a:prstGeom>
          <a:noFill/>
        </p:spPr>
        <p:txBody>
          <a:bodyPr wrap="square" rtlCol="0">
            <a:spAutoFit/>
          </a:bodyPr>
          <a:lstStyle/>
          <a:p>
            <a:pPr>
              <a:lnSpc>
                <a:spcPct val="150000"/>
              </a:lnSpc>
            </a:pPr>
            <a:r>
              <a:rPr lang="en-US" sz="2400" b="1" dirty="0" smtClean="0">
                <a:latin typeface="Nunito Sans" charset="0"/>
              </a:rPr>
              <a:t>How to be Customer Centric?</a:t>
            </a:r>
            <a:r>
              <a:rPr lang="en-US" sz="2400" dirty="0" smtClean="0">
                <a:latin typeface="Nunito Sans" charset="0"/>
              </a:rPr>
              <a:t> </a:t>
            </a:r>
          </a:p>
          <a:p>
            <a:pPr>
              <a:lnSpc>
                <a:spcPct val="150000"/>
              </a:lnSpc>
              <a:buFont typeface="Arial" pitchFamily="34" charset="0"/>
              <a:buChar char="•"/>
            </a:pPr>
            <a:r>
              <a:rPr lang="en-US" sz="2400" dirty="0" smtClean="0">
                <a:latin typeface="Nunito Sans" charset="0"/>
              </a:rPr>
              <a:t>Listen to your Customers</a:t>
            </a:r>
          </a:p>
          <a:p>
            <a:pPr>
              <a:lnSpc>
                <a:spcPct val="150000"/>
              </a:lnSpc>
              <a:buFont typeface="Arial" pitchFamily="34" charset="0"/>
              <a:buChar char="•"/>
            </a:pPr>
            <a:r>
              <a:rPr lang="en-IN" sz="2400" dirty="0" smtClean="0">
                <a:latin typeface="Nunito Sans" charset="0"/>
              </a:rPr>
              <a:t>Remember: Customer perception is reality</a:t>
            </a:r>
          </a:p>
          <a:p>
            <a:pPr>
              <a:lnSpc>
                <a:spcPct val="150000"/>
              </a:lnSpc>
              <a:buFont typeface="Arial" pitchFamily="34" charset="0"/>
              <a:buChar char="•"/>
            </a:pPr>
            <a:r>
              <a:rPr lang="en-IN" sz="2400" dirty="0" smtClean="0">
                <a:latin typeface="Nunito Sans" charset="0"/>
              </a:rPr>
              <a:t>Make your Customers part of the solution</a:t>
            </a:r>
          </a:p>
          <a:p>
            <a:pPr>
              <a:lnSpc>
                <a:spcPct val="150000"/>
              </a:lnSpc>
              <a:buFont typeface="Arial" pitchFamily="34" charset="0"/>
              <a:buChar char="•"/>
            </a:pPr>
            <a:r>
              <a:rPr lang="en-IN" sz="2400" dirty="0" smtClean="0">
                <a:latin typeface="Nunito Sans" charset="0"/>
              </a:rPr>
              <a:t>Map your Customer’s journey</a:t>
            </a:r>
          </a:p>
          <a:p>
            <a:pPr>
              <a:lnSpc>
                <a:spcPct val="150000"/>
              </a:lnSpc>
              <a:buFont typeface="Arial" pitchFamily="34" charset="0"/>
              <a:buChar char="•"/>
            </a:pPr>
            <a:r>
              <a:rPr lang="en-IN" sz="2400" dirty="0" smtClean="0">
                <a:latin typeface="Nunito Sans" charset="0"/>
              </a:rPr>
              <a:t>Monitor Customer interactions</a:t>
            </a: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2862322"/>
          </a:xfrm>
          <a:prstGeom prst="rect">
            <a:avLst/>
          </a:prstGeom>
          <a:noFill/>
        </p:spPr>
        <p:txBody>
          <a:bodyPr wrap="square" rtlCol="0">
            <a:spAutoFit/>
          </a:bodyPr>
          <a:lstStyle/>
          <a:p>
            <a:pPr>
              <a:lnSpc>
                <a:spcPct val="150000"/>
              </a:lnSpc>
            </a:pPr>
            <a:r>
              <a:rPr lang="en-US" sz="2400" b="1" dirty="0" smtClean="0">
                <a:latin typeface="Nunito Sans" charset="0"/>
              </a:rPr>
              <a:t>How to be Customer Centric?</a:t>
            </a:r>
            <a:r>
              <a:rPr lang="en-US" sz="2400" dirty="0" smtClean="0">
                <a:latin typeface="Nunito Sans" charset="0"/>
              </a:rPr>
              <a:t> </a:t>
            </a:r>
          </a:p>
          <a:p>
            <a:pPr>
              <a:lnSpc>
                <a:spcPct val="150000"/>
              </a:lnSpc>
              <a:buFont typeface="Arial" pitchFamily="34" charset="0"/>
              <a:buChar char="•"/>
            </a:pPr>
            <a:r>
              <a:rPr lang="en-IN" sz="2400" dirty="0" smtClean="0">
                <a:latin typeface="Nunito Sans" charset="0"/>
              </a:rPr>
              <a:t>Get your data together</a:t>
            </a:r>
          </a:p>
          <a:p>
            <a:pPr>
              <a:lnSpc>
                <a:spcPct val="150000"/>
              </a:lnSpc>
              <a:buFont typeface="Arial" pitchFamily="34" charset="0"/>
              <a:buChar char="•"/>
            </a:pPr>
            <a:r>
              <a:rPr lang="en-IN" sz="2400" dirty="0" smtClean="0">
                <a:latin typeface="Nunito Sans" charset="0"/>
              </a:rPr>
              <a:t>“See” your Customers digitally</a:t>
            </a:r>
          </a:p>
          <a:p>
            <a:pPr>
              <a:lnSpc>
                <a:spcPct val="150000"/>
              </a:lnSpc>
              <a:buFont typeface="Arial" pitchFamily="34" charset="0"/>
              <a:buChar char="•"/>
            </a:pPr>
            <a:r>
              <a:rPr lang="en-IN" sz="2400" dirty="0" smtClean="0">
                <a:latin typeface="Nunito Sans" charset="0"/>
              </a:rPr>
              <a:t>Define your Customer experience strategy</a:t>
            </a:r>
          </a:p>
          <a:p>
            <a:pPr>
              <a:lnSpc>
                <a:spcPct val="150000"/>
              </a:lnSpc>
              <a:buFont typeface="Arial" pitchFamily="34" charset="0"/>
              <a:buChar char="•"/>
            </a:pPr>
            <a:r>
              <a:rPr lang="en-IN" sz="2400" dirty="0" smtClean="0">
                <a:latin typeface="Nunito Sans" charset="0"/>
              </a:rPr>
              <a:t>Empower and reward your employees</a:t>
            </a:r>
            <a:endParaRPr lang="en-US" sz="2800" dirty="0" smtClean="0">
              <a:solidFill>
                <a:srgbClr val="F05136"/>
              </a:solidFill>
              <a:latin typeface="Gill Sans MT" pitchFamily="34"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7346" name="AutoShape 2" descr="Image result for &quot;Quotes about Analytical&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4"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2" name="Picture 2" descr="Image result for &quot;Customer Centricity&quot;"/>
          <p:cNvPicPr>
            <a:picLocks noChangeAspect="1" noChangeArrowheads="1"/>
          </p:cNvPicPr>
          <p:nvPr/>
        </p:nvPicPr>
        <p:blipFill>
          <a:blip r:embed="rId4" cstate="print"/>
          <a:srcRect/>
          <a:stretch>
            <a:fillRect/>
          </a:stretch>
        </p:blipFill>
        <p:spPr bwMode="auto">
          <a:xfrm>
            <a:off x="1559496" y="692696"/>
            <a:ext cx="9001000" cy="5152091"/>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2677656"/>
          </a:xfrm>
          <a:prstGeom prst="rect">
            <a:avLst/>
          </a:prstGeom>
          <a:noFill/>
        </p:spPr>
        <p:txBody>
          <a:bodyPr wrap="square" rtlCol="0">
            <a:spAutoFit/>
          </a:bodyPr>
          <a:lstStyle/>
          <a:p>
            <a:pPr>
              <a:lnSpc>
                <a:spcPct val="150000"/>
              </a:lnSpc>
            </a:pPr>
            <a:r>
              <a:rPr lang="en-IN" sz="2800" b="1" dirty="0" smtClean="0">
                <a:latin typeface="Nunito Sans" charset="0"/>
              </a:rPr>
              <a:t>Tips for Becoming a Customer-Centric Organization</a:t>
            </a:r>
          </a:p>
          <a:p>
            <a:pPr>
              <a:lnSpc>
                <a:spcPct val="150000"/>
              </a:lnSpc>
            </a:pPr>
            <a:r>
              <a:rPr lang="en-IN" sz="2800" dirty="0" smtClean="0">
                <a:latin typeface="Nunito Sans" charset="0"/>
              </a:rPr>
              <a:t>Company Culture</a:t>
            </a:r>
          </a:p>
          <a:p>
            <a:pPr>
              <a:lnSpc>
                <a:spcPct val="150000"/>
              </a:lnSpc>
            </a:pPr>
            <a:r>
              <a:rPr lang="en-IN" sz="2800" dirty="0" smtClean="0">
                <a:latin typeface="Nunito Sans" charset="0"/>
              </a:rPr>
              <a:t>Getting in touch</a:t>
            </a:r>
          </a:p>
          <a:p>
            <a:pPr>
              <a:lnSpc>
                <a:spcPct val="150000"/>
              </a:lnSpc>
            </a:pPr>
            <a:r>
              <a:rPr lang="en-IN" sz="2800" dirty="0" smtClean="0">
                <a:latin typeface="Nunito Sans" charset="0"/>
              </a:rPr>
              <a:t>Customer Feedback</a:t>
            </a:r>
            <a:endParaRPr lang="en-US" sz="2800" dirty="0" smtClean="0">
              <a:solidFill>
                <a:srgbClr val="F05136"/>
              </a:solidFill>
              <a:latin typeface="Gill Sans MT" pitchFamily="34"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lgn="ctr">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Activity 1</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587405"/>
          </a:xfrm>
          <a:prstGeom prst="rect">
            <a:avLst/>
          </a:prstGeom>
          <a:noFill/>
        </p:spPr>
        <p:txBody>
          <a:bodyPr wrap="square" rtlCol="0">
            <a:spAutoFit/>
          </a:bodyPr>
          <a:lstStyle/>
          <a:p>
            <a:pPr>
              <a:lnSpc>
                <a:spcPct val="150000"/>
              </a:lnSpc>
            </a:pPr>
            <a:r>
              <a:rPr lang="en-IN" sz="2400" dirty="0" smtClean="0"/>
              <a:t>Describe Customer Centricity in your own words.</a:t>
            </a:r>
            <a:endParaRPr lang="en-US" sz="2800" dirty="0" smtClean="0">
              <a:solidFill>
                <a:srgbClr val="F05136"/>
              </a:solidFill>
              <a:latin typeface="Gill Sans MT" pitchFamily="34"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lgn="ctr">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Activity 2</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1141403"/>
          </a:xfrm>
          <a:prstGeom prst="rect">
            <a:avLst/>
          </a:prstGeom>
          <a:noFill/>
        </p:spPr>
        <p:txBody>
          <a:bodyPr wrap="square" rtlCol="0">
            <a:spAutoFit/>
          </a:bodyPr>
          <a:lstStyle/>
          <a:p>
            <a:pPr>
              <a:lnSpc>
                <a:spcPct val="150000"/>
              </a:lnSpc>
            </a:pPr>
            <a:r>
              <a:rPr lang="en-IN" sz="2400" dirty="0" smtClean="0"/>
              <a:t>Write any three incidences that you came across with you as a Customer, that made you feel that the Organization that you were dealing with is Customer Centric.</a:t>
            </a:r>
            <a:endParaRPr lang="en-US" sz="2800" dirty="0" smtClean="0">
              <a:solidFill>
                <a:srgbClr val="F05136"/>
              </a:solidFill>
              <a:latin typeface="Gill Sans MT" pitchFamily="34"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lgn="ctr">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Activity 3</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2862322"/>
          </a:xfrm>
          <a:prstGeom prst="rect">
            <a:avLst/>
          </a:prstGeom>
          <a:noFill/>
        </p:spPr>
        <p:txBody>
          <a:bodyPr wrap="square" rtlCol="0">
            <a:spAutoFit/>
          </a:bodyPr>
          <a:lstStyle/>
          <a:p>
            <a:pPr>
              <a:lnSpc>
                <a:spcPct val="150000"/>
              </a:lnSpc>
            </a:pPr>
            <a:r>
              <a:rPr lang="en-IN" sz="2400" dirty="0" smtClean="0"/>
              <a:t>A Life Insurance Company has embarked on an enterprise-wide focus on Customer Centricity with the objective of providing the desired customer experience across the customer journeys. In relation to this, it has implemented numerous initiatives to address customer pain points and improve customer communications. What do you think would be the ideal initiatives?</a:t>
            </a:r>
            <a:endParaRPr lang="en-US" sz="2800" dirty="0" smtClean="0">
              <a:solidFill>
                <a:srgbClr val="F05136"/>
              </a:solidFill>
              <a:latin typeface="Gill Sans MT" pitchFamily="34"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8674" name="Picture 2" descr="Image result for &quot;Customer Centricity&quot;"/>
          <p:cNvPicPr>
            <a:picLocks noChangeAspect="1" noChangeArrowheads="1"/>
          </p:cNvPicPr>
          <p:nvPr/>
        </p:nvPicPr>
        <p:blipFill>
          <a:blip r:embed="rId4" cstate="print"/>
          <a:srcRect/>
          <a:stretch>
            <a:fillRect/>
          </a:stretch>
        </p:blipFill>
        <p:spPr bwMode="auto">
          <a:xfrm>
            <a:off x="0" y="2760087"/>
            <a:ext cx="5591944" cy="4097913"/>
          </a:xfrm>
          <a:prstGeom prst="rect">
            <a:avLst/>
          </a:prstGeom>
          <a:noFill/>
        </p:spPr>
      </p:pic>
      <p:pic>
        <p:nvPicPr>
          <p:cNvPr id="28676" name="Picture 4" descr="Image result for &quot;Customer Centricity&quot;"/>
          <p:cNvPicPr>
            <a:picLocks noChangeAspect="1" noChangeArrowheads="1"/>
          </p:cNvPicPr>
          <p:nvPr/>
        </p:nvPicPr>
        <p:blipFill>
          <a:blip r:embed="rId5" cstate="print"/>
          <a:srcRect/>
          <a:stretch>
            <a:fillRect/>
          </a:stretch>
        </p:blipFill>
        <p:spPr bwMode="auto">
          <a:xfrm>
            <a:off x="4221620" y="0"/>
            <a:ext cx="7970381" cy="501317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How to be Customer Centric?</a:t>
            </a:r>
            <a:endParaRPr lang="en-IN" dirty="0">
              <a:latin typeface="Nunito Sans" charset="0"/>
            </a:endParaRPr>
          </a:p>
        </p:txBody>
      </p:sp>
      <p:sp>
        <p:nvSpPr>
          <p:cNvPr id="9" name="Subtitle 8"/>
          <p:cNvSpPr>
            <a:spLocks noGrp="1"/>
          </p:cNvSpPr>
          <p:nvPr>
            <p:ph type="subTitle" idx="1"/>
          </p:nvPr>
        </p:nvSpPr>
        <p:spPr>
          <a:xfrm>
            <a:off x="1775520" y="1916832"/>
            <a:ext cx="8534400" cy="3240360"/>
          </a:xfrm>
        </p:spPr>
        <p:txBody>
          <a:bodyPr>
            <a:normAutofit/>
          </a:bodyPr>
          <a:lstStyle/>
          <a:p>
            <a:pPr algn="l">
              <a:lnSpc>
                <a:spcPct val="150000"/>
              </a:lnSpc>
              <a:buFont typeface="Arial" pitchFamily="34" charset="0"/>
              <a:buChar char="•"/>
            </a:pPr>
            <a:r>
              <a:rPr lang="en-US" sz="2400" dirty="0" smtClean="0">
                <a:solidFill>
                  <a:schemeClr val="tx1"/>
                </a:solidFill>
                <a:latin typeface="Nunito Sans" charset="0"/>
              </a:rPr>
              <a:t>Listen to your Customers</a:t>
            </a:r>
          </a:p>
          <a:p>
            <a:pPr algn="l">
              <a:lnSpc>
                <a:spcPct val="150000"/>
              </a:lnSpc>
              <a:buFont typeface="Arial" pitchFamily="34" charset="0"/>
              <a:buChar char="•"/>
            </a:pPr>
            <a:r>
              <a:rPr lang="en-IN" sz="2400" dirty="0" smtClean="0">
                <a:solidFill>
                  <a:schemeClr val="tx1"/>
                </a:solidFill>
                <a:latin typeface="Nunito Sans" charset="0"/>
              </a:rPr>
              <a:t>Remember: Customer perception is reality</a:t>
            </a:r>
          </a:p>
          <a:p>
            <a:pPr algn="l">
              <a:lnSpc>
                <a:spcPct val="150000"/>
              </a:lnSpc>
              <a:buFont typeface="Arial" pitchFamily="34" charset="0"/>
              <a:buChar char="•"/>
            </a:pPr>
            <a:r>
              <a:rPr lang="en-IN" sz="2400" dirty="0" smtClean="0">
                <a:solidFill>
                  <a:schemeClr val="tx1"/>
                </a:solidFill>
                <a:latin typeface="Nunito Sans" charset="0"/>
              </a:rPr>
              <a:t>Make your Customers part of the solution</a:t>
            </a:r>
          </a:p>
          <a:p>
            <a:pPr algn="l">
              <a:lnSpc>
                <a:spcPct val="150000"/>
              </a:lnSpc>
              <a:buFont typeface="Arial" pitchFamily="34" charset="0"/>
              <a:buChar char="•"/>
            </a:pPr>
            <a:r>
              <a:rPr lang="en-IN" sz="2400" dirty="0" smtClean="0">
                <a:solidFill>
                  <a:schemeClr val="tx1"/>
                </a:solidFill>
                <a:latin typeface="Nunito Sans" charset="0"/>
              </a:rPr>
              <a:t>Map your Customer’s journey</a:t>
            </a:r>
          </a:p>
          <a:p>
            <a:pPr algn="l">
              <a:lnSpc>
                <a:spcPct val="150000"/>
              </a:lnSpc>
              <a:buFont typeface="Arial" pitchFamily="34" charset="0"/>
              <a:buChar char="•"/>
            </a:pPr>
            <a:r>
              <a:rPr lang="en-IN" sz="2400" dirty="0" smtClean="0">
                <a:solidFill>
                  <a:schemeClr val="tx1"/>
                </a:solidFill>
                <a:latin typeface="Nunito Sans" charset="0"/>
              </a:rPr>
              <a:t>Monitor Customer interactions</a:t>
            </a: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How to be Customer Centric?</a:t>
            </a:r>
            <a:endParaRPr lang="en-IN" dirty="0">
              <a:latin typeface="Nunito Sans" charset="0"/>
            </a:endParaRPr>
          </a:p>
        </p:txBody>
      </p:sp>
      <p:sp>
        <p:nvSpPr>
          <p:cNvPr id="9" name="Subtitle 8"/>
          <p:cNvSpPr>
            <a:spLocks noGrp="1"/>
          </p:cNvSpPr>
          <p:nvPr>
            <p:ph type="subTitle" idx="1"/>
          </p:nvPr>
        </p:nvSpPr>
        <p:spPr>
          <a:xfrm>
            <a:off x="1847528" y="2204864"/>
            <a:ext cx="8534400" cy="2664296"/>
          </a:xfrm>
        </p:spPr>
        <p:txBody>
          <a:bodyPr>
            <a:normAutofit/>
          </a:bodyPr>
          <a:lstStyle/>
          <a:p>
            <a:pPr algn="l">
              <a:lnSpc>
                <a:spcPct val="150000"/>
              </a:lnSpc>
              <a:buFont typeface="Arial" pitchFamily="34" charset="0"/>
              <a:buChar char="•"/>
            </a:pPr>
            <a:r>
              <a:rPr lang="en-IN" sz="2400" dirty="0" smtClean="0">
                <a:solidFill>
                  <a:schemeClr val="tx1"/>
                </a:solidFill>
                <a:latin typeface="Nunito Sans" charset="0"/>
              </a:rPr>
              <a:t>Get your data together</a:t>
            </a:r>
          </a:p>
          <a:p>
            <a:pPr algn="l">
              <a:lnSpc>
                <a:spcPct val="150000"/>
              </a:lnSpc>
              <a:buFont typeface="Arial" pitchFamily="34" charset="0"/>
              <a:buChar char="•"/>
            </a:pPr>
            <a:r>
              <a:rPr lang="en-IN" sz="2400" dirty="0" smtClean="0">
                <a:solidFill>
                  <a:schemeClr val="tx1"/>
                </a:solidFill>
                <a:latin typeface="Nunito Sans" charset="0"/>
              </a:rPr>
              <a:t>“See” your Customers digitally</a:t>
            </a:r>
          </a:p>
          <a:p>
            <a:pPr algn="l">
              <a:lnSpc>
                <a:spcPct val="150000"/>
              </a:lnSpc>
              <a:buFont typeface="Arial" pitchFamily="34" charset="0"/>
              <a:buChar char="•"/>
            </a:pPr>
            <a:r>
              <a:rPr lang="en-IN" sz="2400" dirty="0" smtClean="0">
                <a:solidFill>
                  <a:schemeClr val="tx1"/>
                </a:solidFill>
                <a:latin typeface="Nunito Sans" charset="0"/>
              </a:rPr>
              <a:t>Define your Customer experience strategy</a:t>
            </a:r>
          </a:p>
          <a:p>
            <a:pPr algn="l">
              <a:lnSpc>
                <a:spcPct val="150000"/>
              </a:lnSpc>
              <a:buFont typeface="Arial" pitchFamily="34" charset="0"/>
              <a:buChar char="•"/>
            </a:pPr>
            <a:r>
              <a:rPr lang="en-IN" sz="2400" dirty="0" smtClean="0">
                <a:solidFill>
                  <a:schemeClr val="tx1"/>
                </a:solidFill>
                <a:latin typeface="Nunito Sans" charset="0"/>
              </a:rPr>
              <a:t>Empower and reward your employees</a:t>
            </a:r>
            <a:endParaRPr lang="en-IN" sz="2400" dirty="0">
              <a:solidFill>
                <a:schemeClr val="tx1"/>
              </a:solidFill>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577" name="Picture 1"/>
          <p:cNvPicPr>
            <a:picLocks noChangeAspect="1" noChangeArrowheads="1"/>
          </p:cNvPicPr>
          <p:nvPr/>
        </p:nvPicPr>
        <p:blipFill>
          <a:blip r:embed="rId4" cstate="print"/>
          <a:srcRect/>
          <a:stretch>
            <a:fillRect/>
          </a:stretch>
        </p:blipFill>
        <p:spPr bwMode="auto">
          <a:xfrm>
            <a:off x="2351584" y="1196752"/>
            <a:ext cx="7488832" cy="4763012"/>
          </a:xfrm>
          <a:prstGeom prst="rect">
            <a:avLst/>
          </a:prstGeom>
          <a:noFill/>
          <a:ln w="9525">
            <a:noFill/>
            <a:miter lim="800000"/>
            <a:headEnd/>
            <a:tailEnd/>
          </a:ln>
        </p:spPr>
      </p:pic>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Listen to your Customers</a:t>
            </a:r>
            <a:endParaRPr lang="en-IN" dirty="0">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Let Them Have Your Full Attention</a:t>
            </a:r>
            <a:endParaRPr lang="en-IN" dirty="0">
              <a:latin typeface="Nunito Sans" charset="0"/>
            </a:endParaRPr>
          </a:p>
        </p:txBody>
      </p:sp>
      <p:sp>
        <p:nvSpPr>
          <p:cNvPr id="2050" name="AutoShape 2" descr="Image result for Let Customers Have Your Full Atten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Image result for Let Customers Have Your Full Atten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3" name="Picture 5" descr="C:\Users\TEMP.FOCUS.001\Desktop\download (2).jpg"/>
          <p:cNvPicPr>
            <a:picLocks noChangeAspect="1" noChangeArrowheads="1"/>
          </p:cNvPicPr>
          <p:nvPr/>
        </p:nvPicPr>
        <p:blipFill>
          <a:blip r:embed="rId4" cstate="print"/>
          <a:srcRect/>
          <a:stretch>
            <a:fillRect/>
          </a:stretch>
        </p:blipFill>
        <p:spPr bwMode="auto">
          <a:xfrm>
            <a:off x="4079776" y="1196752"/>
            <a:ext cx="4186287" cy="5661248"/>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551384"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itle 13"/>
          <p:cNvSpPr>
            <a:spLocks noGrp="1"/>
          </p:cNvSpPr>
          <p:nvPr>
            <p:ph type="ctrTitle"/>
          </p:nvPr>
        </p:nvSpPr>
        <p:spPr>
          <a:xfrm>
            <a:off x="911424" y="0"/>
            <a:ext cx="10363200" cy="1470025"/>
          </a:xfrm>
        </p:spPr>
        <p:txBody>
          <a:bodyPr/>
          <a:lstStyle/>
          <a:p>
            <a:r>
              <a:rPr lang="en-US" dirty="0" smtClean="0">
                <a:latin typeface="Nunito Sans" charset="0"/>
              </a:rPr>
              <a:t>Investigate Their World</a:t>
            </a:r>
            <a:endParaRPr lang="en-IN" dirty="0">
              <a:latin typeface="Nunito Sans" charset="0"/>
            </a:endParaRPr>
          </a:p>
        </p:txBody>
      </p:sp>
      <p:sp>
        <p:nvSpPr>
          <p:cNvPr id="56322" name="AutoShape 2" descr="Image result for &quot;Investigate Custom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6323" name="Picture 3" descr="C:\Users\TEMP.FOCUS.001\Desktop\download (3).jpg"/>
          <p:cNvPicPr>
            <a:picLocks noChangeAspect="1" noChangeArrowheads="1"/>
          </p:cNvPicPr>
          <p:nvPr/>
        </p:nvPicPr>
        <p:blipFill>
          <a:blip r:embed="rId4" cstate="print"/>
          <a:srcRect/>
          <a:stretch>
            <a:fillRect/>
          </a:stretch>
        </p:blipFill>
        <p:spPr bwMode="auto">
          <a:xfrm>
            <a:off x="2495600" y="1268760"/>
            <a:ext cx="7032104" cy="467954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6393</TotalTime>
  <Words>1923</Words>
  <Application>Microsoft Office PowerPoint</Application>
  <PresentationFormat>Custom</PresentationFormat>
  <Paragraphs>252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Nunito Sans</vt:lpstr>
      <vt:lpstr>Calibri</vt:lpstr>
      <vt:lpstr>Gill Sans MT</vt:lpstr>
      <vt:lpstr>Bebas Neue Bold</vt:lpstr>
      <vt:lpstr>Office Theme</vt:lpstr>
      <vt:lpstr>Slide 1</vt:lpstr>
      <vt:lpstr>Slide 2</vt:lpstr>
      <vt:lpstr>Slide 3</vt:lpstr>
      <vt:lpstr>Slide 4</vt:lpstr>
      <vt:lpstr>How to be Customer Centric?</vt:lpstr>
      <vt:lpstr>How to be Customer Centric?</vt:lpstr>
      <vt:lpstr>Listen to your Customers</vt:lpstr>
      <vt:lpstr>Let Them Have Your Full Attention</vt:lpstr>
      <vt:lpstr>Investigate Their World</vt:lpstr>
      <vt:lpstr>Stay Open Minded</vt:lpstr>
      <vt:lpstr>Think On Your Feet</vt:lpstr>
      <vt:lpstr>Embrace Opportunity</vt:lpstr>
      <vt:lpstr>Nurture The Relationship</vt:lpstr>
      <vt:lpstr>Remember: Customer perception is reality</vt:lpstr>
      <vt:lpstr>Make your Customers part of the solution</vt:lpstr>
      <vt:lpstr>Map your Customer’s journey</vt:lpstr>
      <vt:lpstr>Monitor Customer interactions</vt:lpstr>
      <vt:lpstr>Get your data together</vt:lpstr>
      <vt:lpstr>“See” your Customers digitally</vt:lpstr>
      <vt:lpstr>Define your Customer experience strategy</vt:lpstr>
      <vt:lpstr>Empower and reward your employees</vt:lpstr>
      <vt:lpstr>Tips for Becoming a Customer-Centric Organization</vt:lpstr>
      <vt:lpstr>Company Culture</vt:lpstr>
      <vt:lpstr>Getting in touch</vt:lpstr>
      <vt:lpstr>Customer Feedback</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THANGAVEL RAJ</cp:lastModifiedBy>
  <cp:revision>617</cp:revision>
  <dcterms:created xsi:type="dcterms:W3CDTF">2006-08-16T00:00:00Z</dcterms:created>
  <dcterms:modified xsi:type="dcterms:W3CDTF">2020-01-11T14:33:25Z</dcterms:modified>
</cp:coreProperties>
</file>