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0" r:id="rId4"/>
    <p:sldId id="259" r:id="rId5"/>
    <p:sldId id="301" r:id="rId6"/>
    <p:sldId id="302" r:id="rId7"/>
    <p:sldId id="292" r:id="rId8"/>
    <p:sldId id="293" r:id="rId9"/>
    <p:sldId id="306" r:id="rId10"/>
    <p:sldId id="307" r:id="rId11"/>
    <p:sldId id="305" r:id="rId12"/>
    <p:sldId id="295" r:id="rId13"/>
    <p:sldId id="308" r:id="rId14"/>
    <p:sldId id="309" r:id="rId15"/>
    <p:sldId id="294" r:id="rId16"/>
    <p:sldId id="296" r:id="rId17"/>
    <p:sldId id="297" r:id="rId18"/>
    <p:sldId id="298" r:id="rId19"/>
    <p:sldId id="288" r:id="rId20"/>
    <p:sldId id="300" r:id="rId21"/>
    <p:sldId id="311" r:id="rId22"/>
    <p:sldId id="312" r:id="rId23"/>
    <p:sldId id="313" r:id="rId24"/>
    <p:sldId id="310" r:id="rId25"/>
    <p:sldId id="314"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112" autoAdjust="0"/>
  </p:normalViewPr>
  <p:slideViewPr>
    <p:cSldViewPr>
      <p:cViewPr>
        <p:scale>
          <a:sx n="73" d="100"/>
          <a:sy n="73" d="100"/>
        </p:scale>
        <p:origin x="-595"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7E2F76-5248-40CB-8FD2-667814FBFF8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E91F423-7C2D-4433-8550-65EF4FBFB9FD}">
      <dgm:prSet phldrT="[Text]"/>
      <dgm:spPr>
        <a:solidFill>
          <a:srgbClr val="00B050"/>
        </a:solidFill>
      </dgm:spPr>
      <dgm:t>
        <a:bodyPr/>
        <a:lstStyle/>
        <a:p>
          <a:r>
            <a:rPr lang="en-US" dirty="0" smtClean="0"/>
            <a:t>Decision</a:t>
          </a:r>
        </a:p>
        <a:p>
          <a:r>
            <a:rPr lang="en-US" dirty="0" smtClean="0"/>
            <a:t>Making</a:t>
          </a:r>
        </a:p>
        <a:p>
          <a:r>
            <a:rPr lang="en-US" dirty="0" smtClean="0"/>
            <a:t>Alternative</a:t>
          </a:r>
          <a:endParaRPr lang="en-US" dirty="0"/>
        </a:p>
      </dgm:t>
    </dgm:pt>
    <dgm:pt modelId="{5F46E8A7-AE05-42EF-9D00-13AFB8C4E671}" type="parTrans" cxnId="{EF60C4DA-0801-4C38-B01C-0068B4402322}">
      <dgm:prSet/>
      <dgm:spPr/>
      <dgm:t>
        <a:bodyPr/>
        <a:lstStyle/>
        <a:p>
          <a:endParaRPr lang="en-US"/>
        </a:p>
      </dgm:t>
    </dgm:pt>
    <dgm:pt modelId="{FE34D1AC-3A06-4C2F-85DC-3FF5FE7A056D}" type="sibTrans" cxnId="{EF60C4DA-0801-4C38-B01C-0068B4402322}">
      <dgm:prSet/>
      <dgm:spPr/>
      <dgm:t>
        <a:bodyPr/>
        <a:lstStyle/>
        <a:p>
          <a:endParaRPr lang="en-US"/>
        </a:p>
      </dgm:t>
    </dgm:pt>
    <dgm:pt modelId="{D381609B-6CC3-4CD4-A163-38EB37497E5C}">
      <dgm:prSet phldrT="[Text]"/>
      <dgm:spPr>
        <a:solidFill>
          <a:srgbClr val="FF0000"/>
        </a:solidFill>
      </dgm:spPr>
      <dgm:t>
        <a:bodyPr/>
        <a:lstStyle/>
        <a:p>
          <a:r>
            <a:rPr lang="en-US" dirty="0" smtClean="0"/>
            <a:t>Experience</a:t>
          </a:r>
          <a:endParaRPr lang="en-US" dirty="0"/>
        </a:p>
      </dgm:t>
    </dgm:pt>
    <dgm:pt modelId="{E37517F1-B34D-4A1E-AF44-C15463F32A67}" type="parTrans" cxnId="{0C503EE0-EC1D-4223-A857-36C9E4DE6295}">
      <dgm:prSet/>
      <dgm:spPr>
        <a:solidFill>
          <a:srgbClr val="FF0000"/>
        </a:solidFill>
      </dgm:spPr>
      <dgm:t>
        <a:bodyPr/>
        <a:lstStyle/>
        <a:p>
          <a:endParaRPr lang="en-US"/>
        </a:p>
      </dgm:t>
    </dgm:pt>
    <dgm:pt modelId="{61DF6777-67BC-4385-8E1D-3DBA870E2E6C}" type="sibTrans" cxnId="{0C503EE0-EC1D-4223-A857-36C9E4DE6295}">
      <dgm:prSet/>
      <dgm:spPr/>
      <dgm:t>
        <a:bodyPr/>
        <a:lstStyle/>
        <a:p>
          <a:endParaRPr lang="en-US"/>
        </a:p>
      </dgm:t>
    </dgm:pt>
    <dgm:pt modelId="{AC265331-8893-46F8-AE24-070D859DDBF8}">
      <dgm:prSet phldrT="[Text]"/>
      <dgm:spPr>
        <a:solidFill>
          <a:srgbClr val="C00000"/>
        </a:solidFill>
      </dgm:spPr>
      <dgm:t>
        <a:bodyPr/>
        <a:lstStyle/>
        <a:p>
          <a:r>
            <a:rPr lang="en-US" dirty="0" smtClean="0"/>
            <a:t>Research</a:t>
          </a:r>
          <a:endParaRPr lang="en-US" dirty="0"/>
        </a:p>
      </dgm:t>
    </dgm:pt>
    <dgm:pt modelId="{98548B7C-0C24-4CA1-9421-6164AACB43BC}" type="parTrans" cxnId="{12E9C505-654F-4D2E-8E55-BE8E6E13F6F2}">
      <dgm:prSet/>
      <dgm:spPr>
        <a:solidFill>
          <a:srgbClr val="C00000"/>
        </a:solidFill>
      </dgm:spPr>
      <dgm:t>
        <a:bodyPr/>
        <a:lstStyle/>
        <a:p>
          <a:endParaRPr lang="en-US"/>
        </a:p>
      </dgm:t>
    </dgm:pt>
    <dgm:pt modelId="{2309940E-0AA3-4443-B6EC-FF64C418D14E}" type="sibTrans" cxnId="{12E9C505-654F-4D2E-8E55-BE8E6E13F6F2}">
      <dgm:prSet/>
      <dgm:spPr/>
      <dgm:t>
        <a:bodyPr/>
        <a:lstStyle/>
        <a:p>
          <a:endParaRPr lang="en-US"/>
        </a:p>
      </dgm:t>
    </dgm:pt>
    <dgm:pt modelId="{FCBF472C-A162-4B1D-BD8C-69D8AD5A3F92}">
      <dgm:prSet phldrT="[Text]"/>
      <dgm:spPr>
        <a:solidFill>
          <a:srgbClr val="002060"/>
        </a:solidFill>
      </dgm:spPr>
      <dgm:t>
        <a:bodyPr/>
        <a:lstStyle/>
        <a:p>
          <a:r>
            <a:rPr lang="en-US" dirty="0" smtClean="0"/>
            <a:t>Experimentation</a:t>
          </a:r>
          <a:endParaRPr lang="en-US" dirty="0"/>
        </a:p>
      </dgm:t>
    </dgm:pt>
    <dgm:pt modelId="{A5354D51-601C-4DDC-98E6-25CF3C836E0C}" type="sibTrans" cxnId="{792C49E6-01C8-4352-A776-E8F092D358BF}">
      <dgm:prSet/>
      <dgm:spPr/>
      <dgm:t>
        <a:bodyPr/>
        <a:lstStyle/>
        <a:p>
          <a:endParaRPr lang="en-US"/>
        </a:p>
      </dgm:t>
    </dgm:pt>
    <dgm:pt modelId="{79ACD73A-2E8B-42F5-939A-C6DD71BA8E3B}" type="parTrans" cxnId="{792C49E6-01C8-4352-A776-E8F092D358BF}">
      <dgm:prSet/>
      <dgm:spPr>
        <a:solidFill>
          <a:srgbClr val="002060"/>
        </a:solidFill>
      </dgm:spPr>
      <dgm:t>
        <a:bodyPr/>
        <a:lstStyle/>
        <a:p>
          <a:endParaRPr lang="en-US"/>
        </a:p>
      </dgm:t>
    </dgm:pt>
    <dgm:pt modelId="{B87EEA6A-3BE9-4764-A222-340E8BCFE1C6}" type="pres">
      <dgm:prSet presAssocID="{897E2F76-5248-40CB-8FD2-667814FBFF84}" presName="cycle" presStyleCnt="0">
        <dgm:presLayoutVars>
          <dgm:chMax val="1"/>
          <dgm:dir/>
          <dgm:animLvl val="ctr"/>
          <dgm:resizeHandles val="exact"/>
        </dgm:presLayoutVars>
      </dgm:prSet>
      <dgm:spPr/>
      <dgm:t>
        <a:bodyPr/>
        <a:lstStyle/>
        <a:p>
          <a:endParaRPr lang="en-US"/>
        </a:p>
      </dgm:t>
    </dgm:pt>
    <dgm:pt modelId="{935D665E-7597-4337-A089-866925018B67}" type="pres">
      <dgm:prSet presAssocID="{0E91F423-7C2D-4433-8550-65EF4FBFB9FD}" presName="centerShape" presStyleLbl="node0" presStyleIdx="0" presStyleCnt="1" custScaleX="102207" custLinFactNeighborX="1270" custLinFactNeighborY="5670"/>
      <dgm:spPr/>
      <dgm:t>
        <a:bodyPr/>
        <a:lstStyle/>
        <a:p>
          <a:endParaRPr lang="en-US"/>
        </a:p>
      </dgm:t>
    </dgm:pt>
    <dgm:pt modelId="{1AAE32EF-E283-4994-B2E9-BC6F679F3E5E}" type="pres">
      <dgm:prSet presAssocID="{E37517F1-B34D-4A1E-AF44-C15463F32A67}" presName="parTrans" presStyleLbl="bgSibTrans2D1" presStyleIdx="0" presStyleCnt="3" custScaleX="85250" custLinFactNeighborX="-1899" custLinFactNeighborY="-270"/>
      <dgm:spPr/>
      <dgm:t>
        <a:bodyPr/>
        <a:lstStyle/>
        <a:p>
          <a:endParaRPr lang="en-US"/>
        </a:p>
      </dgm:t>
    </dgm:pt>
    <dgm:pt modelId="{B7D046B4-1B81-490A-A077-5F6F57C86DAF}" type="pres">
      <dgm:prSet presAssocID="{D381609B-6CC3-4CD4-A163-38EB37497E5C}" presName="node" presStyleLbl="node1" presStyleIdx="0" presStyleCnt="3" custScaleX="102207">
        <dgm:presLayoutVars>
          <dgm:bulletEnabled val="1"/>
        </dgm:presLayoutVars>
      </dgm:prSet>
      <dgm:spPr/>
      <dgm:t>
        <a:bodyPr/>
        <a:lstStyle/>
        <a:p>
          <a:endParaRPr lang="en-US"/>
        </a:p>
      </dgm:t>
    </dgm:pt>
    <dgm:pt modelId="{C22E91EA-CB0B-42EB-BAE6-0024C5D235FB}" type="pres">
      <dgm:prSet presAssocID="{79ACD73A-2E8B-42F5-939A-C6DD71BA8E3B}" presName="parTrans" presStyleLbl="bgSibTrans2D1" presStyleIdx="1" presStyleCnt="3" custScaleX="85250"/>
      <dgm:spPr/>
      <dgm:t>
        <a:bodyPr/>
        <a:lstStyle/>
        <a:p>
          <a:endParaRPr lang="en-US"/>
        </a:p>
      </dgm:t>
    </dgm:pt>
    <dgm:pt modelId="{76D9EB0A-81F5-4B73-948F-C1FB2039F5A5}" type="pres">
      <dgm:prSet presAssocID="{FCBF472C-A162-4B1D-BD8C-69D8AD5A3F92}" presName="node" presStyleLbl="node1" presStyleIdx="1" presStyleCnt="3" custScaleX="102207">
        <dgm:presLayoutVars>
          <dgm:bulletEnabled val="1"/>
        </dgm:presLayoutVars>
      </dgm:prSet>
      <dgm:spPr/>
      <dgm:t>
        <a:bodyPr/>
        <a:lstStyle/>
        <a:p>
          <a:endParaRPr lang="en-US"/>
        </a:p>
      </dgm:t>
    </dgm:pt>
    <dgm:pt modelId="{71320DFE-EBCC-4C16-8AB6-DC6F8D267CB4}" type="pres">
      <dgm:prSet presAssocID="{98548B7C-0C24-4CA1-9421-6164AACB43BC}" presName="parTrans" presStyleLbl="bgSibTrans2D1" presStyleIdx="2" presStyleCnt="3" custScaleX="85250"/>
      <dgm:spPr/>
      <dgm:t>
        <a:bodyPr/>
        <a:lstStyle/>
        <a:p>
          <a:endParaRPr lang="en-US"/>
        </a:p>
      </dgm:t>
    </dgm:pt>
    <dgm:pt modelId="{617916A3-8BC3-4F5B-98C6-7B13EA661228}" type="pres">
      <dgm:prSet presAssocID="{AC265331-8893-46F8-AE24-070D859DDBF8}" presName="node" presStyleLbl="node1" presStyleIdx="2" presStyleCnt="3" custScaleX="102207">
        <dgm:presLayoutVars>
          <dgm:bulletEnabled val="1"/>
        </dgm:presLayoutVars>
      </dgm:prSet>
      <dgm:spPr/>
      <dgm:t>
        <a:bodyPr/>
        <a:lstStyle/>
        <a:p>
          <a:endParaRPr lang="en-US"/>
        </a:p>
      </dgm:t>
    </dgm:pt>
  </dgm:ptLst>
  <dgm:cxnLst>
    <dgm:cxn modelId="{27777229-47F3-44FD-8E9D-1F48B84073E5}" type="presOf" srcId="{0E91F423-7C2D-4433-8550-65EF4FBFB9FD}" destId="{935D665E-7597-4337-A089-866925018B67}" srcOrd="0" destOrd="0" presId="urn:microsoft.com/office/officeart/2005/8/layout/radial4"/>
    <dgm:cxn modelId="{D27A2FAF-ECC3-4CEB-AC6B-22C287CE1D7A}" type="presOf" srcId="{98548B7C-0C24-4CA1-9421-6164AACB43BC}" destId="{71320DFE-EBCC-4C16-8AB6-DC6F8D267CB4}" srcOrd="0" destOrd="0" presId="urn:microsoft.com/office/officeart/2005/8/layout/radial4"/>
    <dgm:cxn modelId="{EF60C4DA-0801-4C38-B01C-0068B4402322}" srcId="{897E2F76-5248-40CB-8FD2-667814FBFF84}" destId="{0E91F423-7C2D-4433-8550-65EF4FBFB9FD}" srcOrd="0" destOrd="0" parTransId="{5F46E8A7-AE05-42EF-9D00-13AFB8C4E671}" sibTransId="{FE34D1AC-3A06-4C2F-85DC-3FF5FE7A056D}"/>
    <dgm:cxn modelId="{0C503EE0-EC1D-4223-A857-36C9E4DE6295}" srcId="{0E91F423-7C2D-4433-8550-65EF4FBFB9FD}" destId="{D381609B-6CC3-4CD4-A163-38EB37497E5C}" srcOrd="0" destOrd="0" parTransId="{E37517F1-B34D-4A1E-AF44-C15463F32A67}" sibTransId="{61DF6777-67BC-4385-8E1D-3DBA870E2E6C}"/>
    <dgm:cxn modelId="{12E9C505-654F-4D2E-8E55-BE8E6E13F6F2}" srcId="{0E91F423-7C2D-4433-8550-65EF4FBFB9FD}" destId="{AC265331-8893-46F8-AE24-070D859DDBF8}" srcOrd="2" destOrd="0" parTransId="{98548B7C-0C24-4CA1-9421-6164AACB43BC}" sibTransId="{2309940E-0AA3-4443-B6EC-FF64C418D14E}"/>
    <dgm:cxn modelId="{7B3E8140-05F9-4224-BC85-53B060491B73}" type="presOf" srcId="{AC265331-8893-46F8-AE24-070D859DDBF8}" destId="{617916A3-8BC3-4F5B-98C6-7B13EA661228}" srcOrd="0" destOrd="0" presId="urn:microsoft.com/office/officeart/2005/8/layout/radial4"/>
    <dgm:cxn modelId="{B3C5A9BB-A44F-4FBF-B50D-1FD1D6C399A6}" type="presOf" srcId="{FCBF472C-A162-4B1D-BD8C-69D8AD5A3F92}" destId="{76D9EB0A-81F5-4B73-948F-C1FB2039F5A5}" srcOrd="0" destOrd="0" presId="urn:microsoft.com/office/officeart/2005/8/layout/radial4"/>
    <dgm:cxn modelId="{00BFBBAD-4BE1-4DBE-A189-E9B39ECCC1B5}" type="presOf" srcId="{E37517F1-B34D-4A1E-AF44-C15463F32A67}" destId="{1AAE32EF-E283-4994-B2E9-BC6F679F3E5E}" srcOrd="0" destOrd="0" presId="urn:microsoft.com/office/officeart/2005/8/layout/radial4"/>
    <dgm:cxn modelId="{73B42F78-2086-452C-BB03-12D6215809E3}" type="presOf" srcId="{897E2F76-5248-40CB-8FD2-667814FBFF84}" destId="{B87EEA6A-3BE9-4764-A222-340E8BCFE1C6}" srcOrd="0" destOrd="0" presId="urn:microsoft.com/office/officeart/2005/8/layout/radial4"/>
    <dgm:cxn modelId="{792C49E6-01C8-4352-A776-E8F092D358BF}" srcId="{0E91F423-7C2D-4433-8550-65EF4FBFB9FD}" destId="{FCBF472C-A162-4B1D-BD8C-69D8AD5A3F92}" srcOrd="1" destOrd="0" parTransId="{79ACD73A-2E8B-42F5-939A-C6DD71BA8E3B}" sibTransId="{A5354D51-601C-4DDC-98E6-25CF3C836E0C}"/>
    <dgm:cxn modelId="{3AD91E2B-3C05-4023-8900-074EEBBC887F}" type="presOf" srcId="{79ACD73A-2E8B-42F5-939A-C6DD71BA8E3B}" destId="{C22E91EA-CB0B-42EB-BAE6-0024C5D235FB}" srcOrd="0" destOrd="0" presId="urn:microsoft.com/office/officeart/2005/8/layout/radial4"/>
    <dgm:cxn modelId="{2B051440-0DF2-44DA-B2DD-67D7C7D4B0E0}" type="presOf" srcId="{D381609B-6CC3-4CD4-A163-38EB37497E5C}" destId="{B7D046B4-1B81-490A-A077-5F6F57C86DAF}" srcOrd="0" destOrd="0" presId="urn:microsoft.com/office/officeart/2005/8/layout/radial4"/>
    <dgm:cxn modelId="{B89FB6EB-A5FE-4F00-8BED-B43EA768625E}" type="presParOf" srcId="{B87EEA6A-3BE9-4764-A222-340E8BCFE1C6}" destId="{935D665E-7597-4337-A089-866925018B67}" srcOrd="0" destOrd="0" presId="urn:microsoft.com/office/officeart/2005/8/layout/radial4"/>
    <dgm:cxn modelId="{82A2EA93-0025-4A32-AA8F-FB9D74AF9177}" type="presParOf" srcId="{B87EEA6A-3BE9-4764-A222-340E8BCFE1C6}" destId="{1AAE32EF-E283-4994-B2E9-BC6F679F3E5E}" srcOrd="1" destOrd="0" presId="urn:microsoft.com/office/officeart/2005/8/layout/radial4"/>
    <dgm:cxn modelId="{F8BFD9ED-368A-4E13-AD49-DC9F865AB672}" type="presParOf" srcId="{B87EEA6A-3BE9-4764-A222-340E8BCFE1C6}" destId="{B7D046B4-1B81-490A-A077-5F6F57C86DAF}" srcOrd="2" destOrd="0" presId="urn:microsoft.com/office/officeart/2005/8/layout/radial4"/>
    <dgm:cxn modelId="{B9D55DFB-1F7E-4293-918E-4E988B165C47}" type="presParOf" srcId="{B87EEA6A-3BE9-4764-A222-340E8BCFE1C6}" destId="{C22E91EA-CB0B-42EB-BAE6-0024C5D235FB}" srcOrd="3" destOrd="0" presId="urn:microsoft.com/office/officeart/2005/8/layout/radial4"/>
    <dgm:cxn modelId="{C14447A7-7C78-4ADF-B8B9-EF18D3520DB9}" type="presParOf" srcId="{B87EEA6A-3BE9-4764-A222-340E8BCFE1C6}" destId="{76D9EB0A-81F5-4B73-948F-C1FB2039F5A5}" srcOrd="4" destOrd="0" presId="urn:microsoft.com/office/officeart/2005/8/layout/radial4"/>
    <dgm:cxn modelId="{5248F66B-B293-45DA-9C4C-F22725E33FAC}" type="presParOf" srcId="{B87EEA6A-3BE9-4764-A222-340E8BCFE1C6}" destId="{71320DFE-EBCC-4C16-8AB6-DC6F8D267CB4}" srcOrd="5" destOrd="0" presId="urn:microsoft.com/office/officeart/2005/8/layout/radial4"/>
    <dgm:cxn modelId="{BFF09362-6E0C-47CE-9460-30D0F89940D0}" type="presParOf" srcId="{B87EEA6A-3BE9-4764-A222-340E8BCFE1C6}" destId="{617916A3-8BC3-4F5B-98C6-7B13EA661228}" srcOrd="6"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EBF63-A861-4B3A-97A9-477CCE1FB376}" type="datetimeFigureOut">
              <a:rPr lang="en-US" smtClean="0"/>
              <a:pPr/>
              <a:t>19-Jan-20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F7483-96BB-408B-9175-DEAC01579E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Introduction about face </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dirty="0"/>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3. Use other resources available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Check the library, records kept by your organization and if appropriate, information provided by manufacturers or suppliers. If you’re dealing with a complex issue, talk to your manager and colleagues who also supervise others. Find out who in your organization  has specialist knowledge or experience of the issue.</a:t>
            </a:r>
          </a:p>
          <a:p>
            <a:r>
              <a:rPr lang="en-US" sz="1200" b="0" i="0" kern="120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4. Organize information as your gather it.</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Keep an eye on your decision. Often, you will see a relationship between facts or items of information. Patterns may emerge-problem areas may become more obvious</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fontAlgn="base"/>
            <a:endParaRPr lang="en-US" sz="1200" b="1" i="0" kern="1200" dirty="0" smtClean="0">
              <a:solidFill>
                <a:schemeClr val="tx1"/>
              </a:solidFill>
              <a:latin typeface="+mn-lt"/>
              <a:ea typeface="+mn-ea"/>
              <a:cs typeface="+mn-cs"/>
            </a:endParaRP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0" i="0" kern="1200" dirty="0" smtClean="0">
                <a:solidFill>
                  <a:schemeClr val="tx1"/>
                </a:solidFill>
                <a:latin typeface="+mn-lt"/>
                <a:ea typeface="+mn-ea"/>
                <a:cs typeface="+mn-cs"/>
              </a:rPr>
              <a:t>The following points are for developing and weighing the options.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Trainer has to explain point by point</a:t>
            </a:r>
          </a:p>
          <a:p>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Developing</a:t>
            </a:r>
            <a:r>
              <a:rPr lang="en-US" sz="1200" b="1" i="0" kern="1200" baseline="0" dirty="0" smtClean="0">
                <a:solidFill>
                  <a:schemeClr val="tx1"/>
                </a:solidFill>
                <a:latin typeface="+mn-lt"/>
                <a:ea typeface="+mn-ea"/>
                <a:cs typeface="+mn-cs"/>
              </a:rPr>
              <a:t> and weighing the options:</a:t>
            </a:r>
          </a:p>
          <a:p>
            <a:pPr fontAlgn="base"/>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In this step, you’ll need to “</a:t>
            </a:r>
            <a:r>
              <a:rPr lang="en-US" sz="1200" b="1" i="0" kern="1200" dirty="0" smtClean="0">
                <a:solidFill>
                  <a:schemeClr val="tx1"/>
                </a:solidFill>
                <a:latin typeface="+mn-lt"/>
                <a:ea typeface="+mn-ea"/>
                <a:cs typeface="+mn-cs"/>
              </a:rPr>
              <a:t>evaluate for feasibility, acceptability and desirability</a:t>
            </a:r>
            <a:r>
              <a:rPr lang="en-US" sz="1200" b="0" i="0" kern="1200" dirty="0" smtClean="0">
                <a:solidFill>
                  <a:schemeClr val="tx1"/>
                </a:solidFill>
                <a:latin typeface="+mn-lt"/>
                <a:ea typeface="+mn-ea"/>
                <a:cs typeface="+mn-cs"/>
              </a:rPr>
              <a:t>”  to know which alternative is best, according to management experts Phil </a:t>
            </a:r>
            <a:r>
              <a:rPr lang="en-US" sz="1200" b="0" i="0" kern="1200" dirty="0" err="1" smtClean="0">
                <a:solidFill>
                  <a:schemeClr val="tx1"/>
                </a:solidFill>
                <a:latin typeface="+mn-lt"/>
                <a:ea typeface="+mn-ea"/>
                <a:cs typeface="+mn-cs"/>
              </a:rPr>
              <a:t>Higson</a:t>
            </a:r>
            <a:r>
              <a:rPr lang="en-US" sz="1200" b="0" i="0" kern="1200" dirty="0" smtClean="0">
                <a:solidFill>
                  <a:schemeClr val="tx1"/>
                </a:solidFill>
                <a:latin typeface="+mn-lt"/>
                <a:ea typeface="+mn-ea"/>
                <a:cs typeface="+mn-cs"/>
              </a:rPr>
              <a:t> and Anthony </a:t>
            </a:r>
            <a:r>
              <a:rPr lang="en-US" sz="1200" b="0" i="0" kern="1200" dirty="0" err="1" smtClean="0">
                <a:solidFill>
                  <a:schemeClr val="tx1"/>
                </a:solidFill>
                <a:latin typeface="+mn-lt"/>
                <a:ea typeface="+mn-ea"/>
                <a:cs typeface="+mn-cs"/>
              </a:rPr>
              <a:t>Sturgess</a:t>
            </a:r>
            <a:r>
              <a:rPr lang="en-US" sz="1200" b="0" i="0" kern="1200" dirty="0" smtClean="0">
                <a:solidFill>
                  <a:schemeClr val="tx1"/>
                </a:solidFill>
                <a:latin typeface="+mn-lt"/>
                <a:ea typeface="+mn-ea"/>
                <a:cs typeface="+mn-cs"/>
              </a:rPr>
              <a:t>. Managers need to be able to weigh pros and cons, then select the option that has the highest chances of success. It may be helpful to seek out a trusted second opinion to gain a new perspective on the issue at hand.</a:t>
            </a:r>
          </a:p>
          <a:p>
            <a:pPr fontAlgn="base"/>
            <a:endParaRPr lang="en-US" sz="1200" b="0" i="0" kern="1200" dirty="0" smtClean="0">
              <a:solidFill>
                <a:schemeClr val="tx1"/>
              </a:solidFill>
              <a:latin typeface="+mn-lt"/>
              <a:ea typeface="+mn-ea"/>
              <a:cs typeface="+mn-cs"/>
            </a:endParaRPr>
          </a:p>
          <a:p>
            <a:pPr marL="228600" indent="-228600" fontAlgn="base">
              <a:buAutoNum type="arabicPeriod"/>
            </a:pPr>
            <a:r>
              <a:rPr lang="en-US" sz="1200" b="1" i="0" kern="1200" dirty="0" smtClean="0">
                <a:solidFill>
                  <a:schemeClr val="tx1"/>
                </a:solidFill>
                <a:latin typeface="+mn-lt"/>
                <a:ea typeface="+mn-ea"/>
                <a:cs typeface="+mn-cs"/>
              </a:rPr>
              <a:t>Individual Brain storming</a:t>
            </a:r>
            <a:r>
              <a:rPr lang="en-US" sz="1200" b="0" i="0" kern="1200" dirty="0" smtClean="0">
                <a:solidFill>
                  <a:schemeClr val="tx1"/>
                </a:solidFill>
                <a:latin typeface="+mn-lt"/>
                <a:ea typeface="+mn-ea"/>
                <a:cs typeface="+mn-cs"/>
              </a:rPr>
              <a:t>:  It is the  is most effective when you need to solve a simple problem, generate a list of ideas, or focus on a broad issue</a:t>
            </a:r>
          </a:p>
          <a:p>
            <a:pPr marL="228600" indent="-228600" fontAlgn="base">
              <a:buAutoNum type="arabicPeriod"/>
            </a:pPr>
            <a:r>
              <a:rPr lang="en-US" sz="1200" b="1" i="0" kern="1200" dirty="0" smtClean="0">
                <a:solidFill>
                  <a:schemeClr val="tx1"/>
                </a:solidFill>
                <a:latin typeface="+mn-lt"/>
                <a:ea typeface="+mn-ea"/>
                <a:cs typeface="+mn-cs"/>
              </a:rPr>
              <a:t>Group</a:t>
            </a:r>
            <a:r>
              <a:rPr lang="en-US" sz="1200" b="1" i="0" kern="1200" baseline="0" dirty="0" smtClean="0">
                <a:solidFill>
                  <a:schemeClr val="tx1"/>
                </a:solidFill>
                <a:latin typeface="+mn-lt"/>
                <a:ea typeface="+mn-ea"/>
                <a:cs typeface="+mn-cs"/>
              </a:rPr>
              <a:t> Brain storming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you can take advantage of the full experience and creativity of all team members. When one member gets stuck with an idea, another member's creativity and experience can take the idea to the next stage. You can develop ideas in greater depth with group brainstorming than you can with individual brainstorming</a:t>
            </a:r>
            <a:endParaRPr lang="en-US" sz="1200" b="0" i="0" kern="1200" baseline="0" dirty="0" smtClean="0">
              <a:solidFill>
                <a:schemeClr val="tx1"/>
              </a:solidFill>
              <a:latin typeface="+mn-lt"/>
              <a:ea typeface="+mn-ea"/>
              <a:cs typeface="+mn-cs"/>
            </a:endParaRPr>
          </a:p>
          <a:p>
            <a:pPr marL="228600" indent="-228600" fontAlgn="base">
              <a:buAutoNum type="arabicPeriod"/>
            </a:pPr>
            <a:r>
              <a:rPr lang="en-US" sz="1200" b="0"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Pareto Analysis: </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It</a:t>
            </a:r>
            <a:r>
              <a:rPr lang="en-US" sz="1200" b="0" i="0" kern="1200" dirty="0" smtClean="0">
                <a:solidFill>
                  <a:schemeClr val="tx1"/>
                </a:solidFill>
                <a:latin typeface="+mn-lt"/>
                <a:ea typeface="+mn-ea"/>
                <a:cs typeface="+mn-cs"/>
              </a:rPr>
              <a:t> is a statistical technique in decision-making used for the selection of a limited number of tasks that produce significant overall effect. It uses the </a:t>
            </a:r>
            <a:r>
              <a:rPr lang="en-US" sz="1200" b="1" i="0" kern="1200" dirty="0" smtClean="0">
                <a:solidFill>
                  <a:schemeClr val="tx1"/>
                </a:solidFill>
                <a:latin typeface="+mn-lt"/>
                <a:ea typeface="+mn-ea"/>
                <a:cs typeface="+mn-cs"/>
              </a:rPr>
              <a:t>Pareto</a:t>
            </a:r>
            <a:r>
              <a:rPr lang="en-US" sz="1200" b="0" i="0" kern="1200" dirty="0" smtClean="0">
                <a:solidFill>
                  <a:schemeClr val="tx1"/>
                </a:solidFill>
                <a:latin typeface="+mn-lt"/>
                <a:ea typeface="+mn-ea"/>
                <a:cs typeface="+mn-cs"/>
              </a:rPr>
              <a:t> Principle (also known as the 80/20 rule) the idea that by doing 20% of the work you can generate 80% of the benefit of doing the entire job.</a:t>
            </a:r>
          </a:p>
          <a:p>
            <a:pPr marL="228600" indent="-228600" fontAlgn="base">
              <a:buNone/>
            </a:pPr>
            <a:endParaRPr lang="en-US" sz="1200" b="0" i="0" kern="1200" dirty="0" smtClean="0">
              <a:solidFill>
                <a:schemeClr val="tx1"/>
              </a:solidFill>
              <a:latin typeface="+mn-lt"/>
              <a:ea typeface="+mn-ea"/>
              <a:cs typeface="+mn-cs"/>
            </a:endParaRPr>
          </a:p>
          <a:p>
            <a:pPr fontAlgn="base"/>
            <a:endParaRPr lang="en-US" sz="1200" b="1" i="0" kern="1200" dirty="0" smtClean="0">
              <a:solidFill>
                <a:schemeClr val="tx1"/>
              </a:solidFill>
              <a:latin typeface="+mn-lt"/>
              <a:ea typeface="+mn-ea"/>
              <a:cs typeface="+mn-cs"/>
            </a:endParaRP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600" b="1" i="0" kern="1200" dirty="0" smtClean="0">
                <a:solidFill>
                  <a:schemeClr val="tx1"/>
                </a:solidFill>
                <a:latin typeface="+mn-lt"/>
                <a:ea typeface="+mn-ea"/>
                <a:cs typeface="+mn-cs"/>
              </a:rPr>
              <a:t>4.</a:t>
            </a:r>
            <a:r>
              <a:rPr lang="en-US" sz="1600" b="1" i="0" kern="1200" baseline="0" dirty="0" smtClean="0">
                <a:solidFill>
                  <a:schemeClr val="tx1"/>
                </a:solidFill>
                <a:latin typeface="+mn-lt"/>
                <a:ea typeface="+mn-ea"/>
                <a:cs typeface="+mn-cs"/>
              </a:rPr>
              <a:t> Delphi Technique:</a:t>
            </a:r>
            <a:r>
              <a:rPr lang="en-US" sz="1600" b="0" i="0" kern="1200" baseline="0" dirty="0" smtClean="0">
                <a:solidFill>
                  <a:schemeClr val="tx1"/>
                </a:solidFill>
                <a:latin typeface="+mn-lt"/>
                <a:ea typeface="+mn-ea"/>
                <a:cs typeface="+mn-cs"/>
              </a:rPr>
              <a:t> </a:t>
            </a:r>
            <a:r>
              <a:rPr lang="en-US" sz="1600" b="0" i="0" kern="1200" dirty="0" smtClean="0">
                <a:solidFill>
                  <a:schemeClr val="tx1"/>
                </a:solidFill>
                <a:latin typeface="+mn-lt"/>
                <a:ea typeface="+mn-ea"/>
                <a:cs typeface="+mn-cs"/>
              </a:rPr>
              <a:t>The Delphi technique is a group communication method where a panel of experts arrive at a consensus over a series of questions and discussions. It is used for estimating or forecasting in decision making</a:t>
            </a:r>
          </a:p>
          <a:p>
            <a:endParaRPr lang="en-US" sz="1600" b="0" i="0" kern="1200" dirty="0" smtClean="0">
              <a:solidFill>
                <a:schemeClr val="tx1"/>
              </a:solidFill>
              <a:latin typeface="+mn-lt"/>
              <a:ea typeface="+mn-ea"/>
              <a:cs typeface="+mn-cs"/>
            </a:endParaRPr>
          </a:p>
          <a:p>
            <a:r>
              <a:rPr lang="en-US" sz="1600" b="1" i="0" kern="1200" dirty="0" smtClean="0">
                <a:solidFill>
                  <a:schemeClr val="tx1"/>
                </a:solidFill>
                <a:latin typeface="+mn-lt"/>
                <a:ea typeface="+mn-ea"/>
                <a:cs typeface="+mn-cs"/>
              </a:rPr>
              <a:t>5. Marginal Analysis: </a:t>
            </a:r>
            <a:r>
              <a:rPr lang="en-US" sz="16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Marginal analysis is an examination of the additional benefits of an activity compared to the additional costs incurred by that same activity. Companies use marginal analysis as a decision-making tool to help them maximize their potential profits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6. Cost Benefit Analysis: </a:t>
            </a:r>
            <a:r>
              <a:rPr lang="en-US" sz="1200" b="0" i="0" kern="1200" dirty="0" smtClean="0">
                <a:solidFill>
                  <a:schemeClr val="tx1"/>
                </a:solidFill>
                <a:latin typeface="+mn-lt"/>
                <a:ea typeface="+mn-ea"/>
                <a:cs typeface="+mn-cs"/>
              </a:rPr>
              <a:t>Cost–benefit analysis (CBA), sometimes called benefit costs analysis (BCA), is a systematic approach to estimating the strengths and weaknesses of alternatives used to determine options which provide the best approach to achieving benefits while preserving savings</a:t>
            </a:r>
            <a:endParaRPr lang="en-US" sz="1600" b="1" i="0" kern="1200" dirty="0" smtClean="0">
              <a:solidFill>
                <a:schemeClr val="tx1"/>
              </a:solidFill>
              <a:latin typeface="+mn-lt"/>
              <a:ea typeface="+mn-ea"/>
              <a:cs typeface="+mn-cs"/>
            </a:endParaRPr>
          </a:p>
          <a:p>
            <a:endParaRPr lang="en-US" sz="1600" b="0" i="0" kern="1200" dirty="0" smtClean="0">
              <a:solidFill>
                <a:schemeClr val="tx1"/>
              </a:solidFill>
              <a:latin typeface="+mn-lt"/>
              <a:ea typeface="+mn-ea"/>
              <a:cs typeface="+mn-cs"/>
            </a:endParaRPr>
          </a:p>
          <a:p>
            <a:endParaRPr lang="en-US" sz="1600" b="0" i="0" kern="1200" dirty="0" smtClean="0">
              <a:solidFill>
                <a:schemeClr val="tx1"/>
              </a:solidFill>
              <a:latin typeface="+mn-lt"/>
              <a:ea typeface="+mn-ea"/>
              <a:cs typeface="+mn-cs"/>
            </a:endParaRPr>
          </a:p>
        </p:txBody>
      </p:sp>
    </p:spTree>
    <p:extLst>
      <p:ext uri="{BB962C8B-B14F-4D97-AF65-F5344CB8AC3E}">
        <p14:creationId xmlns:p14="http://schemas.microsoft.com/office/powerpoint/2010/main" xmlns="" val="254982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7.</a:t>
            </a:r>
            <a:r>
              <a:rPr lang="en-US" sz="1200" b="1" i="0" kern="1200" baseline="0" dirty="0" smtClean="0">
                <a:solidFill>
                  <a:schemeClr val="tx1"/>
                </a:solidFill>
                <a:latin typeface="+mn-lt"/>
                <a:ea typeface="+mn-ea"/>
                <a:cs typeface="+mn-cs"/>
              </a:rPr>
              <a:t> Ratio Analysis: </a:t>
            </a:r>
            <a:r>
              <a:rPr lang="en-US" sz="1200" b="0" i="0" kern="1200" dirty="0" smtClean="0">
                <a:solidFill>
                  <a:schemeClr val="tx1"/>
                </a:solidFill>
                <a:latin typeface="+mn-lt"/>
                <a:ea typeface="+mn-ea"/>
                <a:cs typeface="+mn-cs"/>
              </a:rPr>
              <a:t>Ratio analysis helps in making decisions from the information provided in these financial statements. Thus, the proper use of accounting ratios assists management in communicating information which is pertinent and purposeful for decision makers to ensure the effectiveness of management in the enterprise</a:t>
            </a:r>
          </a:p>
          <a:p>
            <a:endParaRPr lang="en-US" sz="1200" b="1" i="0" kern="1200" dirty="0" smtClean="0">
              <a:solidFill>
                <a:schemeClr val="tx1"/>
              </a:solidFill>
              <a:latin typeface="+mn-lt"/>
              <a:ea typeface="+mn-ea"/>
              <a:cs typeface="+mn-cs"/>
            </a:endParaRPr>
          </a:p>
          <a:p>
            <a:r>
              <a:rPr lang="en-US" sz="1200" b="1" dirty="0" smtClean="0">
                <a:solidFill>
                  <a:schemeClr val="tx1"/>
                </a:solidFill>
                <a:latin typeface="Nunito Sans"/>
              </a:rPr>
              <a:t>8. Financial Analysis : </a:t>
            </a:r>
            <a:r>
              <a:rPr lang="en-US" sz="1200" b="0" dirty="0" smtClean="0">
                <a:solidFill>
                  <a:schemeClr val="tx1"/>
                </a:solidFill>
                <a:latin typeface="Nunito Sans"/>
              </a:rPr>
              <a:t> </a:t>
            </a:r>
            <a:r>
              <a:rPr lang="en-US" sz="1200" b="0" i="0" kern="1200" dirty="0" smtClean="0">
                <a:solidFill>
                  <a:schemeClr val="tx1"/>
                </a:solidFill>
                <a:latin typeface="+mn-lt"/>
                <a:ea typeface="+mn-ea"/>
                <a:cs typeface="+mn-cs"/>
              </a:rPr>
              <a:t>Financial reports represent information base for business decision making. Management of the company is focused on the perception of future events as a result of the present decision, while accounting is ex post oriented.</a:t>
            </a:r>
            <a:endParaRPr lang="en-US" b="0" dirty="0" smtClean="0"/>
          </a:p>
          <a:p>
            <a:endParaRPr lang="en-US" dirty="0" smtClean="0"/>
          </a:p>
          <a:p>
            <a:endParaRPr lang="en-US" dirty="0"/>
          </a:p>
          <a:p>
            <a:r>
              <a:rPr lang="en-US" b="1" dirty="0" smtClean="0"/>
              <a:t>9</a:t>
            </a:r>
            <a:r>
              <a:rPr lang="en-US" dirty="0" smtClean="0"/>
              <a:t>.</a:t>
            </a:r>
            <a:r>
              <a:rPr lang="en-US" baseline="0" dirty="0" smtClean="0"/>
              <a:t> </a:t>
            </a:r>
            <a:r>
              <a:rPr lang="en-US" sz="1200" b="1" i="0" kern="1200" dirty="0" smtClean="0">
                <a:solidFill>
                  <a:schemeClr val="tx1"/>
                </a:solidFill>
                <a:latin typeface="+mn-lt"/>
                <a:ea typeface="+mn-ea"/>
                <a:cs typeface="+mn-cs"/>
              </a:rPr>
              <a:t>Break</a:t>
            </a:r>
            <a:r>
              <a:rPr lang="en-US" sz="1200" b="0" i="0" kern="1200" dirty="0" smtClean="0">
                <a:solidFill>
                  <a:schemeClr val="tx1"/>
                </a:solidFill>
                <a:latin typeface="+mn-lt"/>
                <a:ea typeface="+mn-ea"/>
                <a:cs typeface="+mn-cs"/>
              </a:rPr>
              <a:t>-</a:t>
            </a:r>
            <a:r>
              <a:rPr lang="en-US" sz="1200" b="1" i="0" kern="1200" dirty="0" smtClean="0">
                <a:solidFill>
                  <a:schemeClr val="tx1"/>
                </a:solidFill>
                <a:latin typeface="+mn-lt"/>
                <a:ea typeface="+mn-ea"/>
                <a:cs typeface="+mn-cs"/>
              </a:rPr>
              <a:t>even analysis: </a:t>
            </a:r>
            <a:r>
              <a:rPr lang="en-US" sz="1200" b="0" i="0" kern="1200" dirty="0" smtClean="0">
                <a:solidFill>
                  <a:schemeClr val="tx1"/>
                </a:solidFill>
                <a:latin typeface="+mn-lt"/>
                <a:ea typeface="+mn-ea"/>
                <a:cs typeface="+mn-cs"/>
              </a:rPr>
              <a:t>It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is valuable as a preliminary decision-making tool. The principle idea behind break-even analysis is that all costs are variable (which means they vary with output), fixed (which means they are relatively constant over time) or a combination of both. ... profit will be made if costs remain linear.</a:t>
            </a:r>
            <a:endParaRPr lang="en-US" b="0" dirty="0"/>
          </a:p>
        </p:txBody>
      </p:sp>
    </p:spTree>
    <p:extLst>
      <p:ext uri="{BB962C8B-B14F-4D97-AF65-F5344CB8AC3E}">
        <p14:creationId xmlns:p14="http://schemas.microsoft.com/office/powerpoint/2010/main" xmlns="" val="2549828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1" i="0" kern="1200" dirty="0" smtClean="0">
                <a:solidFill>
                  <a:schemeClr val="tx1"/>
                </a:solidFill>
                <a:latin typeface="+mn-lt"/>
                <a:ea typeface="+mn-ea"/>
                <a:cs typeface="+mn-cs"/>
              </a:rPr>
              <a:t>Experience</a:t>
            </a:r>
          </a:p>
          <a:p>
            <a:r>
              <a:rPr lang="en-US" sz="1200" b="0" i="0" kern="1200" dirty="0" smtClean="0">
                <a:solidFill>
                  <a:schemeClr val="tx1"/>
                </a:solidFill>
                <a:latin typeface="+mn-lt"/>
                <a:ea typeface="+mn-ea"/>
                <a:cs typeface="+mn-cs"/>
              </a:rPr>
              <a:t>Experience is a great guide. Reliance on past experience, therefore, plays a comparatively big role in decision-making.</a:t>
            </a:r>
          </a:p>
          <a:p>
            <a:r>
              <a:rPr lang="en-US" sz="1200" b="0" i="0" kern="1200" dirty="0" smtClean="0">
                <a:solidFill>
                  <a:schemeClr val="tx1"/>
                </a:solidFill>
                <a:latin typeface="+mn-lt"/>
                <a:ea typeface="+mn-ea"/>
                <a:cs typeface="+mn-cs"/>
              </a:rPr>
              <a:t>Experienced managers usually believe, often without realizing it, that the things they have successfully accomplished and the mistakes they have made provide almost a foolproof guide to the future.</a:t>
            </a:r>
          </a:p>
          <a:p>
            <a:endParaRPr lang="en-US" dirty="0" smtClean="0"/>
          </a:p>
          <a:p>
            <a:endParaRPr lang="en-US" dirty="0" smtClean="0"/>
          </a:p>
          <a:p>
            <a:r>
              <a:rPr lang="en-US" sz="1200" b="1" i="0" kern="1200" dirty="0" smtClean="0">
                <a:solidFill>
                  <a:schemeClr val="tx1"/>
                </a:solidFill>
                <a:latin typeface="+mn-lt"/>
                <a:ea typeface="+mn-ea"/>
                <a:cs typeface="+mn-cs"/>
              </a:rPr>
              <a:t>Experimentation</a:t>
            </a:r>
          </a:p>
          <a:p>
            <a:r>
              <a:rPr lang="en-US" sz="1200" b="0" i="0" kern="1200" dirty="0" smtClean="0">
                <a:solidFill>
                  <a:schemeClr val="tx1"/>
                </a:solidFill>
                <a:latin typeface="+mn-lt"/>
                <a:ea typeface="+mn-ea"/>
                <a:cs typeface="+mn-cs"/>
              </a:rPr>
              <a:t>Trying one of the alternatives and see how it goes is the usual way of choosing an alternative. This kind of experimentation is often used in scientific inquiry.</a:t>
            </a:r>
          </a:p>
          <a:p>
            <a:r>
              <a:rPr lang="en-US" sz="1200" b="0" i="0" kern="1200" dirty="0" smtClean="0">
                <a:solidFill>
                  <a:schemeClr val="tx1"/>
                </a:solidFill>
                <a:latin typeface="+mn-lt"/>
                <a:ea typeface="+mn-ea"/>
                <a:cs typeface="+mn-cs"/>
              </a:rPr>
              <a:t>It is frequently suggested that this method should be used quite often in </a:t>
            </a:r>
            <a:r>
              <a:rPr lang="en-US" sz="1200" b="1" i="0" u="none" strike="noStrike" kern="1200" dirty="0" smtClean="0">
                <a:solidFill>
                  <a:schemeClr val="tx1"/>
                </a:solidFill>
                <a:latin typeface="+mn-lt"/>
                <a:ea typeface="+mn-ea"/>
                <a:cs typeface="+mn-cs"/>
              </a:rPr>
              <a:t>management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Because only by trying various alternatives a manager can be sure about the best way, especially in view of the intangible factors involved in the decision process.</a:t>
            </a:r>
          </a:p>
          <a:p>
            <a:endParaRPr lang="en-US" dirty="0" smtClean="0"/>
          </a:p>
          <a:p>
            <a:r>
              <a:rPr lang="en-US" b="1" dirty="0" smtClean="0"/>
              <a:t>Research</a:t>
            </a:r>
          </a:p>
          <a:p>
            <a:r>
              <a:rPr lang="en-US" sz="1200" b="0" i="0" kern="1200" dirty="0" smtClean="0">
                <a:solidFill>
                  <a:schemeClr val="tx1"/>
                </a:solidFill>
                <a:latin typeface="+mn-lt"/>
                <a:ea typeface="+mn-ea"/>
                <a:cs typeface="+mn-cs"/>
              </a:rPr>
              <a:t>One of the best techniques for selecting from among alternatives when major decisions are involved in research and analysis.</a:t>
            </a:r>
          </a:p>
          <a:p>
            <a:r>
              <a:rPr lang="en-US" sz="1200" b="0" i="0" kern="1200" dirty="0" smtClean="0">
                <a:solidFill>
                  <a:schemeClr val="tx1"/>
                </a:solidFill>
                <a:latin typeface="+mn-lt"/>
                <a:ea typeface="+mn-ea"/>
                <a:cs typeface="+mn-cs"/>
              </a:rPr>
              <a:t>This approach means solving a problem by comprehending it at first.</a:t>
            </a:r>
          </a:p>
          <a:p>
            <a:r>
              <a:rPr lang="en-US" sz="1200" b="0" i="0" kern="1200" dirty="0" smtClean="0">
                <a:solidFill>
                  <a:schemeClr val="tx1"/>
                </a:solidFill>
                <a:latin typeface="+mn-lt"/>
                <a:ea typeface="+mn-ea"/>
                <a:cs typeface="+mn-cs"/>
              </a:rPr>
              <a:t>It, therefore, involves a search for relationships among the more crucial variables, constraints, and premises that bear upon the goal sought.</a:t>
            </a:r>
          </a:p>
          <a:p>
            <a:r>
              <a:rPr lang="en-US" sz="1200" b="0" i="0" kern="1200" dirty="0" smtClean="0">
                <a:solidFill>
                  <a:schemeClr val="tx1"/>
                </a:solidFill>
                <a:latin typeface="+mn-lt"/>
                <a:ea typeface="+mn-ea"/>
                <a:cs typeface="+mn-cs"/>
              </a:rPr>
              <a:t>It is the pen-and-paper approach to decision-making.</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rPr>
              <a:t>solution to a planning problem</a:t>
            </a:r>
            <a:r>
              <a:rPr lang="en-US" sz="1200" b="0" i="0" kern="1200" dirty="0" smtClean="0">
                <a:solidFill>
                  <a:schemeClr val="tx1"/>
                </a:solidFill>
                <a:latin typeface="+mn-lt"/>
                <a:ea typeface="+mn-ea"/>
                <a:cs typeface="+mn-cs"/>
              </a:rPr>
              <a:t> and making a decision about it involves dissecting the problem into its component parts and studying their various quantitative and qualitative aspects.</a:t>
            </a:r>
          </a:p>
          <a:p>
            <a:r>
              <a:rPr lang="en-US" sz="1200" b="0" i="0" kern="1200" dirty="0" smtClean="0">
                <a:solidFill>
                  <a:schemeClr val="tx1"/>
                </a:solidFill>
                <a:latin typeface="+mn-lt"/>
                <a:ea typeface="+mn-ea"/>
                <a:cs typeface="+mn-cs"/>
              </a:rPr>
              <a:t>Compared with experimentation, study and analysis are likely to be far cheaper. Study and analysis may require time and volumes of paper but usually, they cost much less than trying various alternatives.</a:t>
            </a:r>
          </a:p>
          <a:p>
            <a:endParaRPr lang="en-US" dirty="0" smtClean="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1" i="0" kern="1200" dirty="0" smtClean="0">
                <a:solidFill>
                  <a:schemeClr val="tx1"/>
                </a:solidFill>
                <a:latin typeface="+mn-lt"/>
                <a:ea typeface="+mn-ea"/>
                <a:cs typeface="+mn-cs"/>
              </a:rPr>
              <a:t>After choosing the best alternative, the next steps are involved in planning and implementing the decision taken</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Decision making planning</a:t>
            </a:r>
            <a:r>
              <a:rPr lang="en-US" sz="1200" b="0" i="0" kern="1200" dirty="0" smtClean="0">
                <a:solidFill>
                  <a:schemeClr val="tx1"/>
                </a:solidFill>
                <a:latin typeface="+mn-lt"/>
                <a:ea typeface="+mn-ea"/>
                <a:cs typeface="+mn-cs"/>
              </a:rPr>
              <a:t> envisions the desired outcome and asks the questions needed to move toward the chosen solution. This is true for business as well as personal </a:t>
            </a:r>
            <a:r>
              <a:rPr lang="en-US" sz="1200" b="1" i="0" kern="1200" dirty="0" smtClean="0">
                <a:solidFill>
                  <a:schemeClr val="tx1"/>
                </a:solidFill>
                <a:latin typeface="+mn-lt"/>
                <a:ea typeface="+mn-ea"/>
                <a:cs typeface="+mn-cs"/>
              </a:rPr>
              <a:t>decisions</a:t>
            </a:r>
            <a:r>
              <a:rPr lang="en-US" sz="1200" b="0" i="0" kern="1200" dirty="0" smtClean="0">
                <a:solidFill>
                  <a:schemeClr val="tx1"/>
                </a:solidFill>
                <a:latin typeface="+mn-lt"/>
                <a:ea typeface="+mn-ea"/>
                <a:cs typeface="+mn-cs"/>
              </a:rPr>
              <a:t>. Similar to problem solving, certain framing questions hel</a:t>
            </a:r>
            <a:r>
              <a:rPr lang="en-US" sz="1200" b="0" i="0" kern="1200" baseline="0" dirty="0" smtClean="0">
                <a:solidFill>
                  <a:schemeClr val="tx1"/>
                </a:solidFill>
                <a:latin typeface="+mn-lt"/>
                <a:ea typeface="+mn-ea"/>
                <a:cs typeface="+mn-cs"/>
              </a:rPr>
              <a:t>p</a:t>
            </a:r>
            <a:r>
              <a:rPr lang="en-US" sz="1200" b="0" i="0" kern="1200" dirty="0" smtClean="0">
                <a:solidFill>
                  <a:schemeClr val="tx1"/>
                </a:solidFill>
                <a:latin typeface="+mn-lt"/>
                <a:ea typeface="+mn-ea"/>
                <a:cs typeface="+mn-cs"/>
              </a:rPr>
              <a:t> to clarify and further characterize the choice to be made</a:t>
            </a:r>
            <a:endParaRPr lang="en-US" sz="1200" b="1" i="0" kern="1200" dirty="0" smtClean="0">
              <a:solidFill>
                <a:schemeClr val="tx1"/>
              </a:solidFill>
              <a:latin typeface="+mn-lt"/>
              <a:ea typeface="+mn-ea"/>
              <a:cs typeface="+mn-cs"/>
            </a:endParaRPr>
          </a:p>
          <a:p>
            <a:endParaRPr lang="en-US" sz="1200" b="1" i="0" kern="1200" dirty="0" smtClean="0">
              <a:solidFill>
                <a:schemeClr val="tx1"/>
              </a:solidFill>
              <a:latin typeface="+mn-lt"/>
              <a:ea typeface="+mn-ea"/>
              <a:cs typeface="+mn-cs"/>
            </a:endParaRPr>
          </a:p>
        </p:txBody>
      </p:sp>
    </p:spTree>
    <p:extLst>
      <p:ext uri="{BB962C8B-B14F-4D97-AF65-F5344CB8AC3E}">
        <p14:creationId xmlns:p14="http://schemas.microsoft.com/office/powerpoint/2010/main" xmlns="" val="2549828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1" i="0" kern="1200" dirty="0" smtClean="0">
                <a:solidFill>
                  <a:schemeClr val="tx1"/>
                </a:solidFill>
                <a:latin typeface="+mn-lt"/>
                <a:ea typeface="+mn-ea"/>
                <a:cs typeface="+mn-cs"/>
              </a:rPr>
              <a:t>Decisions</a:t>
            </a:r>
            <a:r>
              <a:rPr lang="en-US" sz="1200" b="0" i="0" kern="1200" dirty="0" smtClean="0">
                <a:solidFill>
                  <a:schemeClr val="tx1"/>
                </a:solidFill>
                <a:latin typeface="+mn-lt"/>
                <a:ea typeface="+mn-ea"/>
                <a:cs typeface="+mn-cs"/>
              </a:rPr>
              <a:t> are required to be </a:t>
            </a:r>
            <a:r>
              <a:rPr lang="en-US" sz="1200" b="1" i="0" kern="1200" dirty="0" smtClean="0">
                <a:solidFill>
                  <a:schemeClr val="tx1"/>
                </a:solidFill>
                <a:latin typeface="+mn-lt"/>
                <a:ea typeface="+mn-ea"/>
                <a:cs typeface="+mn-cs"/>
              </a:rPr>
              <a:t>taken</a:t>
            </a:r>
            <a:r>
              <a:rPr lang="en-US" sz="1200" b="0" i="0" kern="1200" dirty="0" smtClean="0">
                <a:solidFill>
                  <a:schemeClr val="tx1"/>
                </a:solidFill>
                <a:latin typeface="+mn-lt"/>
                <a:ea typeface="+mn-ea"/>
                <a:cs typeface="+mn-cs"/>
              </a:rPr>
              <a:t> regularly as new problems, difficulties and challenges develop before a business enterprise.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After implementing the decision making</a:t>
            </a:r>
            <a:r>
              <a:rPr lang="en-US" sz="1200" b="0" i="0" kern="1200" baseline="0" dirty="0" smtClean="0">
                <a:solidFill>
                  <a:schemeClr val="tx1"/>
                </a:solidFill>
                <a:latin typeface="+mn-lt"/>
                <a:ea typeface="+mn-ea"/>
                <a:cs typeface="+mn-cs"/>
              </a:rPr>
              <a:t> plan taking follow up action is very important.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The decision which is implemented is to be regularly and periodically have experimentation until it reaches the objectives.</a:t>
            </a:r>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pPr fontAlgn="base"/>
            <a:r>
              <a:rPr lang="en-US" sz="1200" b="0" i="0" kern="1200" dirty="0" smtClean="0">
                <a:solidFill>
                  <a:schemeClr val="tx1"/>
                </a:solidFill>
                <a:latin typeface="+mn-lt"/>
                <a:ea typeface="+mn-ea"/>
                <a:cs typeface="+mn-cs"/>
              </a:rPr>
              <a:t>After a predetermined amount of time—which you defined in step one of the decision-making process—take an honest look back at your decision. Did you solve the problem? Did you answer the question? Did you meet your goals?</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If it is not,</a:t>
            </a:r>
            <a:r>
              <a:rPr lang="en-US" sz="1200" b="0" i="0" kern="1200" baseline="0" dirty="0" smtClean="0">
                <a:solidFill>
                  <a:schemeClr val="tx1"/>
                </a:solidFill>
                <a:latin typeface="+mn-lt"/>
                <a:ea typeface="+mn-ea"/>
                <a:cs typeface="+mn-cs"/>
              </a:rPr>
              <a:t> your decision making process is not working  and you need to alter or refresh or recreate new ideas for implementing the objectives of decision making</a:t>
            </a:r>
            <a:endParaRPr lang="en-US" sz="1200" b="0" i="0" kern="1200" dirty="0" smtClean="0">
              <a:solidFill>
                <a:schemeClr val="tx1"/>
              </a:solidFill>
              <a:latin typeface="+mn-lt"/>
              <a:ea typeface="+mn-ea"/>
              <a:cs typeface="+mn-cs"/>
            </a:endParaRPr>
          </a:p>
          <a:p>
            <a:pPr fontAlgn="base"/>
            <a:endParaRPr lang="en-US" sz="1200" b="1" i="0" kern="1200" dirty="0" smtClean="0">
              <a:solidFill>
                <a:schemeClr val="tx1"/>
              </a:solidFill>
              <a:latin typeface="+mn-lt"/>
              <a:ea typeface="+mn-ea"/>
              <a:cs typeface="+mn-cs"/>
            </a:endParaRP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IN" dirty="0" smtClean="0"/>
              <a:t>Trainer,</a:t>
            </a:r>
          </a:p>
          <a:p>
            <a:endParaRPr lang="en-IN" dirty="0" smtClean="0"/>
          </a:p>
          <a:p>
            <a:r>
              <a:rPr lang="en-IN" dirty="0" smtClean="0"/>
              <a:t>Please go through the decision</a:t>
            </a:r>
            <a:r>
              <a:rPr lang="en-IN" baseline="0" dirty="0" smtClean="0"/>
              <a:t> making scenarios.</a:t>
            </a:r>
          </a:p>
          <a:p>
            <a:endParaRPr lang="en-IN" baseline="0" dirty="0" smtClean="0"/>
          </a:p>
          <a:p>
            <a:r>
              <a:rPr lang="en-IN" baseline="0" dirty="0" smtClean="0"/>
              <a:t>Speak to the students interactively without reading the slide. </a:t>
            </a:r>
          </a:p>
          <a:p>
            <a:endParaRPr lang="en-IN" baseline="0" dirty="0" smtClean="0"/>
          </a:p>
          <a:p>
            <a:endParaRPr lang="en-IN" dirty="0"/>
          </a:p>
        </p:txBody>
      </p:sp>
    </p:spTree>
    <p:extLst>
      <p:ext uri="{BB962C8B-B14F-4D97-AF65-F5344CB8AC3E}">
        <p14:creationId xmlns:p14="http://schemas.microsoft.com/office/powerpoint/2010/main" xmlns="" val="196584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Trainers,</a:t>
            </a:r>
          </a:p>
          <a:p>
            <a:r>
              <a:rPr lang="en-US" sz="1200" b="0" i="0" kern="1200" dirty="0" smtClean="0">
                <a:solidFill>
                  <a:schemeClr val="tx1"/>
                </a:solidFill>
                <a:latin typeface="+mn-lt"/>
                <a:ea typeface="+mn-ea"/>
                <a:cs typeface="+mn-cs"/>
              </a:rPr>
              <a:t>We have covered in </a:t>
            </a:r>
          </a:p>
          <a:p>
            <a:r>
              <a:rPr lang="en-US" sz="1200" b="0" i="0" kern="1200" dirty="0" smtClean="0">
                <a:solidFill>
                  <a:schemeClr val="tx1"/>
                </a:solidFill>
                <a:latin typeface="+mn-lt"/>
                <a:ea typeface="+mn-ea"/>
                <a:cs typeface="+mn-cs"/>
              </a:rPr>
              <a:t>Decision Making 1.1 – Essence of Decision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Importance of Decision Making</a:t>
            </a:r>
          </a:p>
          <a:p>
            <a:r>
              <a:rPr lang="en-US" sz="1200" b="0" i="0" kern="1200" dirty="0" smtClean="0">
                <a:solidFill>
                  <a:schemeClr val="tx1"/>
                </a:solidFill>
                <a:latin typeface="+mn-lt"/>
                <a:ea typeface="+mn-ea"/>
                <a:cs typeface="+mn-cs"/>
              </a:rPr>
              <a:t>Decision Making 1.2</a:t>
            </a:r>
            <a:r>
              <a:rPr lang="en-US" sz="1200" b="0" i="0" kern="1200" baseline="0" dirty="0" smtClean="0">
                <a:solidFill>
                  <a:schemeClr val="tx1"/>
                </a:solidFill>
                <a:latin typeface="+mn-lt"/>
                <a:ea typeface="+mn-ea"/>
                <a:cs typeface="+mn-cs"/>
              </a:rPr>
              <a:t> – Types of Decision, Decision Making conditions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We are going to cover </a:t>
            </a:r>
          </a:p>
          <a:p>
            <a:r>
              <a:rPr lang="en-US" sz="1200" b="0" i="0" kern="1200" baseline="0" dirty="0" smtClean="0">
                <a:solidFill>
                  <a:schemeClr val="tx1"/>
                </a:solidFill>
                <a:latin typeface="+mn-lt"/>
                <a:ea typeface="+mn-ea"/>
                <a:cs typeface="+mn-cs"/>
              </a:rPr>
              <a:t>Decision Making 1.3 – Effective Decision Making Scenarios</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dirty="0"/>
          </a:p>
        </p:txBody>
      </p:sp>
    </p:spTree>
    <p:extLst>
      <p:ext uri="{BB962C8B-B14F-4D97-AF65-F5344CB8AC3E}">
        <p14:creationId xmlns:p14="http://schemas.microsoft.com/office/powerpoint/2010/main" xmlns=""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965844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IN" dirty="0" smtClean="0"/>
              <a:t>Trainer,</a:t>
            </a:r>
          </a:p>
          <a:p>
            <a:endParaRPr lang="en-IN" dirty="0" smtClean="0"/>
          </a:p>
          <a:p>
            <a:r>
              <a:rPr lang="en-IN" dirty="0" smtClean="0"/>
              <a:t>Please go through the decision</a:t>
            </a:r>
            <a:r>
              <a:rPr lang="en-IN" baseline="0" dirty="0" smtClean="0"/>
              <a:t> making scenarios.</a:t>
            </a:r>
          </a:p>
          <a:p>
            <a:endParaRPr lang="en-IN" baseline="0" dirty="0" smtClean="0"/>
          </a:p>
          <a:p>
            <a:r>
              <a:rPr lang="en-IN" baseline="0" dirty="0" smtClean="0"/>
              <a:t>Speak to the students interactively without reading the slide. </a:t>
            </a:r>
            <a:endParaRPr lang="en-IN" dirty="0"/>
          </a:p>
        </p:txBody>
      </p:sp>
    </p:spTree>
    <p:extLst>
      <p:ext uri="{BB962C8B-B14F-4D97-AF65-F5344CB8AC3E}">
        <p14:creationId xmlns:p14="http://schemas.microsoft.com/office/powerpoint/2010/main" xmlns="" val="1965844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IN" dirty="0" smtClean="0"/>
              <a:t>Trainer,</a:t>
            </a:r>
          </a:p>
          <a:p>
            <a:endParaRPr lang="en-IN" dirty="0" smtClean="0"/>
          </a:p>
          <a:p>
            <a:r>
              <a:rPr lang="en-IN" dirty="0" smtClean="0"/>
              <a:t>Please go through the decision</a:t>
            </a:r>
            <a:r>
              <a:rPr lang="en-IN" baseline="0" dirty="0" smtClean="0"/>
              <a:t> making scenarios.</a:t>
            </a:r>
          </a:p>
          <a:p>
            <a:endParaRPr lang="en-IN" baseline="0" dirty="0" smtClean="0"/>
          </a:p>
          <a:p>
            <a:r>
              <a:rPr lang="en-IN" baseline="0" dirty="0" smtClean="0"/>
              <a:t>Speak to the students interactively without reading the slide. </a:t>
            </a:r>
            <a:endParaRPr lang="en-IN" dirty="0"/>
          </a:p>
        </p:txBody>
      </p:sp>
    </p:spTree>
    <p:extLst>
      <p:ext uri="{BB962C8B-B14F-4D97-AF65-F5344CB8AC3E}">
        <p14:creationId xmlns:p14="http://schemas.microsoft.com/office/powerpoint/2010/main" xmlns="" val="1965844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IN" dirty="0" smtClean="0"/>
              <a:t>Trainer,</a:t>
            </a:r>
          </a:p>
          <a:p>
            <a:endParaRPr lang="en-IN" dirty="0" smtClean="0"/>
          </a:p>
          <a:p>
            <a:r>
              <a:rPr lang="en-IN" dirty="0" smtClean="0"/>
              <a:t>Please go through the decision</a:t>
            </a:r>
            <a:r>
              <a:rPr lang="en-IN" baseline="0" dirty="0" smtClean="0"/>
              <a:t> making scenarios.</a:t>
            </a:r>
          </a:p>
          <a:p>
            <a:endParaRPr lang="en-IN" baseline="0" dirty="0" smtClean="0"/>
          </a:p>
          <a:p>
            <a:r>
              <a:rPr lang="en-IN" baseline="0" dirty="0" smtClean="0"/>
              <a:t>Speak to the students interactively without reading the slide. </a:t>
            </a:r>
            <a:endParaRPr lang="en-IN" dirty="0" smtClean="0"/>
          </a:p>
          <a:p>
            <a:endParaRPr lang="en-IN" dirty="0"/>
          </a:p>
        </p:txBody>
      </p:sp>
    </p:spTree>
    <p:extLst>
      <p:ext uri="{BB962C8B-B14F-4D97-AF65-F5344CB8AC3E}">
        <p14:creationId xmlns:p14="http://schemas.microsoft.com/office/powerpoint/2010/main" xmlns="" val="1965844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IN" dirty="0" smtClean="0"/>
              <a:t>Activity:</a:t>
            </a:r>
          </a:p>
          <a:p>
            <a:endParaRPr lang="en-IN" dirty="0" smtClean="0"/>
          </a:p>
          <a:p>
            <a:r>
              <a:rPr lang="en-IN" dirty="0" smtClean="0"/>
              <a:t>Total</a:t>
            </a:r>
            <a:r>
              <a:rPr lang="en-IN" baseline="0" dirty="0" smtClean="0"/>
              <a:t> 10 minutes:</a:t>
            </a:r>
          </a:p>
          <a:p>
            <a:r>
              <a:rPr lang="en-IN" baseline="0" dirty="0" smtClean="0"/>
              <a:t>For 1st question 4 minutes.</a:t>
            </a:r>
          </a:p>
          <a:p>
            <a:r>
              <a:rPr lang="en-IN" baseline="0" dirty="0" smtClean="0"/>
              <a:t>For 2</a:t>
            </a:r>
            <a:r>
              <a:rPr lang="en-IN" baseline="30000" dirty="0" smtClean="0"/>
              <a:t>nd</a:t>
            </a:r>
            <a:r>
              <a:rPr lang="en-IN" baseline="0" dirty="0" smtClean="0"/>
              <a:t> question 4 minutes.</a:t>
            </a:r>
          </a:p>
          <a:p>
            <a:endParaRPr lang="en-IN" baseline="0" dirty="0" smtClean="0"/>
          </a:p>
          <a:p>
            <a:r>
              <a:rPr lang="en-IN" baseline="0" dirty="0" smtClean="0"/>
              <a:t>2 minutes for trainer debriefing. Appreciate the decisions.</a:t>
            </a:r>
          </a:p>
          <a:p>
            <a:endParaRPr lang="en-IN" baseline="0" dirty="0" smtClean="0"/>
          </a:p>
          <a:p>
            <a:r>
              <a:rPr lang="en-IN" baseline="0" dirty="0" smtClean="0"/>
              <a:t>Tell the students that decision changes from person to person, socio cultural habits, environment, emotional feelings</a:t>
            </a:r>
          </a:p>
          <a:p>
            <a:endParaRPr lang="en-IN" dirty="0"/>
          </a:p>
        </p:txBody>
      </p:sp>
    </p:spTree>
    <p:extLst>
      <p:ext uri="{BB962C8B-B14F-4D97-AF65-F5344CB8AC3E}">
        <p14:creationId xmlns:p14="http://schemas.microsoft.com/office/powerpoint/2010/main" xmlns="" val="1965844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IN" dirty="0" smtClean="0"/>
              <a:t>Recap various points discussed in the effective decision making process including gathering information and weighing</a:t>
            </a:r>
            <a:r>
              <a:rPr lang="en-IN" baseline="0" dirty="0" smtClean="0"/>
              <a:t> the options as explained in the slides</a:t>
            </a:r>
            <a:endParaRPr lang="en-IN" dirty="0"/>
          </a:p>
        </p:txBody>
      </p:sp>
    </p:spTree>
    <p:extLst>
      <p:ext uri="{BB962C8B-B14F-4D97-AF65-F5344CB8AC3E}">
        <p14:creationId xmlns:p14="http://schemas.microsoft.com/office/powerpoint/2010/main" xmlns="" val="1965844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5884" y="1143177"/>
            <a:ext cx="5927764" cy="3086295"/>
          </a:xfrm>
        </p:spPr>
      </p:sp>
      <p:sp>
        <p:nvSpPr>
          <p:cNvPr id="3" name="Notes Placeholder 2"/>
          <p:cNvSpPr>
            <a:spLocks noGrp="1"/>
          </p:cNvSpPr>
          <p:nvPr>
            <p:ph type="body" idx="1"/>
          </p:nvPr>
        </p:nvSpPr>
        <p:spPr/>
        <p:txBody>
          <a:bodyPr/>
          <a:lstStyle/>
          <a:p>
            <a:r>
              <a:rPr lang="en-US" b="0" baseline="0" dirty="0" smtClean="0">
                <a:latin typeface="Nunito Sans" charset="0"/>
              </a:rPr>
              <a:t>Trainer to Thank the Students saying that it was a good session and re- iterate the usefulness of the session.</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We are going to cover the three important main topics</a:t>
            </a:r>
          </a:p>
          <a:p>
            <a:endParaRPr lang="en-US" dirty="0" smtClean="0">
              <a:latin typeface="Nunito Sans" panose="00000500000000000000" pitchFamily="2" charset="0"/>
            </a:endParaRPr>
          </a:p>
          <a:p>
            <a:pPr marL="228600" indent="-228600">
              <a:buAutoNum type="arabicPeriod"/>
            </a:pPr>
            <a:r>
              <a:rPr lang="en-US" dirty="0" smtClean="0">
                <a:latin typeface="Nunito Sans" panose="00000500000000000000" pitchFamily="2" charset="0"/>
              </a:rPr>
              <a:t>Introduction – Decision Making</a:t>
            </a:r>
          </a:p>
          <a:p>
            <a:pPr marL="228600" indent="-228600">
              <a:buAutoNum type="arabicPeriod"/>
            </a:pPr>
            <a:r>
              <a:rPr lang="en-US" dirty="0" smtClean="0">
                <a:latin typeface="Nunito Sans" panose="00000500000000000000" pitchFamily="2" charset="0"/>
              </a:rPr>
              <a:t>Understanding the process of decision making</a:t>
            </a:r>
          </a:p>
          <a:p>
            <a:pPr marL="228600" indent="-228600">
              <a:buAutoNum type="arabicPeriod"/>
            </a:pPr>
            <a:r>
              <a:rPr lang="en-US" dirty="0" smtClean="0">
                <a:latin typeface="Nunito Sans" panose="00000500000000000000" pitchFamily="2" charset="0"/>
              </a:rPr>
              <a:t>Identifying the importance of Decision Making</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dirty="0"/>
          </a:p>
        </p:txBody>
      </p:sp>
    </p:spTree>
    <p:extLst>
      <p:ext uri="{BB962C8B-B14F-4D97-AF65-F5344CB8AC3E}">
        <p14:creationId xmlns:p14="http://schemas.microsoft.com/office/powerpoint/2010/main" xmlns="" val="128150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Effective decision making</a:t>
            </a:r>
            <a:r>
              <a:rPr lang="en-US" sz="1200" b="0" i="0" kern="1200" dirty="0" smtClean="0">
                <a:solidFill>
                  <a:schemeClr val="tx1"/>
                </a:solidFill>
                <a:latin typeface="+mn-lt"/>
                <a:ea typeface="+mn-ea"/>
                <a:cs typeface="+mn-cs"/>
              </a:rPr>
              <a:t> is defined here as the process through which alternatives are selected and then managed through implementation to achieve business  and personal objectives</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dirty="0"/>
          </a:p>
        </p:txBody>
      </p:sp>
    </p:spTree>
    <p:extLst>
      <p:ext uri="{BB962C8B-B14F-4D97-AF65-F5344CB8AC3E}">
        <p14:creationId xmlns:p14="http://schemas.microsoft.com/office/powerpoint/2010/main" xmlns="" val="327744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baseline="0" dirty="0" smtClean="0">
              <a:latin typeface="Nunito Sans" panose="00000500000000000000" pitchFamily="2" charset="0"/>
            </a:endParaRPr>
          </a:p>
          <a:p>
            <a:r>
              <a:rPr lang="en-US" baseline="0" dirty="0" smtClean="0">
                <a:latin typeface="Nunito Sans" panose="00000500000000000000" pitchFamily="2" charset="0"/>
              </a:rPr>
              <a:t>Trainer can take totally 3 minutes to brush up the process of Decision Making process which is discussed in Decision Making 1.3, as from the process we are going to elaborate effective decision making</a:t>
            </a:r>
          </a:p>
          <a:p>
            <a:endParaRPr lang="en-US" sz="1200" b="1" i="0" kern="1200" baseline="0" dirty="0" smtClean="0">
              <a:solidFill>
                <a:schemeClr val="tx1"/>
              </a:solidFill>
              <a:latin typeface="Nunito Sans" panose="00000500000000000000" pitchFamily="2" charset="0"/>
              <a:ea typeface="+mn-ea"/>
              <a:cs typeface="+mn-cs"/>
            </a:endParaRPr>
          </a:p>
          <a:p>
            <a:r>
              <a:rPr lang="en-US" sz="1200" b="1" i="0" kern="1200" dirty="0" smtClean="0">
                <a:solidFill>
                  <a:schemeClr val="tx1"/>
                </a:solidFill>
                <a:latin typeface="+mn-lt"/>
                <a:ea typeface="+mn-ea"/>
                <a:cs typeface="+mn-cs"/>
              </a:rPr>
              <a:t> Define</a:t>
            </a:r>
            <a:r>
              <a:rPr lang="en-US" sz="1200" b="1" i="0" kern="1200" baseline="0" dirty="0" smtClean="0">
                <a:solidFill>
                  <a:schemeClr val="tx1"/>
                </a:solidFill>
                <a:latin typeface="+mn-lt"/>
                <a:ea typeface="+mn-ea"/>
                <a:cs typeface="+mn-cs"/>
              </a:rPr>
              <a:t> the problem</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Define the nature of the problem</a:t>
            </a:r>
            <a:r>
              <a:rPr lang="en-US" sz="1200" b="0" i="0" kern="1200" baseline="0" dirty="0" smtClean="0">
                <a:solidFill>
                  <a:schemeClr val="tx1"/>
                </a:solidFill>
                <a:latin typeface="+mn-lt"/>
                <a:ea typeface="+mn-ea"/>
                <a:cs typeface="+mn-cs"/>
              </a:rPr>
              <a:t> for which you have to make a decision</a:t>
            </a: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 Gather </a:t>
            </a:r>
            <a:r>
              <a:rPr lang="en-US" sz="1200" b="1" i="0" kern="1200" baseline="0" dirty="0" smtClean="0">
                <a:solidFill>
                  <a:schemeClr val="tx1"/>
                </a:solidFill>
                <a:latin typeface="+mn-lt"/>
                <a:ea typeface="+mn-ea"/>
                <a:cs typeface="+mn-cs"/>
              </a:rPr>
              <a:t> information</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Collect some pertinent information before you make your decision: what information is needed, </a:t>
            </a:r>
          </a:p>
          <a:p>
            <a:r>
              <a:rPr lang="en-US" sz="1200" b="1" i="0" kern="1200" dirty="0" smtClean="0">
                <a:solidFill>
                  <a:schemeClr val="tx1"/>
                </a:solidFill>
                <a:latin typeface="+mn-lt"/>
                <a:ea typeface="+mn-ea"/>
                <a:cs typeface="+mn-cs"/>
              </a:rPr>
              <a:t> Developing and weighing the options</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Evaluate whether the need identified  would be met or resolved through the use of each alternative. </a:t>
            </a:r>
          </a:p>
          <a:p>
            <a:r>
              <a:rPr lang="en-US" sz="1200" b="1" i="0" kern="1200" dirty="0" smtClean="0">
                <a:solidFill>
                  <a:schemeClr val="tx1"/>
                </a:solidFill>
                <a:latin typeface="+mn-lt"/>
                <a:ea typeface="+mn-ea"/>
                <a:cs typeface="+mn-cs"/>
              </a:rPr>
              <a:t> Choose the</a:t>
            </a:r>
            <a:r>
              <a:rPr lang="en-US" sz="1200" b="1" i="0" kern="1200" baseline="0" dirty="0" smtClean="0">
                <a:solidFill>
                  <a:schemeClr val="tx1"/>
                </a:solidFill>
                <a:latin typeface="+mn-lt"/>
                <a:ea typeface="+mn-ea"/>
                <a:cs typeface="+mn-cs"/>
              </a:rPr>
              <a:t> best alternatives</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Once you have weighed all the evidence, you are ready to select the alternative that seems to be best one for you. You may even choose a combination of alternatives. Select the best alternative from the options</a:t>
            </a:r>
          </a:p>
          <a:p>
            <a:r>
              <a:rPr lang="en-US" sz="1200" b="1" i="0" kern="1200" dirty="0" smtClean="0">
                <a:solidFill>
                  <a:schemeClr val="tx1"/>
                </a:solidFill>
                <a:latin typeface="+mn-lt"/>
                <a:ea typeface="+mn-ea"/>
                <a:cs typeface="+mn-cs"/>
              </a:rPr>
              <a:t>Plan and execute</a:t>
            </a:r>
          </a:p>
          <a:p>
            <a:r>
              <a:rPr lang="en-US" sz="1200" b="0" i="0" kern="1200" dirty="0" smtClean="0">
                <a:solidFill>
                  <a:schemeClr val="tx1"/>
                </a:solidFill>
                <a:latin typeface="+mn-lt"/>
                <a:ea typeface="+mn-ea"/>
                <a:cs typeface="+mn-cs"/>
              </a:rPr>
              <a:t>Plan and execute the</a:t>
            </a:r>
            <a:r>
              <a:rPr lang="en-US" sz="1200" b="0" i="0" kern="1200" baseline="0" dirty="0" smtClean="0">
                <a:solidFill>
                  <a:schemeClr val="tx1"/>
                </a:solidFill>
                <a:latin typeface="+mn-lt"/>
                <a:ea typeface="+mn-ea"/>
                <a:cs typeface="+mn-cs"/>
              </a:rPr>
              <a:t> decision chosen from the alternatives</a:t>
            </a: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Take follow up action</a:t>
            </a:r>
          </a:p>
          <a:p>
            <a:r>
              <a:rPr lang="en-US" sz="1200" b="0" i="0" kern="1200" dirty="0" smtClean="0">
                <a:solidFill>
                  <a:schemeClr val="tx1"/>
                </a:solidFill>
                <a:latin typeface="+mn-lt"/>
                <a:ea typeface="+mn-ea"/>
                <a:cs typeface="+mn-cs"/>
              </a:rPr>
              <a:t>Take follow up</a:t>
            </a:r>
            <a:r>
              <a:rPr lang="en-US" sz="1200" b="0" i="0" kern="1200" baseline="0" dirty="0" smtClean="0">
                <a:solidFill>
                  <a:schemeClr val="tx1"/>
                </a:solidFill>
                <a:latin typeface="+mn-lt"/>
                <a:ea typeface="+mn-ea"/>
                <a:cs typeface="+mn-cs"/>
              </a:rPr>
              <a:t> actions for implementing the decision </a:t>
            </a: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 Review your decision </a:t>
            </a:r>
          </a:p>
          <a:p>
            <a:r>
              <a:rPr lang="en-US" sz="1200" b="0" i="0" kern="1200" dirty="0" smtClean="0">
                <a:solidFill>
                  <a:schemeClr val="tx1"/>
                </a:solidFill>
                <a:latin typeface="+mn-lt"/>
                <a:ea typeface="+mn-ea"/>
                <a:cs typeface="+mn-cs"/>
              </a:rPr>
              <a:t>In this final step, consider the results of your decision and evaluate whether or not it has resolved the need you identified . If the decision has </a:t>
            </a:r>
            <a:r>
              <a:rPr lang="en-US" sz="1200" b="0" i="1" kern="1200" dirty="0" smtClean="0">
                <a:solidFill>
                  <a:schemeClr val="tx1"/>
                </a:solidFill>
                <a:latin typeface="+mn-lt"/>
                <a:ea typeface="+mn-ea"/>
                <a:cs typeface="+mn-cs"/>
              </a:rPr>
              <a:t>not</a:t>
            </a:r>
            <a:r>
              <a:rPr lang="en-US" sz="1200" b="0" i="0" kern="1200" dirty="0" smtClean="0">
                <a:solidFill>
                  <a:schemeClr val="tx1"/>
                </a:solidFill>
                <a:latin typeface="+mn-lt"/>
                <a:ea typeface="+mn-ea"/>
                <a:cs typeface="+mn-cs"/>
              </a:rPr>
              <a:t> met the identified need, you may want to repeat certain steps of the process to make a new decision. </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dirty="0"/>
          </a:p>
        </p:txBody>
      </p:sp>
    </p:spTree>
    <p:extLst>
      <p:ext uri="{BB962C8B-B14F-4D97-AF65-F5344CB8AC3E}">
        <p14:creationId xmlns:p14="http://schemas.microsoft.com/office/powerpoint/2010/main" xmlns="" val="327744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Organizations are constantly making decisions at every level. Decision making ranges from strategic decisions through to managerial decisions and routine operational decisions. Decision making in business is about selecting choices or compromises in order to meet business objectives. </a:t>
            </a:r>
          </a:p>
          <a:p>
            <a:r>
              <a:rPr lang="en-US" sz="1200" kern="1200" baseline="0" dirty="0" smtClean="0">
                <a:solidFill>
                  <a:schemeClr val="tx1"/>
                </a:solidFill>
                <a:latin typeface="+mn-lt"/>
                <a:ea typeface="+mn-ea"/>
                <a:cs typeface="+mn-cs"/>
              </a:rPr>
              <a:t>However, decision making is not just about selecting the right choices or compromises. ‘Unless a decision has ‘degenerated into work’, it is not a decision. It is at best a good intention</a:t>
            </a:r>
          </a:p>
          <a:p>
            <a:r>
              <a:rPr lang="en-US" sz="1200" kern="1200" baseline="0" dirty="0" smtClean="0">
                <a:solidFill>
                  <a:schemeClr val="tx1"/>
                </a:solidFill>
                <a:latin typeface="+mn-lt"/>
                <a:ea typeface="+mn-ea"/>
                <a:cs typeface="+mn-cs"/>
              </a:rPr>
              <a:t>Effective decision making is defined here as the process through which alternatives are selected and then managed through implementation to achieve business objectives. </a:t>
            </a:r>
          </a:p>
          <a:p>
            <a:r>
              <a:rPr lang="en-US" sz="1200" kern="1200" baseline="0" dirty="0" smtClean="0">
                <a:solidFill>
                  <a:schemeClr val="tx1"/>
                </a:solidFill>
                <a:latin typeface="+mn-lt"/>
                <a:ea typeface="+mn-ea"/>
                <a:cs typeface="+mn-cs"/>
              </a:rPr>
              <a:t>‘Effective decisions result from a systematic process, with clearly defined elements, that is handled in a distinct sequence of steps’ [</a:t>
            </a:r>
            <a:r>
              <a:rPr lang="en-US" sz="1200" kern="1200" baseline="0" dirty="0" err="1" smtClean="0">
                <a:solidFill>
                  <a:schemeClr val="tx1"/>
                </a:solidFill>
                <a:latin typeface="+mn-lt"/>
                <a:ea typeface="+mn-ea"/>
                <a:cs typeface="+mn-cs"/>
              </a:rPr>
              <a:t>Drucker</a:t>
            </a:r>
            <a:r>
              <a:rPr lang="en-US" sz="1200" kern="1200" baseline="0" dirty="0" smtClean="0">
                <a:solidFill>
                  <a:schemeClr val="tx1"/>
                </a:solidFill>
                <a:latin typeface="+mn-lt"/>
                <a:ea typeface="+mn-ea"/>
                <a:cs typeface="+mn-cs"/>
              </a:rPr>
              <a:t>, 1967]. Management accountants have key roles to play throughout the effective decision making process. </a:t>
            </a:r>
          </a:p>
          <a:p>
            <a:r>
              <a:rPr lang="en-US" sz="1200" kern="1200" baseline="0" dirty="0" smtClean="0">
                <a:solidFill>
                  <a:schemeClr val="tx1"/>
                </a:solidFill>
                <a:latin typeface="+mn-lt"/>
                <a:ea typeface="+mn-ea"/>
                <a:cs typeface="+mn-cs"/>
              </a:rPr>
              <a:t> </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Defining the Problem</a:t>
            </a:r>
            <a:r>
              <a:rPr lang="en-US" sz="1200" b="0" i="0" kern="1200" dirty="0" smtClean="0">
                <a:solidFill>
                  <a:schemeClr val="tx1"/>
                </a:solidFill>
                <a:latin typeface="+mn-lt"/>
                <a:ea typeface="+mn-ea"/>
                <a:cs typeface="+mn-cs"/>
              </a:rPr>
              <a:t>.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first step in making</a:t>
            </a:r>
            <a:r>
              <a:rPr lang="en-US" sz="1200" b="0" i="0" kern="1200" dirty="0" smtClean="0">
                <a:solidFill>
                  <a:schemeClr val="tx1"/>
                </a:solidFill>
                <a:latin typeface="+mn-lt"/>
                <a:ea typeface="+mn-ea"/>
                <a:cs typeface="+mn-cs"/>
              </a:rPr>
              <a:t> the right </a:t>
            </a:r>
            <a:r>
              <a:rPr lang="en-US" sz="1200" b="1" i="0" kern="1200" dirty="0" smtClean="0">
                <a:solidFill>
                  <a:schemeClr val="tx1"/>
                </a:solidFill>
                <a:latin typeface="+mn-lt"/>
                <a:ea typeface="+mn-ea"/>
                <a:cs typeface="+mn-cs"/>
              </a:rPr>
              <a:t>decision</a:t>
            </a:r>
            <a:r>
              <a:rPr lang="en-US" sz="1200" b="0" i="0" kern="1200" dirty="0" smtClean="0">
                <a:solidFill>
                  <a:schemeClr val="tx1"/>
                </a:solidFill>
                <a:latin typeface="+mn-lt"/>
                <a:ea typeface="+mn-ea"/>
                <a:cs typeface="+mn-cs"/>
              </a:rPr>
              <a:t> is recognizing the problem or opportunity and deciding to address it. Determine why this </a:t>
            </a:r>
            <a:r>
              <a:rPr lang="en-US" sz="1200" b="1" i="0" kern="1200" dirty="0" smtClean="0">
                <a:solidFill>
                  <a:schemeClr val="tx1"/>
                </a:solidFill>
                <a:latin typeface="+mn-lt"/>
                <a:ea typeface="+mn-ea"/>
                <a:cs typeface="+mn-cs"/>
              </a:rPr>
              <a:t>decision</a:t>
            </a:r>
            <a:r>
              <a:rPr lang="en-US" sz="1200" b="0" i="0" kern="1200" dirty="0" smtClean="0">
                <a:solidFill>
                  <a:schemeClr val="tx1"/>
                </a:solidFill>
                <a:latin typeface="+mn-lt"/>
                <a:ea typeface="+mn-ea"/>
                <a:cs typeface="+mn-cs"/>
              </a:rPr>
              <a:t> will make a difference.</a:t>
            </a:r>
          </a:p>
          <a:p>
            <a:endParaRPr lang="en-US" sz="1200" b="0" i="0" kern="120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You can’t make a decision until you decide that there’s a decision to be made. It sounds obvious, but so often teams will suffer indecision or, worse, ignorance of what the problem requiring their decisive attention is.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 once you realize you have to make a decision, then you’re already at step one. At this point in the decision-making process, it’s critical to define the issue and the decision that must be made. Make sure that you’re being as specific as possible, because if you’re too broad in your definition, then your decision making  process is difficult.</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1. Collect information on the situation requiring a decision</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Ask questions such as</a:t>
            </a:r>
          </a:p>
          <a:p>
            <a:r>
              <a:rPr lang="en-US" sz="1200" b="0" i="0" kern="1200" dirty="0" smtClean="0">
                <a:solidFill>
                  <a:schemeClr val="tx1"/>
                </a:solidFill>
                <a:latin typeface="+mn-lt"/>
                <a:ea typeface="+mn-ea"/>
                <a:cs typeface="+mn-cs"/>
              </a:rPr>
              <a:t>How much information do I have? Do I need more?</a:t>
            </a:r>
          </a:p>
          <a:p>
            <a:r>
              <a:rPr lang="en-US" sz="1200" b="0" i="0" kern="1200" dirty="0" smtClean="0">
                <a:solidFill>
                  <a:schemeClr val="tx1"/>
                </a:solidFill>
                <a:latin typeface="+mn-lt"/>
                <a:ea typeface="+mn-ea"/>
                <a:cs typeface="+mn-cs"/>
              </a:rPr>
              <a:t>Is there a pattern of occurrences involved?</a:t>
            </a:r>
          </a:p>
          <a:p>
            <a:r>
              <a:rPr lang="en-US" sz="1200" b="0" i="0" kern="1200" dirty="0" smtClean="0">
                <a:solidFill>
                  <a:schemeClr val="tx1"/>
                </a:solidFill>
                <a:latin typeface="+mn-lt"/>
                <a:ea typeface="+mn-ea"/>
                <a:cs typeface="+mn-cs"/>
              </a:rPr>
              <a:t>Is the situation more people-related or machine/technology-related?</a:t>
            </a:r>
          </a:p>
          <a:p>
            <a:r>
              <a:rPr lang="en-US" sz="1200" b="0" i="0" kern="1200" dirty="0" smtClean="0">
                <a:solidFill>
                  <a:schemeClr val="tx1"/>
                </a:solidFill>
                <a:latin typeface="+mn-lt"/>
                <a:ea typeface="+mn-ea"/>
                <a:cs typeface="+mn-cs"/>
              </a:rPr>
              <a:t>Do I need information from someone outside the organization?</a:t>
            </a:r>
          </a:p>
          <a:p>
            <a:r>
              <a:rPr lang="en-US" sz="1200" b="0" i="0" kern="1200" dirty="0" smtClean="0">
                <a:solidFill>
                  <a:schemeClr val="tx1"/>
                </a:solidFill>
                <a:latin typeface="+mn-lt"/>
                <a:ea typeface="+mn-ea"/>
                <a:cs typeface="+mn-cs"/>
              </a:rPr>
              <a:t>Who is affected on my team? Who is affected elsewhere in the department or organization?</a:t>
            </a:r>
          </a:p>
          <a:p>
            <a:r>
              <a:rPr lang="en-US" sz="1200" b="0" i="0" kern="1200" dirty="0" smtClean="0">
                <a:solidFill>
                  <a:schemeClr val="tx1"/>
                </a:solidFill>
                <a:latin typeface="+mn-lt"/>
                <a:ea typeface="+mn-ea"/>
                <a:cs typeface="+mn-cs"/>
              </a:rPr>
              <a:t> </a:t>
            </a:r>
          </a:p>
        </p:txBody>
      </p:sp>
    </p:spTree>
    <p:extLst>
      <p:ext uri="{BB962C8B-B14F-4D97-AF65-F5344CB8AC3E}">
        <p14:creationId xmlns:p14="http://schemas.microsoft.com/office/powerpoint/2010/main" xmlns="" val="254982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2. Talk to the people involved</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is vital for gathering information and helping those affected feel they’re part of the decision-making process. As a result, they’ll be more likely to commit themselves to the course of action you choose.</a:t>
            </a:r>
          </a:p>
          <a:p>
            <a:r>
              <a:rPr lang="en-US" sz="1200" b="0" i="0" kern="1200" dirty="0" smtClean="0">
                <a:solidFill>
                  <a:schemeClr val="tx1"/>
                </a:solidFill>
                <a:latin typeface="+mn-lt"/>
                <a:ea typeface="+mn-ea"/>
                <a:cs typeface="+mn-cs"/>
              </a:rPr>
              <a:t> </a:t>
            </a: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48A8F-A816-4727-89C1-D92E78857BF6}" type="datetimeFigureOut">
              <a:rPr lang="en-US" smtClean="0"/>
              <a:pPr/>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948A8F-A816-4727-89C1-D92E78857BF6}" type="datetimeFigureOut">
              <a:rPr lang="en-US" smtClean="0"/>
              <a:pPr/>
              <a:t>19-Jan-20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948A8F-A816-4727-89C1-D92E78857BF6}" type="datetimeFigureOut">
              <a:rPr lang="en-US" smtClean="0"/>
              <a:pPr/>
              <a:t>19-Jan-20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948A8F-A816-4727-89C1-D92E78857BF6}" type="datetimeFigureOut">
              <a:rPr lang="en-US" smtClean="0"/>
              <a:pPr/>
              <a:t>19-Jan-20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48A8F-A816-4727-89C1-D92E78857BF6}" type="datetimeFigureOut">
              <a:rPr lang="en-US" smtClean="0"/>
              <a:pPr/>
              <a:t>19-Jan-20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48A8F-A816-4727-89C1-D92E78857BF6}" type="datetimeFigureOut">
              <a:rPr lang="en-US" smtClean="0"/>
              <a:pPr/>
              <a:t>19-Jan-20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48A8F-A816-4727-89C1-D92E78857BF6}" type="datetimeFigureOut">
              <a:rPr lang="en-US" smtClean="0"/>
              <a:pPr/>
              <a:t>19-Jan-20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48A8F-A816-4727-89C1-D92E78857BF6}" type="datetimeFigureOut">
              <a:rPr lang="en-US" smtClean="0"/>
              <a:pPr/>
              <a:t>19-Jan-20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B4FB1-608E-4C21-97CD-4AD03B5F3E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67845" y="2708920"/>
            <a:ext cx="2674550" cy="952500"/>
          </a:xfrm>
          <a:prstGeom prst="rect">
            <a:avLst/>
          </a:prstGeom>
        </p:spPr>
      </p:pic>
    </p:spTree>
    <p:extLst>
      <p:ext uri="{BB962C8B-B14F-4D97-AF65-F5344CB8AC3E}">
        <p14:creationId xmlns:p14="http://schemas.microsoft.com/office/powerpoint/2010/main" xmlns=""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500034" y="1357298"/>
            <a:ext cx="8286808" cy="2454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b="1" dirty="0" smtClean="0">
                <a:solidFill>
                  <a:schemeClr val="tx1"/>
                </a:solidFill>
              </a:rPr>
              <a:t>Use other resources available</a:t>
            </a:r>
            <a:endParaRPr lang="en-US" sz="2400" b="1" dirty="0" smtClean="0"/>
          </a:p>
          <a:p>
            <a:pPr>
              <a:lnSpc>
                <a:spcPct val="150000"/>
              </a:lnSpc>
              <a:buFont typeface="Arial" pitchFamily="34" charset="0"/>
              <a:buChar char="•"/>
            </a:pPr>
            <a:r>
              <a:rPr lang="en-US" sz="2400" dirty="0" smtClean="0">
                <a:solidFill>
                  <a:schemeClr val="tx1"/>
                </a:solidFill>
                <a:latin typeface="Nunito Sans"/>
              </a:rPr>
              <a:t>Check the previous records</a:t>
            </a:r>
          </a:p>
          <a:p>
            <a:pPr>
              <a:lnSpc>
                <a:spcPct val="150000"/>
              </a:lnSpc>
              <a:buFont typeface="Arial" pitchFamily="34" charset="0"/>
              <a:buChar char="•"/>
            </a:pPr>
            <a:r>
              <a:rPr lang="en-US" sz="2400" dirty="0" smtClean="0">
                <a:solidFill>
                  <a:schemeClr val="tx1"/>
                </a:solidFill>
                <a:latin typeface="Nunito Sans"/>
              </a:rPr>
              <a:t>Find out the specialist knowledge or experience of the issue</a:t>
            </a:r>
          </a:p>
          <a:p>
            <a:pPr>
              <a:lnSpc>
                <a:spcPct val="150000"/>
              </a:lnSpc>
              <a:buFont typeface="Arial" pitchFamily="34" charset="0"/>
              <a:buChar char="•"/>
            </a:pPr>
            <a:r>
              <a:rPr lang="en-US" sz="2400" dirty="0" smtClean="0">
                <a:solidFill>
                  <a:schemeClr val="tx1"/>
                </a:solidFill>
                <a:latin typeface="Nunito Sans"/>
              </a:rPr>
              <a:t>Check information provided by your external resources</a:t>
            </a:r>
            <a:endParaRPr lang="en-US" sz="2400" dirty="0" smtClean="0">
              <a:solidFill>
                <a:schemeClr val="bg1"/>
              </a:solidFill>
              <a:latin typeface="Nunito Sans"/>
            </a:endParaRPr>
          </a:p>
          <a:p>
            <a:endParaRPr sz="24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Gathering information </a:t>
            </a:r>
            <a:endParaRPr lang="en-IN" sz="4000" spc="-190" dirty="0">
              <a:latin typeface="Gill Sans MT" panose="020B0502020104020203" pitchFamily="34" charset="0"/>
            </a:endParaRPr>
          </a:p>
        </p:txBody>
      </p:sp>
      <p:pic>
        <p:nvPicPr>
          <p:cNvPr id="7" name="Picture 6" descr="resources.png"/>
          <p:cNvPicPr>
            <a:picLocks noChangeAspect="1"/>
          </p:cNvPicPr>
          <p:nvPr/>
        </p:nvPicPr>
        <p:blipFill>
          <a:blip r:embed="rId4"/>
          <a:stretch>
            <a:fillRect/>
          </a:stretch>
        </p:blipFill>
        <p:spPr>
          <a:xfrm>
            <a:off x="3286116" y="3500438"/>
            <a:ext cx="2857500" cy="1600200"/>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500034" y="1357298"/>
            <a:ext cx="7572428" cy="1531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b="1" dirty="0" smtClean="0">
                <a:solidFill>
                  <a:schemeClr val="tx1"/>
                </a:solidFill>
              </a:rPr>
              <a:t>Organize information</a:t>
            </a:r>
          </a:p>
          <a:p>
            <a:endParaRPr lang="en-US" sz="2400" b="1" dirty="0" smtClean="0">
              <a:solidFill>
                <a:schemeClr val="tx1"/>
              </a:solidFill>
              <a:latin typeface="Nunito Sans" panose="00000500000000000000" pitchFamily="2" charset="0"/>
            </a:endParaRPr>
          </a:p>
          <a:p>
            <a:pPr>
              <a:buFont typeface="Arial" pitchFamily="34" charset="0"/>
              <a:buChar char="•"/>
            </a:pPr>
            <a:r>
              <a:rPr lang="en-US" sz="2400" dirty="0" smtClean="0">
                <a:solidFill>
                  <a:schemeClr val="tx1"/>
                </a:solidFill>
                <a:latin typeface="Nunito Sans" panose="00000500000000000000" pitchFamily="2" charset="0"/>
              </a:rPr>
              <a:t>Problem areas will become more obvious</a:t>
            </a:r>
          </a:p>
          <a:p>
            <a:pPr>
              <a:buFont typeface="Arial" pitchFamily="34" charset="0"/>
              <a:buChar char="•"/>
            </a:pPr>
            <a:r>
              <a:rPr lang="en-US" sz="2400" dirty="0" smtClean="0">
                <a:solidFill>
                  <a:schemeClr val="tx1"/>
                </a:solidFill>
                <a:latin typeface="Nunito Sans" panose="00000500000000000000" pitchFamily="2" charset="0"/>
              </a:rPr>
              <a:t>Easy for finding solutions</a:t>
            </a:r>
            <a:endParaRPr sz="2400" dirty="0">
              <a:solidFill>
                <a:schemeClr val="tx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Gathering information </a:t>
            </a:r>
            <a:endParaRPr lang="en-IN" sz="4000" spc="-190" dirty="0">
              <a:latin typeface="Gill Sans MT" panose="020B0502020104020203" pitchFamily="34" charset="0"/>
            </a:endParaRPr>
          </a:p>
        </p:txBody>
      </p:sp>
      <p:pic>
        <p:nvPicPr>
          <p:cNvPr id="7" name="Picture 6" descr="organize information.jfif"/>
          <p:cNvPicPr>
            <a:picLocks noChangeAspect="1"/>
          </p:cNvPicPr>
          <p:nvPr/>
        </p:nvPicPr>
        <p:blipFill>
          <a:blip r:embed="rId4"/>
          <a:stretch>
            <a:fillRect/>
          </a:stretch>
        </p:blipFill>
        <p:spPr>
          <a:xfrm>
            <a:off x="2928926" y="3143248"/>
            <a:ext cx="3276600" cy="2071702"/>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357158" y="857232"/>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214282" y="0"/>
            <a:ext cx="8929718"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100"/>
              </a:spcBef>
            </a:pPr>
            <a:r>
              <a:rPr lang="en-US" sz="4000" dirty="0" smtClean="0"/>
              <a:t>Developing and weighing the options</a:t>
            </a:r>
            <a:endParaRPr lang="en-IN" sz="4000" spc="-190" dirty="0">
              <a:latin typeface="Gill Sans MT" panose="020B0502020104020203" pitchFamily="34" charset="0"/>
            </a:endParaRPr>
          </a:p>
        </p:txBody>
      </p:sp>
      <p:sp>
        <p:nvSpPr>
          <p:cNvPr id="9" name="Here is where the title goes. Sometimes it could be two lines too"/>
          <p:cNvSpPr txBox="1"/>
          <p:nvPr/>
        </p:nvSpPr>
        <p:spPr>
          <a:xfrm>
            <a:off x="500034" y="2071678"/>
            <a:ext cx="8286808" cy="3655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b="1" dirty="0" smtClean="0">
                <a:solidFill>
                  <a:schemeClr val="tx1"/>
                </a:solidFill>
              </a:rPr>
              <a:t>Techniques for Developing and weighing options in decision making</a:t>
            </a:r>
            <a:endParaRPr lang="en-US" sz="2400" b="1" dirty="0" smtClean="0"/>
          </a:p>
          <a:p>
            <a:endParaRPr lang="en-US" sz="2400" b="1" dirty="0" smtClean="0"/>
          </a:p>
          <a:p>
            <a:pPr>
              <a:lnSpc>
                <a:spcPct val="150000"/>
              </a:lnSpc>
            </a:pPr>
            <a:endParaRPr lang="en-US" sz="2000" b="1" dirty="0" smtClean="0">
              <a:solidFill>
                <a:schemeClr val="tx1"/>
              </a:solidFill>
            </a:endParaRPr>
          </a:p>
          <a:p>
            <a:pPr>
              <a:lnSpc>
                <a:spcPct val="150000"/>
              </a:lnSpc>
            </a:pPr>
            <a:r>
              <a:rPr lang="en-US" sz="2400" dirty="0" smtClean="0">
                <a:solidFill>
                  <a:schemeClr val="tx1"/>
                </a:solidFill>
                <a:latin typeface="Nunito Sans"/>
              </a:rPr>
              <a:t>1.Individual Brain storming</a:t>
            </a:r>
          </a:p>
          <a:p>
            <a:pPr>
              <a:lnSpc>
                <a:spcPct val="150000"/>
              </a:lnSpc>
            </a:pPr>
            <a:r>
              <a:rPr lang="en-US" sz="2400" dirty="0" smtClean="0">
                <a:solidFill>
                  <a:schemeClr val="tx1"/>
                </a:solidFill>
                <a:latin typeface="Nunito Sans"/>
              </a:rPr>
              <a:t>2. Group Brain storming</a:t>
            </a:r>
          </a:p>
          <a:p>
            <a:pPr>
              <a:lnSpc>
                <a:spcPct val="150000"/>
              </a:lnSpc>
            </a:pPr>
            <a:r>
              <a:rPr lang="en-US" sz="2400" dirty="0" smtClean="0">
                <a:solidFill>
                  <a:schemeClr val="tx1"/>
                </a:solidFill>
                <a:latin typeface="Nunito Sans"/>
              </a:rPr>
              <a:t>3. Pareto Analysis</a:t>
            </a:r>
            <a:endParaRPr lang="en-US" sz="2400" dirty="0" smtClean="0">
              <a:solidFill>
                <a:schemeClr val="bg1"/>
              </a:solidFill>
              <a:latin typeface="Nunito Sans"/>
            </a:endParaRPr>
          </a:p>
          <a:p>
            <a:endParaRPr sz="2400" b="1" dirty="0">
              <a:solidFill>
                <a:schemeClr val="bg1"/>
              </a:solidFill>
              <a:latin typeface="Nunito Sans" panose="00000500000000000000" pitchFamily="2" charset="0"/>
            </a:endParaRPr>
          </a:p>
        </p:txBody>
      </p:sp>
      <p:pic>
        <p:nvPicPr>
          <p:cNvPr id="8" name="Picture 7" descr="edm 4.jfif"/>
          <p:cNvPicPr>
            <a:picLocks noChangeAspect="1"/>
          </p:cNvPicPr>
          <p:nvPr/>
        </p:nvPicPr>
        <p:blipFill>
          <a:blip r:embed="rId4"/>
          <a:stretch>
            <a:fillRect/>
          </a:stretch>
        </p:blipFill>
        <p:spPr>
          <a:xfrm>
            <a:off x="7143750" y="500042"/>
            <a:ext cx="2000250" cy="2000250"/>
          </a:xfrm>
          <a:prstGeom prst="rect">
            <a:avLst/>
          </a:prstGeom>
        </p:spPr>
      </p:pic>
      <p:pic>
        <p:nvPicPr>
          <p:cNvPr id="11" name="Picture 10" descr="collect information 4.jfif"/>
          <p:cNvPicPr>
            <a:picLocks noChangeAspect="1"/>
          </p:cNvPicPr>
          <p:nvPr/>
        </p:nvPicPr>
        <p:blipFill>
          <a:blip r:embed="rId5"/>
          <a:stretch>
            <a:fillRect/>
          </a:stretch>
        </p:blipFill>
        <p:spPr>
          <a:xfrm>
            <a:off x="5643570" y="3214686"/>
            <a:ext cx="2543175" cy="1800225"/>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Developing and weighing the options</a:t>
            </a:r>
            <a:endParaRPr lang="en-IN" sz="4000" spc="-190" dirty="0">
              <a:latin typeface="Gill Sans MT" panose="020B0502020104020203" pitchFamily="34" charset="0"/>
            </a:endParaRPr>
          </a:p>
        </p:txBody>
      </p:sp>
      <p:sp>
        <p:nvSpPr>
          <p:cNvPr id="9" name="Here is where the title goes. Sometimes it could be two lines too"/>
          <p:cNvSpPr txBox="1"/>
          <p:nvPr/>
        </p:nvSpPr>
        <p:spPr>
          <a:xfrm>
            <a:off x="500034" y="2071678"/>
            <a:ext cx="8286808" cy="3285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b="1" dirty="0" smtClean="0">
                <a:solidFill>
                  <a:schemeClr val="tx1"/>
                </a:solidFill>
              </a:rPr>
              <a:t>Techniques for Developing and weighing options</a:t>
            </a:r>
            <a:endParaRPr lang="en-US" sz="2400" b="1" dirty="0" smtClean="0"/>
          </a:p>
          <a:p>
            <a:endParaRPr lang="en-US" sz="2400" b="1" dirty="0" smtClean="0"/>
          </a:p>
          <a:p>
            <a:pPr>
              <a:lnSpc>
                <a:spcPct val="150000"/>
              </a:lnSpc>
            </a:pPr>
            <a:endParaRPr lang="en-US" sz="2000" b="1" dirty="0" smtClean="0">
              <a:solidFill>
                <a:schemeClr val="tx1"/>
              </a:solidFill>
            </a:endParaRPr>
          </a:p>
          <a:p>
            <a:pPr>
              <a:lnSpc>
                <a:spcPct val="150000"/>
              </a:lnSpc>
            </a:pPr>
            <a:r>
              <a:rPr lang="en-US" sz="2400" dirty="0" smtClean="0">
                <a:solidFill>
                  <a:schemeClr val="tx1"/>
                </a:solidFill>
                <a:latin typeface="Nunito Sans"/>
              </a:rPr>
              <a:t>4. Delphi Technique</a:t>
            </a:r>
          </a:p>
          <a:p>
            <a:pPr>
              <a:lnSpc>
                <a:spcPct val="150000"/>
              </a:lnSpc>
            </a:pPr>
            <a:r>
              <a:rPr lang="en-US" sz="2400" dirty="0" smtClean="0">
                <a:solidFill>
                  <a:schemeClr val="tx1"/>
                </a:solidFill>
                <a:latin typeface="Nunito Sans"/>
              </a:rPr>
              <a:t>5. Marginal Analysis</a:t>
            </a:r>
          </a:p>
          <a:p>
            <a:pPr>
              <a:lnSpc>
                <a:spcPct val="150000"/>
              </a:lnSpc>
            </a:pPr>
            <a:r>
              <a:rPr lang="en-US" sz="2400" dirty="0" smtClean="0">
                <a:solidFill>
                  <a:schemeClr val="tx1"/>
                </a:solidFill>
                <a:latin typeface="Nunito Sans"/>
              </a:rPr>
              <a:t>6. Cost Benefit Analysis</a:t>
            </a:r>
            <a:endParaRPr lang="en-US" sz="2400" dirty="0" smtClean="0">
              <a:solidFill>
                <a:schemeClr val="bg1"/>
              </a:solidFill>
              <a:latin typeface="Nunito Sans"/>
            </a:endParaRPr>
          </a:p>
          <a:p>
            <a:endParaRPr sz="2400" b="1" dirty="0">
              <a:solidFill>
                <a:schemeClr val="bg1"/>
              </a:solidFill>
              <a:latin typeface="Nunito Sans" panose="00000500000000000000" pitchFamily="2" charset="0"/>
            </a:endParaRPr>
          </a:p>
        </p:txBody>
      </p:sp>
      <p:pic>
        <p:nvPicPr>
          <p:cNvPr id="8" name="Picture 7" descr="nalysis 2.jfif"/>
          <p:cNvPicPr>
            <a:picLocks noChangeAspect="1"/>
          </p:cNvPicPr>
          <p:nvPr/>
        </p:nvPicPr>
        <p:blipFill>
          <a:blip r:embed="rId4"/>
          <a:stretch>
            <a:fillRect/>
          </a:stretch>
        </p:blipFill>
        <p:spPr>
          <a:xfrm>
            <a:off x="5429256" y="2857496"/>
            <a:ext cx="3267075" cy="2000264"/>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Developing and weighing the options</a:t>
            </a:r>
            <a:endParaRPr lang="en-IN" sz="4000" spc="-190" dirty="0">
              <a:latin typeface="Gill Sans MT" panose="020B0502020104020203" pitchFamily="34" charset="0"/>
            </a:endParaRPr>
          </a:p>
        </p:txBody>
      </p:sp>
      <p:sp>
        <p:nvSpPr>
          <p:cNvPr id="9" name="Here is where the title goes. Sometimes it could be two lines too"/>
          <p:cNvSpPr txBox="1"/>
          <p:nvPr/>
        </p:nvSpPr>
        <p:spPr>
          <a:xfrm>
            <a:off x="500034" y="2071678"/>
            <a:ext cx="8286808" cy="3285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b="1" dirty="0" smtClean="0">
                <a:solidFill>
                  <a:schemeClr val="tx1"/>
                </a:solidFill>
              </a:rPr>
              <a:t>Techniques for Developing and weighing options</a:t>
            </a:r>
            <a:endParaRPr lang="en-US" sz="2400" b="1" dirty="0" smtClean="0"/>
          </a:p>
          <a:p>
            <a:endParaRPr lang="en-US" sz="2400" b="1" dirty="0" smtClean="0"/>
          </a:p>
          <a:p>
            <a:pPr>
              <a:lnSpc>
                <a:spcPct val="150000"/>
              </a:lnSpc>
            </a:pPr>
            <a:endParaRPr lang="en-US" sz="2000" b="1" dirty="0" smtClean="0">
              <a:solidFill>
                <a:schemeClr val="tx1"/>
              </a:solidFill>
            </a:endParaRPr>
          </a:p>
          <a:p>
            <a:pPr>
              <a:lnSpc>
                <a:spcPct val="150000"/>
              </a:lnSpc>
            </a:pPr>
            <a:r>
              <a:rPr lang="en-US" sz="2400" dirty="0" smtClean="0">
                <a:solidFill>
                  <a:schemeClr val="tx1"/>
                </a:solidFill>
                <a:latin typeface="Nunito Sans"/>
              </a:rPr>
              <a:t>7. Ratio Analysis</a:t>
            </a:r>
          </a:p>
          <a:p>
            <a:pPr>
              <a:lnSpc>
                <a:spcPct val="150000"/>
              </a:lnSpc>
            </a:pPr>
            <a:r>
              <a:rPr lang="en-US" sz="2400" dirty="0" smtClean="0">
                <a:solidFill>
                  <a:schemeClr val="tx1"/>
                </a:solidFill>
                <a:latin typeface="Nunito Sans"/>
              </a:rPr>
              <a:t>8. Financial Analysis</a:t>
            </a:r>
          </a:p>
          <a:p>
            <a:pPr>
              <a:lnSpc>
                <a:spcPct val="150000"/>
              </a:lnSpc>
            </a:pPr>
            <a:r>
              <a:rPr lang="en-US" sz="2400" dirty="0" smtClean="0">
                <a:solidFill>
                  <a:schemeClr val="tx1"/>
                </a:solidFill>
                <a:latin typeface="Nunito Sans"/>
              </a:rPr>
              <a:t>9. Break Even Analysis</a:t>
            </a:r>
            <a:endParaRPr lang="en-US" sz="2400" dirty="0" smtClean="0">
              <a:solidFill>
                <a:schemeClr val="bg1"/>
              </a:solidFill>
              <a:latin typeface="Nunito Sans"/>
            </a:endParaRPr>
          </a:p>
          <a:p>
            <a:endParaRPr sz="2400" b="1" dirty="0">
              <a:solidFill>
                <a:schemeClr val="bg1"/>
              </a:solidFill>
              <a:latin typeface="Nunito Sans" panose="00000500000000000000" pitchFamily="2" charset="0"/>
            </a:endParaRPr>
          </a:p>
        </p:txBody>
      </p:sp>
      <p:pic>
        <p:nvPicPr>
          <p:cNvPr id="8" name="Picture 7" descr="analysis 1.jfif"/>
          <p:cNvPicPr>
            <a:picLocks noChangeAspect="1"/>
          </p:cNvPicPr>
          <p:nvPr/>
        </p:nvPicPr>
        <p:blipFill>
          <a:blip r:embed="rId4"/>
          <a:stretch>
            <a:fillRect/>
          </a:stretch>
        </p:blipFill>
        <p:spPr>
          <a:xfrm>
            <a:off x="5500694" y="2786058"/>
            <a:ext cx="3381375" cy="2286016"/>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571472" y="585313"/>
            <a:ext cx="821537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Choosing the  best possible alternatives</a:t>
            </a:r>
            <a:endParaRPr lang="en-IN" sz="4000" spc="-190" dirty="0">
              <a:latin typeface="Gill Sans MT" panose="020B0502020104020203" pitchFamily="34" charset="0"/>
            </a:endParaRPr>
          </a:p>
        </p:txBody>
      </p:sp>
      <p:graphicFrame>
        <p:nvGraphicFramePr>
          <p:cNvPr id="8" name="Diagram 7"/>
          <p:cNvGraphicFramePr/>
          <p:nvPr/>
        </p:nvGraphicFramePr>
        <p:xfrm>
          <a:off x="1524000" y="1397000"/>
          <a:ext cx="7191404" cy="46752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Plan and execute</a:t>
            </a:r>
            <a:endParaRPr lang="en-IN" sz="4000" spc="-190" dirty="0">
              <a:latin typeface="Gill Sans MT" panose="020B0502020104020203" pitchFamily="34" charset="0"/>
            </a:endParaRPr>
          </a:p>
        </p:txBody>
      </p:sp>
      <p:pic>
        <p:nvPicPr>
          <p:cNvPr id="9" name="Picture 8" descr="plan and execute.jfif"/>
          <p:cNvPicPr>
            <a:picLocks noChangeAspect="1"/>
          </p:cNvPicPr>
          <p:nvPr/>
        </p:nvPicPr>
        <p:blipFill>
          <a:blip r:embed="rId4"/>
          <a:stretch>
            <a:fillRect/>
          </a:stretch>
        </p:blipFill>
        <p:spPr>
          <a:xfrm>
            <a:off x="3500437" y="2552700"/>
            <a:ext cx="2143125" cy="1752600"/>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Take follow up action</a:t>
            </a:r>
            <a:endParaRPr lang="en-IN" sz="4000" spc="-190" dirty="0">
              <a:latin typeface="Gill Sans MT" panose="020B0502020104020203" pitchFamily="34" charset="0"/>
            </a:endParaRPr>
          </a:p>
        </p:txBody>
      </p:sp>
      <p:pic>
        <p:nvPicPr>
          <p:cNvPr id="8" name="Picture 7" descr="follow up.jfif"/>
          <p:cNvPicPr>
            <a:picLocks noChangeAspect="1"/>
          </p:cNvPicPr>
          <p:nvPr/>
        </p:nvPicPr>
        <p:blipFill>
          <a:blip r:embed="rId4"/>
          <a:stretch>
            <a:fillRect/>
          </a:stretch>
        </p:blipFill>
        <p:spPr>
          <a:xfrm>
            <a:off x="2786050" y="1571612"/>
            <a:ext cx="3857652" cy="3214710"/>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smtClean="0">
                <a:latin typeface="Gill Sans MT" panose="020B0502020104020203" pitchFamily="34" charset="0"/>
              </a:rPr>
              <a:t>Review your action</a:t>
            </a:r>
            <a:endParaRPr lang="en-IN" sz="4000" spc="-190" dirty="0">
              <a:latin typeface="Gill Sans MT" panose="020B0502020104020203" pitchFamily="34" charset="0"/>
            </a:endParaRPr>
          </a:p>
        </p:txBody>
      </p:sp>
      <p:pic>
        <p:nvPicPr>
          <p:cNvPr id="8" name="Picture 7" descr="review.jfif"/>
          <p:cNvPicPr>
            <a:picLocks noChangeAspect="1"/>
          </p:cNvPicPr>
          <p:nvPr/>
        </p:nvPicPr>
        <p:blipFill>
          <a:blip r:embed="rId4"/>
          <a:stretch>
            <a:fillRect/>
          </a:stretch>
        </p:blipFill>
        <p:spPr>
          <a:xfrm>
            <a:off x="2857488" y="1714488"/>
            <a:ext cx="3233752" cy="4000527"/>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38" y="364706"/>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785786" y="1000108"/>
            <a:ext cx="7372372" cy="857250"/>
          </a:xfrm>
          <a:prstGeom prst="rect">
            <a:avLst/>
          </a:prstGeom>
        </p:spPr>
        <p:txBody>
          <a:bodyP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Nunito Sans" charset="0"/>
                <a:ea typeface="+mj-ea"/>
                <a:cs typeface="+mj-cs"/>
              </a:rPr>
              <a:t>Decision</a:t>
            </a:r>
            <a:r>
              <a:rPr kumimoji="0" lang="en-US" sz="3200" b="0" i="0" u="none" strike="noStrike" kern="1200" cap="none" spc="0" normalizeH="0" noProof="0" dirty="0" smtClean="0">
                <a:ln>
                  <a:noFill/>
                </a:ln>
                <a:solidFill>
                  <a:schemeClr val="tx1"/>
                </a:solidFill>
                <a:effectLst/>
                <a:uLnTx/>
                <a:uFillTx/>
                <a:latin typeface="Nunito Sans" charset="0"/>
                <a:ea typeface="+mj-ea"/>
                <a:cs typeface="+mj-cs"/>
              </a:rPr>
              <a:t> Making Scenarios</a:t>
            </a:r>
            <a:endParaRPr kumimoji="0" lang="en-IN" sz="3200" b="0" i="0" u="none" strike="noStrike" kern="1200" cap="none" spc="0" normalizeH="0" baseline="0" noProof="0" dirty="0">
              <a:ln>
                <a:noFill/>
              </a:ln>
              <a:solidFill>
                <a:schemeClr val="tx1"/>
              </a:solidFill>
              <a:effectLst/>
              <a:uLnTx/>
              <a:uFillTx/>
              <a:latin typeface="Nunito Sans" charset="0"/>
              <a:ea typeface="+mj-ea"/>
              <a:cs typeface="+mj-cs"/>
            </a:endParaRPr>
          </a:p>
        </p:txBody>
      </p:sp>
      <p:pic>
        <p:nvPicPr>
          <p:cNvPr id="8" name="Picture 7" descr="scenario.jfif"/>
          <p:cNvPicPr>
            <a:picLocks noChangeAspect="1"/>
          </p:cNvPicPr>
          <p:nvPr/>
        </p:nvPicPr>
        <p:blipFill>
          <a:blip r:embed="rId4"/>
          <a:stretch>
            <a:fillRect/>
          </a:stretch>
        </p:blipFill>
        <p:spPr>
          <a:xfrm>
            <a:off x="3200400" y="2071678"/>
            <a:ext cx="2743200" cy="3071834"/>
          </a:xfrm>
          <a:prstGeom prst="rect">
            <a:avLst/>
          </a:prstGeom>
        </p:spPr>
      </p:pic>
    </p:spTree>
    <p:extLst>
      <p:ext uri="{BB962C8B-B14F-4D97-AF65-F5344CB8AC3E}">
        <p14:creationId xmlns:p14="http://schemas.microsoft.com/office/powerpoint/2010/main" xmlns="" val="3342848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642910" y="357166"/>
            <a:ext cx="7620669" cy="4801314"/>
          </a:xfrm>
          <a:prstGeom prst="rect">
            <a:avLst/>
          </a:prstGeom>
          <a:noFill/>
        </p:spPr>
        <p:txBody>
          <a:bodyPr wrap="square" rtlCol="0">
            <a:spAutoFit/>
          </a:bodyPr>
          <a:lstStyle/>
          <a:p>
            <a:pPr>
              <a:lnSpc>
                <a:spcPct val="150000"/>
              </a:lnSpc>
            </a:pPr>
            <a:r>
              <a:rPr lang="en-US" sz="3200" dirty="0" smtClean="0">
                <a:latin typeface="Nunito Sans SemiBold" panose="00000700000000000000" pitchFamily="2" charset="0"/>
              </a:rPr>
              <a:t>DECISION </a:t>
            </a:r>
            <a:r>
              <a:rPr lang="en-US" sz="3200" smtClean="0">
                <a:latin typeface="Nunito Sans SemiBold" panose="00000700000000000000" pitchFamily="2" charset="0"/>
              </a:rPr>
              <a:t>MAKING </a:t>
            </a:r>
            <a:r>
              <a:rPr lang="en-US" sz="3200" smtClean="0">
                <a:latin typeface="Nunito Sans SemiBold" panose="00000700000000000000" pitchFamily="2" charset="0"/>
              </a:rPr>
              <a:t>1.3</a:t>
            </a:r>
            <a:endParaRPr lang="en-US" sz="3200" dirty="0" smtClean="0">
              <a:latin typeface="Nunito Sans SemiBold" panose="00000700000000000000" pitchFamily="2" charset="0"/>
            </a:endParaRPr>
          </a:p>
          <a:p>
            <a:pPr>
              <a:lnSpc>
                <a:spcPct val="150000"/>
              </a:lnSpc>
            </a:pPr>
            <a:r>
              <a:rPr lang="en-US" sz="3200" dirty="0" smtClean="0">
                <a:latin typeface="Nunito Sans SemiBold" panose="00000700000000000000" pitchFamily="2" charset="0"/>
              </a:rPr>
              <a:t>Effective  Decision Making, Scenarios</a:t>
            </a:r>
            <a:endParaRPr lang="en-US" sz="3200" dirty="0">
              <a:latin typeface="Nunito Sans SemiBold" panose="00000700000000000000" pitchFamily="2" charset="0"/>
            </a:endParaRPr>
          </a:p>
          <a:p>
            <a:pPr>
              <a:lnSpc>
                <a:spcPct val="150000"/>
              </a:lnSpc>
            </a:pPr>
            <a:endParaRPr lang="en-US" sz="2000" dirty="0">
              <a:solidFill>
                <a:srgbClr val="F05136"/>
              </a:solidFill>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714348" y="185736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pic>
        <p:nvPicPr>
          <p:cNvPr id="7" name="Picture 6" descr="edm 3.jfif"/>
          <p:cNvPicPr>
            <a:picLocks noChangeAspect="1"/>
          </p:cNvPicPr>
          <p:nvPr/>
        </p:nvPicPr>
        <p:blipFill>
          <a:blip r:embed="rId4"/>
          <a:stretch>
            <a:fillRect/>
          </a:stretch>
        </p:blipFill>
        <p:spPr>
          <a:xfrm>
            <a:off x="2071670" y="1928802"/>
            <a:ext cx="4929222" cy="3714776"/>
          </a:xfrm>
          <a:prstGeom prst="rect">
            <a:avLst/>
          </a:prstGeom>
        </p:spPr>
      </p:pic>
    </p:spTree>
    <p:extLst>
      <p:ext uri="{BB962C8B-B14F-4D97-AF65-F5344CB8AC3E}">
        <p14:creationId xmlns:p14="http://schemas.microsoft.com/office/powerpoint/2010/main" xmlns=""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7158" y="428604"/>
            <a:ext cx="7372372" cy="500066"/>
          </a:xfrm>
          <a:prstGeom prst="rect">
            <a:avLst/>
          </a:prstGeom>
        </p:spPr>
        <p:txBody>
          <a:bodyPr>
            <a:noAutofit/>
          </a:bodyPr>
          <a:lstStyle/>
          <a:p>
            <a:pPr lvl="0">
              <a:spcBef>
                <a:spcPct val="0"/>
              </a:spcBef>
              <a:defRPr/>
            </a:pPr>
            <a:r>
              <a:rPr lang="en-US" sz="3200" dirty="0" smtClean="0">
                <a:latin typeface="Nunito Sans" charset="0"/>
                <a:ea typeface="+mj-ea"/>
                <a:cs typeface="+mj-cs"/>
              </a:rPr>
              <a:t>Decision Making Scenarios</a:t>
            </a:r>
            <a:endParaRPr kumimoji="0" lang="en-IN" sz="3200" b="0" i="0" u="none" strike="noStrike" kern="1200" cap="none" spc="0" normalizeH="0" baseline="0" noProof="0" dirty="0">
              <a:ln>
                <a:noFill/>
              </a:ln>
              <a:solidFill>
                <a:schemeClr val="tx1"/>
              </a:solidFill>
              <a:effectLst/>
              <a:uLnTx/>
              <a:uFillTx/>
              <a:latin typeface="Nunito Sans" charset="0"/>
              <a:ea typeface="+mj-ea"/>
              <a:cs typeface="+mj-cs"/>
            </a:endParaRPr>
          </a:p>
        </p:txBody>
      </p:sp>
      <p:sp>
        <p:nvSpPr>
          <p:cNvPr id="14" name="TextBox 13"/>
          <p:cNvSpPr txBox="1"/>
          <p:nvPr/>
        </p:nvSpPr>
        <p:spPr>
          <a:xfrm>
            <a:off x="1643042" y="1643050"/>
            <a:ext cx="2428892" cy="369332"/>
          </a:xfrm>
          <a:prstGeom prst="rect">
            <a:avLst/>
          </a:prstGeom>
          <a:noFill/>
        </p:spPr>
        <p:txBody>
          <a:bodyPr wrap="square" rtlCol="0">
            <a:spAutoFit/>
          </a:bodyPr>
          <a:lstStyle/>
          <a:p>
            <a:endParaRPr lang="en-US" dirty="0"/>
          </a:p>
        </p:txBody>
      </p:sp>
      <p:sp>
        <p:nvSpPr>
          <p:cNvPr id="15" name="Rectangle 14">
            <a:extLst>
              <a:ext uri="{FF2B5EF4-FFF2-40B4-BE49-F238E27FC236}">
                <a16:creationId xmlns:a16="http://schemas.microsoft.com/office/drawing/2014/main" xmlns="" id="{82037F44-B579-465E-912D-7578628D7D24}"/>
              </a:ext>
            </a:extLst>
          </p:cNvPr>
          <p:cNvSpPr/>
          <p:nvPr/>
        </p:nvSpPr>
        <p:spPr>
          <a:xfrm>
            <a:off x="500034" y="92867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10313866"/>
            <a:ext cx="1495044" cy="430628"/>
          </a:xfrm>
          <a:prstGeom prst="rect">
            <a:avLst/>
          </a:prstGeom>
        </p:spPr>
      </p:pic>
      <p:sp>
        <p:nvSpPr>
          <p:cNvPr id="17" name="Rectangle 1"/>
          <p:cNvSpPr>
            <a:spLocks noChangeArrowheads="1"/>
          </p:cNvSpPr>
          <p:nvPr/>
        </p:nvSpPr>
        <p:spPr bwMode="auto">
          <a:xfrm>
            <a:off x="423792" y="1142984"/>
            <a:ext cx="8720208" cy="452431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2400" dirty="0" smtClean="0"/>
              <a:t>In 1999, when Infosys became the first software company</a:t>
            </a:r>
          </a:p>
          <a:p>
            <a:r>
              <a:rPr lang="en-US" sz="2400" dirty="0" smtClean="0"/>
              <a:t> in India to receive the highest level of capability maturity</a:t>
            </a:r>
          </a:p>
          <a:p>
            <a:r>
              <a:rPr lang="en-US" sz="2400" dirty="0" smtClean="0"/>
              <a:t> model (CMM level 5) certification from Carnegie Mellon </a:t>
            </a:r>
          </a:p>
          <a:p>
            <a:r>
              <a:rPr lang="en-US" sz="2400" dirty="0" smtClean="0"/>
              <a:t>University, co-founder N.R. </a:t>
            </a:r>
            <a:r>
              <a:rPr lang="en-US" sz="2400" dirty="0" err="1" smtClean="0"/>
              <a:t>Narayana</a:t>
            </a:r>
            <a:r>
              <a:rPr lang="en-US" sz="2400" dirty="0" smtClean="0"/>
              <a:t> Murthy shared the</a:t>
            </a:r>
          </a:p>
          <a:p>
            <a:r>
              <a:rPr lang="en-US" sz="2400" dirty="0" smtClean="0"/>
              <a:t> company's experience of the certification process with his</a:t>
            </a:r>
          </a:p>
          <a:p>
            <a:r>
              <a:rPr lang="en-US" sz="2400" dirty="0" smtClean="0"/>
              <a:t> Indian competitors. He believed that by helping his rivals receive</a:t>
            </a:r>
          </a:p>
          <a:p>
            <a:r>
              <a:rPr lang="en-US" sz="2400" dirty="0" smtClean="0"/>
              <a:t> certification at the same level, the entire Indian IT services sector </a:t>
            </a:r>
          </a:p>
          <a:p>
            <a:r>
              <a:rPr lang="en-US" sz="2400" dirty="0" smtClean="0"/>
              <a:t>would become globally competitive. Letting other Indian companies </a:t>
            </a:r>
          </a:p>
          <a:p>
            <a:r>
              <a:rPr lang="en-US" sz="2400" dirty="0" smtClean="0"/>
              <a:t>excel led Western companies to pay attention to India--and helped</a:t>
            </a:r>
          </a:p>
          <a:p>
            <a:r>
              <a:rPr lang="en-US" sz="2400" dirty="0" smtClean="0"/>
              <a:t> increase the overall Indian market share, including Infosys. </a:t>
            </a:r>
          </a:p>
          <a:p>
            <a:r>
              <a:rPr lang="en-US" sz="2400" dirty="0" smtClean="0"/>
              <a:t>India is now a prominent player in the global IT market.</a:t>
            </a:r>
          </a:p>
          <a:p>
            <a:endParaRPr lang="en-US" sz="2400" dirty="0"/>
          </a:p>
        </p:txBody>
      </p:sp>
    </p:spTree>
    <p:extLst>
      <p:ext uri="{BB962C8B-B14F-4D97-AF65-F5344CB8AC3E}">
        <p14:creationId xmlns:p14="http://schemas.microsoft.com/office/powerpoint/2010/main" xmlns="" val="3342848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7158" y="428604"/>
            <a:ext cx="7372372" cy="500066"/>
          </a:xfrm>
          <a:prstGeom prst="rect">
            <a:avLst/>
          </a:prstGeom>
        </p:spPr>
        <p:txBody>
          <a:bodyPr>
            <a:noAutofit/>
          </a:bodyPr>
          <a:lstStyle/>
          <a:p>
            <a:pPr lvl="0">
              <a:spcBef>
                <a:spcPct val="0"/>
              </a:spcBef>
              <a:defRPr/>
            </a:pPr>
            <a:r>
              <a:rPr lang="en-US" sz="3200" dirty="0" smtClean="0">
                <a:latin typeface="Nunito Sans" charset="0"/>
                <a:ea typeface="+mj-ea"/>
                <a:cs typeface="+mj-cs"/>
              </a:rPr>
              <a:t>Decision Making Scenarios</a:t>
            </a:r>
            <a:endParaRPr kumimoji="0" lang="en-IN" sz="3200" b="0" i="0" u="none" strike="noStrike" kern="1200" cap="none" spc="0" normalizeH="0" baseline="0" noProof="0" dirty="0">
              <a:ln>
                <a:noFill/>
              </a:ln>
              <a:solidFill>
                <a:schemeClr val="tx1"/>
              </a:solidFill>
              <a:effectLst/>
              <a:uLnTx/>
              <a:uFillTx/>
              <a:latin typeface="Nunito Sans" charset="0"/>
              <a:ea typeface="+mj-ea"/>
              <a:cs typeface="+mj-cs"/>
            </a:endParaRPr>
          </a:p>
        </p:txBody>
      </p:sp>
      <p:sp>
        <p:nvSpPr>
          <p:cNvPr id="14" name="TextBox 13"/>
          <p:cNvSpPr txBox="1"/>
          <p:nvPr/>
        </p:nvSpPr>
        <p:spPr>
          <a:xfrm>
            <a:off x="1643042" y="1643050"/>
            <a:ext cx="2428892" cy="369332"/>
          </a:xfrm>
          <a:prstGeom prst="rect">
            <a:avLst/>
          </a:prstGeom>
          <a:noFill/>
        </p:spPr>
        <p:txBody>
          <a:bodyPr wrap="square" rtlCol="0">
            <a:spAutoFit/>
          </a:bodyPr>
          <a:lstStyle/>
          <a:p>
            <a:endParaRPr lang="en-US" dirty="0"/>
          </a:p>
        </p:txBody>
      </p:sp>
      <p:sp>
        <p:nvSpPr>
          <p:cNvPr id="15" name="Rectangle 14">
            <a:extLst>
              <a:ext uri="{FF2B5EF4-FFF2-40B4-BE49-F238E27FC236}">
                <a16:creationId xmlns:a16="http://schemas.microsoft.com/office/drawing/2014/main" xmlns="" id="{82037F44-B579-465E-912D-7578628D7D24}"/>
              </a:ext>
            </a:extLst>
          </p:cNvPr>
          <p:cNvSpPr/>
          <p:nvPr/>
        </p:nvSpPr>
        <p:spPr>
          <a:xfrm>
            <a:off x="500034" y="92867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10313866"/>
            <a:ext cx="1495044" cy="430628"/>
          </a:xfrm>
          <a:prstGeom prst="rect">
            <a:avLst/>
          </a:prstGeom>
        </p:spPr>
      </p:pic>
      <p:sp>
        <p:nvSpPr>
          <p:cNvPr id="17" name="Rectangle 1"/>
          <p:cNvSpPr>
            <a:spLocks noChangeArrowheads="1"/>
          </p:cNvSpPr>
          <p:nvPr/>
        </p:nvSpPr>
        <p:spPr bwMode="auto">
          <a:xfrm>
            <a:off x="214283" y="1285860"/>
            <a:ext cx="892971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t>	Teach for America founder Wendy Kopp had to make a </a:t>
            </a:r>
          </a:p>
          <a:p>
            <a:r>
              <a:rPr lang="en-US" sz="2400" dirty="0" smtClean="0"/>
              <a:t>tough call in  1999, when her start-up was beginning to struggle for survival. </a:t>
            </a:r>
          </a:p>
          <a:p>
            <a:endParaRPr lang="en-US" sz="2400" dirty="0" smtClean="0"/>
          </a:p>
          <a:p>
            <a:r>
              <a:rPr lang="en-US" sz="2400" dirty="0" smtClean="0"/>
              <a:t>	She realized that being the brains and driving force behind</a:t>
            </a:r>
          </a:p>
          <a:p>
            <a:r>
              <a:rPr lang="en-US" sz="2400" dirty="0" smtClean="0"/>
              <a:t> the  operation didn't necessarily make her the best person to lead her</a:t>
            </a:r>
          </a:p>
          <a:p>
            <a:r>
              <a:rPr lang="en-US" sz="2400" dirty="0" smtClean="0"/>
              <a:t> company. So she completely reorganized TFA, bringing in people with more experience than she had to head strategic planning, program development, and fundraising. Her wise decision to let  others lead paid off, and today TFA is now a $300 million social enterprise.</a:t>
            </a:r>
            <a:endParaRPr lang="en-US" sz="2400" dirty="0"/>
          </a:p>
        </p:txBody>
      </p:sp>
    </p:spTree>
    <p:extLst>
      <p:ext uri="{BB962C8B-B14F-4D97-AF65-F5344CB8AC3E}">
        <p14:creationId xmlns:p14="http://schemas.microsoft.com/office/powerpoint/2010/main" xmlns="" val="3342848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7158" y="428604"/>
            <a:ext cx="7372372" cy="500066"/>
          </a:xfrm>
          <a:prstGeom prst="rect">
            <a:avLst/>
          </a:prstGeom>
        </p:spPr>
        <p:txBody>
          <a:bodyPr>
            <a:noAutofit/>
          </a:bodyPr>
          <a:lstStyle/>
          <a:p>
            <a:pPr lvl="0">
              <a:spcBef>
                <a:spcPct val="0"/>
              </a:spcBef>
              <a:defRPr/>
            </a:pPr>
            <a:r>
              <a:rPr lang="en-US" sz="3200" dirty="0" smtClean="0">
                <a:latin typeface="Nunito Sans" charset="0"/>
                <a:ea typeface="+mj-ea"/>
                <a:cs typeface="+mj-cs"/>
              </a:rPr>
              <a:t>Decision Making Scenarios</a:t>
            </a:r>
            <a:endParaRPr kumimoji="0" lang="en-IN" sz="3200" b="0" i="0" u="none" strike="noStrike" kern="1200" cap="none" spc="0" normalizeH="0" baseline="0" noProof="0" dirty="0">
              <a:ln>
                <a:noFill/>
              </a:ln>
              <a:solidFill>
                <a:schemeClr val="tx1"/>
              </a:solidFill>
              <a:effectLst/>
              <a:uLnTx/>
              <a:uFillTx/>
              <a:latin typeface="Nunito Sans" charset="0"/>
              <a:ea typeface="+mj-ea"/>
              <a:cs typeface="+mj-cs"/>
            </a:endParaRPr>
          </a:p>
        </p:txBody>
      </p:sp>
      <p:sp>
        <p:nvSpPr>
          <p:cNvPr id="14" name="TextBox 13"/>
          <p:cNvSpPr txBox="1"/>
          <p:nvPr/>
        </p:nvSpPr>
        <p:spPr>
          <a:xfrm>
            <a:off x="1643042" y="1643050"/>
            <a:ext cx="2428892" cy="369332"/>
          </a:xfrm>
          <a:prstGeom prst="rect">
            <a:avLst/>
          </a:prstGeom>
          <a:noFill/>
        </p:spPr>
        <p:txBody>
          <a:bodyPr wrap="square" rtlCol="0">
            <a:spAutoFit/>
          </a:bodyPr>
          <a:lstStyle/>
          <a:p>
            <a:endParaRPr lang="en-US" dirty="0"/>
          </a:p>
        </p:txBody>
      </p:sp>
      <p:sp>
        <p:nvSpPr>
          <p:cNvPr id="15" name="Rectangle 14">
            <a:extLst>
              <a:ext uri="{FF2B5EF4-FFF2-40B4-BE49-F238E27FC236}">
                <a16:creationId xmlns:a16="http://schemas.microsoft.com/office/drawing/2014/main" xmlns="" id="{82037F44-B579-465E-912D-7578628D7D24}"/>
              </a:ext>
            </a:extLst>
          </p:cNvPr>
          <p:cNvSpPr/>
          <p:nvPr/>
        </p:nvSpPr>
        <p:spPr>
          <a:xfrm>
            <a:off x="500034" y="92867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10313866"/>
            <a:ext cx="1495044" cy="430628"/>
          </a:xfrm>
          <a:prstGeom prst="rect">
            <a:avLst/>
          </a:prstGeom>
        </p:spPr>
      </p:pic>
      <p:sp>
        <p:nvSpPr>
          <p:cNvPr id="17" name="Rectangle 1"/>
          <p:cNvSpPr>
            <a:spLocks noChangeArrowheads="1"/>
          </p:cNvSpPr>
          <p:nvPr/>
        </p:nvSpPr>
        <p:spPr bwMode="auto">
          <a:xfrm>
            <a:off x="214282" y="1214422"/>
            <a:ext cx="8929718"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t>In 2002, Rata Tata, then CEO of Tata Group, got a great idea after witnessing a scooter accident on a busy street in Bangalore, India: design and develop the world's cheapest car. That random idea led to Tata Motors, the automotive arm of Tata Group, and to the </a:t>
            </a:r>
            <a:r>
              <a:rPr lang="en-US" sz="2400" dirty="0" err="1" smtClean="0"/>
              <a:t>Nano</a:t>
            </a:r>
            <a:r>
              <a:rPr lang="en-US" sz="2400" dirty="0" smtClean="0"/>
              <a:t>, the compact car that costs merely Rs.1,00,000.</a:t>
            </a:r>
          </a:p>
          <a:p>
            <a:r>
              <a:rPr lang="en-US" sz="2400" dirty="0" smtClean="0"/>
              <a:t>Industry experts criticized this move, saying it wasn't possible to build such a car and profit from it. Because Tata Motors also owns Jaguar and Land Rover on the luxury end of the spectrum, and the </a:t>
            </a:r>
            <a:r>
              <a:rPr lang="en-US" sz="2400" dirty="0" err="1" smtClean="0"/>
              <a:t>Nano</a:t>
            </a:r>
            <a:r>
              <a:rPr lang="en-US" sz="2400" dirty="0" smtClean="0"/>
              <a:t> project did not make sense for analysts and observers. Now Tata has automobiles for all classes of customers--and other automobile manufacturers are rushing to create cars for the customers at the bottom of the pyramid. India's middle class continues to expand. From being under the radar, Tata Motors is poised to become the world's fourth largest auto market by 2015</a:t>
            </a:r>
          </a:p>
          <a:p>
            <a:endParaRPr lang="en-US" sz="2400" dirty="0"/>
          </a:p>
        </p:txBody>
      </p:sp>
    </p:spTree>
    <p:extLst>
      <p:ext uri="{BB962C8B-B14F-4D97-AF65-F5344CB8AC3E}">
        <p14:creationId xmlns:p14="http://schemas.microsoft.com/office/powerpoint/2010/main" xmlns="" val="3342848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7158" y="428604"/>
            <a:ext cx="7372372" cy="500066"/>
          </a:xfrm>
          <a:prstGeom prst="rect">
            <a:avLst/>
          </a:prstGeom>
        </p:spPr>
        <p:txBody>
          <a:bodyPr>
            <a:noAutofit/>
          </a:bodyPr>
          <a:lstStyle/>
          <a:p>
            <a:pPr lvl="0">
              <a:spcBef>
                <a:spcPct val="0"/>
              </a:spcBef>
              <a:defRPr/>
            </a:pPr>
            <a:r>
              <a:rPr lang="en-US" sz="3200" dirty="0" smtClean="0">
                <a:latin typeface="Nunito Sans" charset="0"/>
                <a:ea typeface="+mj-ea"/>
                <a:cs typeface="+mj-cs"/>
              </a:rPr>
              <a:t>Decision Making Scenarios</a:t>
            </a:r>
            <a:endParaRPr kumimoji="0" lang="en-IN" sz="3200" b="0" i="0" u="none" strike="noStrike" kern="1200" cap="none" spc="0" normalizeH="0" baseline="0" noProof="0" dirty="0">
              <a:ln>
                <a:noFill/>
              </a:ln>
              <a:solidFill>
                <a:schemeClr val="tx1"/>
              </a:solidFill>
              <a:effectLst/>
              <a:uLnTx/>
              <a:uFillTx/>
              <a:latin typeface="Nunito Sans" charset="0"/>
              <a:ea typeface="+mj-ea"/>
              <a:cs typeface="+mj-cs"/>
            </a:endParaRPr>
          </a:p>
        </p:txBody>
      </p:sp>
      <p:sp>
        <p:nvSpPr>
          <p:cNvPr id="14" name="TextBox 13"/>
          <p:cNvSpPr txBox="1"/>
          <p:nvPr/>
        </p:nvSpPr>
        <p:spPr>
          <a:xfrm>
            <a:off x="1643042" y="1643050"/>
            <a:ext cx="2428892" cy="369332"/>
          </a:xfrm>
          <a:prstGeom prst="rect">
            <a:avLst/>
          </a:prstGeom>
          <a:noFill/>
        </p:spPr>
        <p:txBody>
          <a:bodyPr wrap="square" rtlCol="0">
            <a:spAutoFit/>
          </a:bodyPr>
          <a:lstStyle/>
          <a:p>
            <a:endParaRPr lang="en-US" dirty="0"/>
          </a:p>
        </p:txBody>
      </p:sp>
      <p:sp>
        <p:nvSpPr>
          <p:cNvPr id="15" name="Rectangle 14">
            <a:extLst>
              <a:ext uri="{FF2B5EF4-FFF2-40B4-BE49-F238E27FC236}">
                <a16:creationId xmlns:a16="http://schemas.microsoft.com/office/drawing/2014/main" xmlns="" id="{82037F44-B579-465E-912D-7578628D7D24}"/>
              </a:ext>
            </a:extLst>
          </p:cNvPr>
          <p:cNvSpPr/>
          <p:nvPr/>
        </p:nvSpPr>
        <p:spPr>
          <a:xfrm>
            <a:off x="500034" y="92867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10313866"/>
            <a:ext cx="1495044" cy="430628"/>
          </a:xfrm>
          <a:prstGeom prst="rect">
            <a:avLst/>
          </a:prstGeom>
        </p:spPr>
      </p:pic>
      <p:sp>
        <p:nvSpPr>
          <p:cNvPr id="17" name="Rectangle 1"/>
          <p:cNvSpPr>
            <a:spLocks noChangeArrowheads="1"/>
          </p:cNvSpPr>
          <p:nvPr/>
        </p:nvSpPr>
        <p:spPr bwMode="auto">
          <a:xfrm>
            <a:off x="214282" y="1214422"/>
            <a:ext cx="892971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t>When Adam </a:t>
            </a:r>
            <a:r>
              <a:rPr lang="en-US" sz="2400" dirty="0" err="1" smtClean="0"/>
              <a:t>Werbach</a:t>
            </a:r>
            <a:r>
              <a:rPr lang="en-US" sz="2400" dirty="0" smtClean="0"/>
              <a:t>, once the youngest president of Sierra Club, decided to consult for Wal-Mart, his friends and colleagues called him a sell-out. After all, in his book Act Now, Apologize Later, </a:t>
            </a:r>
            <a:r>
              <a:rPr lang="en-US" sz="2400" dirty="0" err="1" smtClean="0"/>
              <a:t>Werbach</a:t>
            </a:r>
            <a:r>
              <a:rPr lang="en-US" sz="2400" dirty="0" smtClean="0"/>
              <a:t> had described Wal-Mart as a "new breed of toxin" that was wreaking havoc on American towns. Realizing, however, that he could be more effective in changing the system from the inside, he helped Wal-Mart roll out the Personal Sustainability Project (PSP) for the company's 1.3 million employees. Today over 40% of Wal-Mart employees are committed to PSP and have changed their behaviors and lifestyle to embrace sustainable practices.</a:t>
            </a:r>
            <a:endParaRPr lang="en-US" sz="2400" dirty="0"/>
          </a:p>
        </p:txBody>
      </p:sp>
    </p:spTree>
    <p:extLst>
      <p:ext uri="{BB962C8B-B14F-4D97-AF65-F5344CB8AC3E}">
        <p14:creationId xmlns:p14="http://schemas.microsoft.com/office/powerpoint/2010/main" xmlns="" val="3342848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7158" y="428604"/>
            <a:ext cx="7372372" cy="500066"/>
          </a:xfrm>
          <a:prstGeom prst="rect">
            <a:avLst/>
          </a:prstGeom>
        </p:spPr>
        <p:txBody>
          <a:bodyPr>
            <a:noAutofit/>
          </a:bodyPr>
          <a:lstStyle/>
          <a:p>
            <a:pPr lvl="0">
              <a:spcBef>
                <a:spcPct val="0"/>
              </a:spcBef>
              <a:defRPr/>
            </a:pPr>
            <a:r>
              <a:rPr kumimoji="0" lang="en-US" sz="3200" b="0" i="0" u="none" strike="noStrike" kern="1200" cap="none" spc="0" normalizeH="0" baseline="0" noProof="0" dirty="0" smtClean="0">
                <a:ln>
                  <a:noFill/>
                </a:ln>
                <a:solidFill>
                  <a:schemeClr val="tx1"/>
                </a:solidFill>
                <a:effectLst/>
                <a:uLnTx/>
                <a:uFillTx/>
                <a:latin typeface="Nunito Sans" charset="0"/>
                <a:ea typeface="+mj-ea"/>
                <a:cs typeface="+mj-cs"/>
              </a:rPr>
              <a:t>Activity</a:t>
            </a:r>
            <a:endParaRPr kumimoji="0" lang="en-IN" sz="3200" b="0" i="0" u="none" strike="noStrike" kern="1200" cap="none" spc="0" normalizeH="0" baseline="0" noProof="0" dirty="0">
              <a:ln>
                <a:noFill/>
              </a:ln>
              <a:solidFill>
                <a:schemeClr val="tx1"/>
              </a:solidFill>
              <a:effectLst/>
              <a:uLnTx/>
              <a:uFillTx/>
              <a:latin typeface="Nunito Sans" charset="0"/>
              <a:ea typeface="+mj-ea"/>
              <a:cs typeface="+mj-cs"/>
            </a:endParaRPr>
          </a:p>
        </p:txBody>
      </p:sp>
      <p:sp>
        <p:nvSpPr>
          <p:cNvPr id="14" name="TextBox 13"/>
          <p:cNvSpPr txBox="1"/>
          <p:nvPr/>
        </p:nvSpPr>
        <p:spPr>
          <a:xfrm>
            <a:off x="1643042" y="1643050"/>
            <a:ext cx="2428892" cy="369332"/>
          </a:xfrm>
          <a:prstGeom prst="rect">
            <a:avLst/>
          </a:prstGeom>
          <a:noFill/>
        </p:spPr>
        <p:txBody>
          <a:bodyPr wrap="square" rtlCol="0">
            <a:spAutoFit/>
          </a:bodyPr>
          <a:lstStyle/>
          <a:p>
            <a:endParaRPr lang="en-US" dirty="0"/>
          </a:p>
        </p:txBody>
      </p:sp>
      <p:sp>
        <p:nvSpPr>
          <p:cNvPr id="15" name="Rectangle 14">
            <a:extLst>
              <a:ext uri="{FF2B5EF4-FFF2-40B4-BE49-F238E27FC236}">
                <a16:creationId xmlns:a16="http://schemas.microsoft.com/office/drawing/2014/main" xmlns="" id="{82037F44-B579-465E-912D-7578628D7D24}"/>
              </a:ext>
            </a:extLst>
          </p:cNvPr>
          <p:cNvSpPr/>
          <p:nvPr/>
        </p:nvSpPr>
        <p:spPr>
          <a:xfrm>
            <a:off x="500034" y="92867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10313866"/>
            <a:ext cx="1495044" cy="430628"/>
          </a:xfrm>
          <a:prstGeom prst="rect">
            <a:avLst/>
          </a:prstGeom>
        </p:spPr>
      </p:pic>
      <p:sp>
        <p:nvSpPr>
          <p:cNvPr id="17" name="Rectangle 1"/>
          <p:cNvSpPr>
            <a:spLocks noChangeArrowheads="1"/>
          </p:cNvSpPr>
          <p:nvPr/>
        </p:nvSpPr>
        <p:spPr bwMode="auto">
          <a:xfrm>
            <a:off x="408916" y="1500174"/>
            <a:ext cx="8268610"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lvl="0" indent="-457200" fontAlgn="base">
              <a:spcBef>
                <a:spcPct val="0"/>
              </a:spcBef>
              <a:spcAft>
                <a:spcPct val="0"/>
              </a:spcAft>
              <a:buAutoNum type="arabicPeriod"/>
              <a:tabLst>
                <a:tab pos="457200" algn="l"/>
              </a:tabLst>
            </a:pPr>
            <a:r>
              <a:rPr lang="en-US" sz="2400" dirty="0" smtClean="0">
                <a:latin typeface="Nunito Sans" charset="0"/>
              </a:rPr>
              <a:t>You get invited to a party; most of your friends also got </a:t>
            </a:r>
          </a:p>
          <a:p>
            <a:pPr marL="457200" lvl="0" indent="-457200" fontAlgn="base">
              <a:spcBef>
                <a:spcPct val="0"/>
              </a:spcBef>
              <a:spcAft>
                <a:spcPct val="0"/>
              </a:spcAft>
              <a:tabLst>
                <a:tab pos="457200" algn="l"/>
              </a:tabLst>
            </a:pPr>
            <a:r>
              <a:rPr lang="en-US" sz="2400" dirty="0" smtClean="0">
                <a:latin typeface="Nunito Sans" charset="0"/>
              </a:rPr>
              <a:t>invited, but your best friend was left out, on purpose.</a:t>
            </a:r>
          </a:p>
          <a:p>
            <a:pPr lvl="0" fontAlgn="base">
              <a:spcBef>
                <a:spcPct val="0"/>
              </a:spcBef>
              <a:spcAft>
                <a:spcPct val="0"/>
              </a:spcAft>
              <a:tabLst>
                <a:tab pos="457200" algn="l"/>
              </a:tabLst>
            </a:pPr>
            <a:endParaRPr lang="en-US" sz="2400" dirty="0" smtClean="0">
              <a:latin typeface="Nunito Sans" charset="0"/>
            </a:endParaRPr>
          </a:p>
          <a:p>
            <a:pPr lvl="0" fontAlgn="base">
              <a:spcBef>
                <a:spcPct val="0"/>
              </a:spcBef>
              <a:spcAft>
                <a:spcPct val="0"/>
              </a:spcAft>
              <a:tabLst>
                <a:tab pos="457200" algn="l"/>
              </a:tabLst>
            </a:pPr>
            <a:r>
              <a:rPr lang="en-US" sz="2400" dirty="0" smtClean="0">
                <a:latin typeface="Nunito Sans" charset="0"/>
              </a:rPr>
              <a:t>  What would you do?</a:t>
            </a:r>
            <a:endParaRPr kumimoji="0" lang="en-US" sz="2400" b="0" i="0" u="none" strike="noStrike" cap="none" normalizeH="0" baseline="0" dirty="0" smtClean="0">
              <a:ln>
                <a:noFill/>
              </a:ln>
              <a:solidFill>
                <a:schemeClr val="tx1"/>
              </a:solidFill>
              <a:effectLst/>
              <a:latin typeface="Nunito Sans" charset="0"/>
              <a:cs typeface="Arial" pitchFamily="34" charset="0"/>
            </a:endParaRPr>
          </a:p>
        </p:txBody>
      </p:sp>
      <p:sp>
        <p:nvSpPr>
          <p:cNvPr id="7" name="Rectangle 6"/>
          <p:cNvSpPr/>
          <p:nvPr/>
        </p:nvSpPr>
        <p:spPr>
          <a:xfrm>
            <a:off x="428596" y="3643314"/>
            <a:ext cx="8215370" cy="1569660"/>
          </a:xfrm>
          <a:prstGeom prst="rect">
            <a:avLst/>
          </a:prstGeom>
        </p:spPr>
        <p:txBody>
          <a:bodyPr wrap="square">
            <a:spAutoFit/>
          </a:bodyPr>
          <a:lstStyle/>
          <a:p>
            <a:r>
              <a:rPr lang="en-US" sz="2400" dirty="0" smtClean="0"/>
              <a:t>2. You have a huge incomplete project due Monday, and your cousin just asked you to go camping all weekend. </a:t>
            </a:r>
          </a:p>
          <a:p>
            <a:endParaRPr lang="en-US" sz="2400" dirty="0" smtClean="0"/>
          </a:p>
          <a:p>
            <a:r>
              <a:rPr lang="en-US" sz="2400" dirty="0" smtClean="0"/>
              <a:t>What would you do?</a:t>
            </a:r>
            <a:endParaRPr lang="en-US" sz="2400" dirty="0"/>
          </a:p>
        </p:txBody>
      </p:sp>
    </p:spTree>
    <p:extLst>
      <p:ext uri="{BB962C8B-B14F-4D97-AF65-F5344CB8AC3E}">
        <p14:creationId xmlns:p14="http://schemas.microsoft.com/office/powerpoint/2010/main" xmlns="" val="334284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7158" y="428604"/>
            <a:ext cx="7372372" cy="500066"/>
          </a:xfrm>
          <a:prstGeom prst="rect">
            <a:avLst/>
          </a:prstGeom>
        </p:spPr>
        <p:txBody>
          <a:bodyPr>
            <a:noAutofit/>
          </a:bodyPr>
          <a:lstStyle/>
          <a:p>
            <a:pPr lvl="0">
              <a:spcBef>
                <a:spcPct val="0"/>
              </a:spcBef>
              <a:defRPr/>
            </a:pPr>
            <a:r>
              <a:rPr lang="en-US" sz="3200" dirty="0" smtClean="0">
                <a:latin typeface="Nunito Sans" charset="0"/>
                <a:ea typeface="+mj-ea"/>
                <a:cs typeface="+mj-cs"/>
              </a:rPr>
              <a:t>Recap</a:t>
            </a:r>
            <a:endParaRPr kumimoji="0" lang="en-IN" sz="3200" b="0" i="0" u="none" strike="noStrike" kern="1200" cap="none" spc="0" normalizeH="0" baseline="0" noProof="0" dirty="0">
              <a:ln>
                <a:noFill/>
              </a:ln>
              <a:solidFill>
                <a:schemeClr val="tx1"/>
              </a:solidFill>
              <a:effectLst/>
              <a:uLnTx/>
              <a:uFillTx/>
              <a:latin typeface="Nunito Sans" charset="0"/>
              <a:ea typeface="+mj-ea"/>
              <a:cs typeface="+mj-cs"/>
            </a:endParaRPr>
          </a:p>
        </p:txBody>
      </p:sp>
      <p:sp>
        <p:nvSpPr>
          <p:cNvPr id="14" name="TextBox 13"/>
          <p:cNvSpPr txBox="1"/>
          <p:nvPr/>
        </p:nvSpPr>
        <p:spPr>
          <a:xfrm>
            <a:off x="1643042" y="1643050"/>
            <a:ext cx="2428892" cy="369332"/>
          </a:xfrm>
          <a:prstGeom prst="rect">
            <a:avLst/>
          </a:prstGeom>
          <a:noFill/>
        </p:spPr>
        <p:txBody>
          <a:bodyPr wrap="square" rtlCol="0">
            <a:spAutoFit/>
          </a:bodyPr>
          <a:lstStyle/>
          <a:p>
            <a:endParaRPr lang="en-US" dirty="0"/>
          </a:p>
        </p:txBody>
      </p:sp>
      <p:sp>
        <p:nvSpPr>
          <p:cNvPr id="15" name="Rectangle 14">
            <a:extLst>
              <a:ext uri="{FF2B5EF4-FFF2-40B4-BE49-F238E27FC236}">
                <a16:creationId xmlns:a16="http://schemas.microsoft.com/office/drawing/2014/main" xmlns="" id="{82037F44-B579-465E-912D-7578628D7D24}"/>
              </a:ext>
            </a:extLst>
          </p:cNvPr>
          <p:cNvSpPr/>
          <p:nvPr/>
        </p:nvSpPr>
        <p:spPr>
          <a:xfrm>
            <a:off x="500034" y="92867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10313866"/>
            <a:ext cx="1495044" cy="430628"/>
          </a:xfrm>
          <a:prstGeom prst="rect">
            <a:avLst/>
          </a:prstGeom>
        </p:spPr>
      </p:pic>
      <p:sp>
        <p:nvSpPr>
          <p:cNvPr id="17" name="Rectangle 1"/>
          <p:cNvSpPr>
            <a:spLocks noChangeArrowheads="1"/>
          </p:cNvSpPr>
          <p:nvPr/>
        </p:nvSpPr>
        <p:spPr bwMode="auto">
          <a:xfrm>
            <a:off x="408916" y="1500174"/>
            <a:ext cx="6034024"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lvl="0" indent="-457200" fontAlgn="base">
              <a:spcBef>
                <a:spcPct val="0"/>
              </a:spcBef>
              <a:spcAft>
                <a:spcPct val="0"/>
              </a:spcAft>
              <a:buAutoNum type="arabicPeriod"/>
              <a:tabLst>
                <a:tab pos="457200" algn="l"/>
              </a:tabLst>
            </a:pPr>
            <a:r>
              <a:rPr lang="en-US" sz="2400" dirty="0" smtClean="0">
                <a:latin typeface="Nunito Sans" charset="0"/>
              </a:rPr>
              <a:t>Effective Decision Making process steps</a:t>
            </a:r>
          </a:p>
          <a:p>
            <a:pPr marL="457200" lvl="0" indent="-457200" fontAlgn="base">
              <a:spcBef>
                <a:spcPct val="0"/>
              </a:spcBef>
              <a:spcAft>
                <a:spcPct val="0"/>
              </a:spcAft>
              <a:buAutoNum type="arabicPeriod"/>
              <a:tabLst>
                <a:tab pos="457200" algn="l"/>
              </a:tabLst>
            </a:pPr>
            <a:r>
              <a:rPr kumimoji="0" lang="en-US" sz="2400" b="0" i="0" u="none" strike="noStrike" cap="none" normalizeH="0" baseline="0" dirty="0" smtClean="0">
                <a:ln>
                  <a:noFill/>
                </a:ln>
                <a:solidFill>
                  <a:schemeClr val="tx1"/>
                </a:solidFill>
                <a:effectLst/>
                <a:latin typeface="Nunito Sans" charset="0"/>
                <a:cs typeface="Arial" pitchFamily="34" charset="0"/>
              </a:rPr>
              <a:t>Decision Making Scenarios</a:t>
            </a:r>
          </a:p>
        </p:txBody>
      </p:sp>
    </p:spTree>
    <p:extLst>
      <p:ext uri="{BB962C8B-B14F-4D97-AF65-F5344CB8AC3E}">
        <p14:creationId xmlns:p14="http://schemas.microsoft.com/office/powerpoint/2010/main" xmlns="" val="334284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cstate="print">
            <a:extLst>
              <a:ext uri="{28A0092B-C50C-407E-A947-70E740481C1C}">
                <a14:useLocalDpi xmlns="" xmlns:a14="http://schemas.microsoft.com/office/drawing/2010/main" val="0"/>
              </a:ext>
            </a:extLst>
          </a:blip>
          <a:srcRect l="1110" b="849"/>
          <a:stretch>
            <a:fillRect/>
          </a:stretch>
        </p:blipFill>
        <p:spPr>
          <a:xfrm rot="355158">
            <a:off x="-160913" y="3101269"/>
            <a:ext cx="3164847"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3"/>
            <a:ext cx="9144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1241366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305527" y="1052736"/>
            <a:ext cx="7350632" cy="2916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lnSpc>
                <a:spcPct val="150000"/>
              </a:lnSpc>
              <a:buNone/>
            </a:pPr>
            <a:r>
              <a:rPr lang="en-US" sz="2800" dirty="0">
                <a:latin typeface="Nunito Sans" charset="0"/>
              </a:rPr>
              <a:t>AGENDA</a:t>
            </a:r>
          </a:p>
          <a:p>
            <a:pPr algn="ctr">
              <a:lnSpc>
                <a:spcPct val="150000"/>
              </a:lnSpc>
              <a:buNone/>
            </a:pPr>
            <a:endParaRPr lang="en-US" sz="2400" dirty="0">
              <a:latin typeface="Nunito Sans" charset="0"/>
            </a:endParaRPr>
          </a:p>
          <a:p>
            <a:pPr algn="just">
              <a:lnSpc>
                <a:spcPct val="150000"/>
              </a:lnSpc>
            </a:pPr>
            <a:r>
              <a:rPr lang="en-US" sz="2400" dirty="0">
                <a:latin typeface="Nunito Sans" charset="0"/>
              </a:rPr>
              <a:t> 1. </a:t>
            </a:r>
            <a:r>
              <a:rPr lang="en-US" sz="2400" dirty="0" smtClean="0">
                <a:latin typeface="Nunito Sans" charset="0"/>
              </a:rPr>
              <a:t>Effective Decision Making</a:t>
            </a:r>
          </a:p>
          <a:p>
            <a:pPr algn="just">
              <a:lnSpc>
                <a:spcPct val="150000"/>
              </a:lnSpc>
            </a:pPr>
            <a:r>
              <a:rPr lang="en-US" altLang="en-US" sz="2400" dirty="0" smtClean="0">
                <a:latin typeface="Nunito Sans" charset="0"/>
                <a:ea typeface="ＭＳ Ｐゴシック" panose="020B0600070205080204" pitchFamily="34" charset="-128"/>
              </a:rPr>
              <a:t> 2. Scenarios</a:t>
            </a:r>
            <a:endParaRPr lang="en-US" altLang="en-US" sz="2400" dirty="0">
              <a:latin typeface="Nunito Sans" charset="0"/>
              <a:ea typeface="ＭＳ Ｐゴシック" panose="020B0600070205080204" pitchFamily="34" charset="-128"/>
            </a:endParaRPr>
          </a:p>
          <a:p>
            <a:pPr algn="ctr">
              <a:lnSpc>
                <a:spcPct val="150000"/>
              </a:lnSpc>
              <a:buNone/>
            </a:pPr>
            <a:endParaRPr lang="en-US" sz="2400" dirty="0">
              <a:latin typeface="Nunito Sans"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pic>
        <p:nvPicPr>
          <p:cNvPr id="20482" name="Picture 2" descr="Related image">
            <a:extLst>
              <a:ext uri="{FF2B5EF4-FFF2-40B4-BE49-F238E27FC236}">
                <a16:creationId xmlns:a16="http://schemas.microsoft.com/office/drawing/2014/main" xmlns="" id="{C6D7135C-A88A-4982-9315-0A050F40D59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125281" y="41304"/>
            <a:ext cx="1947365" cy="38665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9308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482"/>
                                        </p:tgtEl>
                                        <p:attrNameLst>
                                          <p:attrName>style.visibility</p:attrName>
                                        </p:attrNameLst>
                                      </p:cBhvr>
                                      <p:to>
                                        <p:strVal val="visible"/>
                                      </p:to>
                                    </p:set>
                                    <p:animEffect transition="in" filter="wipe(down)">
                                      <p:cBhvr>
                                        <p:cTn id="10" dur="500"/>
                                        <p:tgtEl>
                                          <p:spTgt spid="204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animEffect transition="in" filter="fade">
                                      <p:cBhvr>
                                        <p:cTn id="15" dur="500"/>
                                        <p:tgtEl>
                                          <p:spTgt spid="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3">
                                            <p:txEl>
                                              <p:pRg st="3" end="3"/>
                                            </p:txEl>
                                          </p:spTgt>
                                        </p:tgtEl>
                                        <p:attrNameLst>
                                          <p:attrName>style.visibility</p:attrName>
                                        </p:attrNameLst>
                                      </p:cBhvr>
                                      <p:to>
                                        <p:strVal val="visible"/>
                                      </p:to>
                                    </p:set>
                                    <p:animEffect transition="in" filter="fade">
                                      <p:cBhvr>
                                        <p:cTn id="20" dur="500"/>
                                        <p:tgtEl>
                                          <p:spTgt spid="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428596" y="2071678"/>
            <a:ext cx="8072494" cy="1162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000" b="1" dirty="0" smtClean="0">
                <a:solidFill>
                  <a:schemeClr val="bg1"/>
                </a:solidFill>
                <a:latin typeface="Nunito Sans" charset="0"/>
              </a:rPr>
              <a:t>Su</a:t>
            </a:r>
            <a:r>
              <a:rPr lang="en-US" sz="2400" dirty="0" smtClean="0">
                <a:solidFill>
                  <a:schemeClr val="tx1"/>
                </a:solidFill>
                <a:latin typeface="Nunito Sans" charset="0"/>
              </a:rPr>
              <a:t> It is defined  as the process through which alternatives are selected and then managed through implementation to achieve business  and personal objectives</a:t>
            </a:r>
            <a:r>
              <a:rPr lang="en-US" sz="2000" b="1" dirty="0" smtClean="0">
                <a:solidFill>
                  <a:schemeClr val="bg1"/>
                </a:solidFill>
                <a:latin typeface="Nunito Sans" charset="0"/>
              </a:rPr>
              <a:t>-name </a:t>
            </a:r>
            <a:r>
              <a:rPr lang="en-US" sz="2000" b="1" dirty="0">
                <a:solidFill>
                  <a:schemeClr val="bg1"/>
                </a:solidFill>
                <a:latin typeface="Nunito Sans" charset="0"/>
              </a:rPr>
              <a:t>of college)</a:t>
            </a:r>
            <a:endParaRPr sz="2000" b="1" dirty="0">
              <a:solidFill>
                <a:schemeClr val="bg1"/>
              </a:solidFill>
              <a:latin typeface="Nunito Sans"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7" name="Rectangle 6"/>
          <p:cNvSpPr/>
          <p:nvPr/>
        </p:nvSpPr>
        <p:spPr>
          <a:xfrm>
            <a:off x="500034" y="857232"/>
            <a:ext cx="8298414" cy="707886"/>
          </a:xfrm>
          <a:prstGeom prst="rect">
            <a:avLst/>
          </a:prstGeom>
        </p:spPr>
        <p:txBody>
          <a:bodyPr wrap="square">
            <a:spAutoFit/>
          </a:bodyPr>
          <a:lstStyle/>
          <a:p>
            <a:r>
              <a:rPr lang="en-US" sz="4000" dirty="0" smtClean="0">
                <a:latin typeface="Nunito Sans" charset="0"/>
              </a:rPr>
              <a:t>What is Effective Decision Making?</a:t>
            </a:r>
            <a:endParaRPr lang="en-IN" sz="4000" dirty="0">
              <a:latin typeface="Nunito Sans" charset="0"/>
            </a:endParaRPr>
          </a:p>
        </p:txBody>
      </p:sp>
      <p:pic>
        <p:nvPicPr>
          <p:cNvPr id="8" name="Picture 7" descr="edm 7.jfif"/>
          <p:cNvPicPr>
            <a:picLocks noChangeAspect="1"/>
          </p:cNvPicPr>
          <p:nvPr/>
        </p:nvPicPr>
        <p:blipFill>
          <a:blip r:embed="rId4"/>
          <a:stretch>
            <a:fillRect/>
          </a:stretch>
        </p:blipFill>
        <p:spPr>
          <a:xfrm>
            <a:off x="3286116" y="3286124"/>
            <a:ext cx="2619375" cy="2571768"/>
          </a:xfrm>
          <a:prstGeom prst="rect">
            <a:avLst/>
          </a:prstGeom>
        </p:spPr>
      </p:pic>
    </p:spTree>
    <p:extLst>
      <p:ext uri="{BB962C8B-B14F-4D97-AF65-F5344CB8AC3E}">
        <p14:creationId xmlns:p14="http://schemas.microsoft.com/office/powerpoint/2010/main" xmlns="" val="370754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7" name="Rectangle 6"/>
          <p:cNvSpPr/>
          <p:nvPr/>
        </p:nvSpPr>
        <p:spPr>
          <a:xfrm>
            <a:off x="0" y="928670"/>
            <a:ext cx="9144000" cy="584775"/>
          </a:xfrm>
          <a:prstGeom prst="rect">
            <a:avLst/>
          </a:prstGeom>
        </p:spPr>
        <p:txBody>
          <a:bodyPr wrap="square">
            <a:spAutoFit/>
          </a:bodyPr>
          <a:lstStyle/>
          <a:p>
            <a:r>
              <a:rPr lang="en-US" sz="3200" dirty="0" smtClean="0">
                <a:latin typeface="Nunito Sans" charset="0"/>
              </a:rPr>
              <a:t> Effective Decision Making Process</a:t>
            </a:r>
            <a:endParaRPr lang="en-IN" sz="3200" dirty="0">
              <a:latin typeface="Nunito Sans" charset="0"/>
            </a:endParaRPr>
          </a:p>
        </p:txBody>
      </p:sp>
      <p:sp>
        <p:nvSpPr>
          <p:cNvPr id="9" name="Rectangle 8"/>
          <p:cNvSpPr/>
          <p:nvPr/>
        </p:nvSpPr>
        <p:spPr>
          <a:xfrm>
            <a:off x="428596" y="1785926"/>
            <a:ext cx="4429156" cy="3785652"/>
          </a:xfrm>
          <a:prstGeom prst="rect">
            <a:avLst/>
          </a:prstGeom>
        </p:spPr>
        <p:txBody>
          <a:bodyPr wrap="square">
            <a:spAutoFit/>
          </a:bodyPr>
          <a:lstStyle/>
          <a:p>
            <a:pPr>
              <a:lnSpc>
                <a:spcPct val="150000"/>
              </a:lnSpc>
            </a:pPr>
            <a:endParaRPr lang="en-US" sz="2000" b="1" dirty="0" smtClean="0"/>
          </a:p>
          <a:p>
            <a:pPr>
              <a:lnSpc>
                <a:spcPct val="150000"/>
              </a:lnSpc>
              <a:buFont typeface="Arial" pitchFamily="34" charset="0"/>
              <a:buChar char="•"/>
            </a:pPr>
            <a:r>
              <a:rPr lang="en-US" sz="2000" dirty="0" smtClean="0"/>
              <a:t> Defining the problem. </a:t>
            </a:r>
          </a:p>
          <a:p>
            <a:pPr>
              <a:lnSpc>
                <a:spcPct val="150000"/>
              </a:lnSpc>
              <a:buFont typeface="Arial" pitchFamily="34" charset="0"/>
              <a:buChar char="•"/>
            </a:pPr>
            <a:r>
              <a:rPr lang="en-US" sz="2000" dirty="0" smtClean="0"/>
              <a:t> Gather  information.</a:t>
            </a:r>
          </a:p>
          <a:p>
            <a:pPr>
              <a:lnSpc>
                <a:spcPct val="150000"/>
              </a:lnSpc>
              <a:buFont typeface="Arial" pitchFamily="34" charset="0"/>
              <a:buChar char="•"/>
            </a:pPr>
            <a:r>
              <a:rPr lang="en-US" sz="2000" dirty="0" smtClean="0"/>
              <a:t> Developing and weighing the options</a:t>
            </a:r>
          </a:p>
          <a:p>
            <a:pPr>
              <a:lnSpc>
                <a:spcPct val="150000"/>
              </a:lnSpc>
              <a:buFont typeface="Arial" pitchFamily="34" charset="0"/>
              <a:buChar char="•"/>
            </a:pPr>
            <a:r>
              <a:rPr lang="en-US" sz="2000" dirty="0" smtClean="0"/>
              <a:t> Choosing the best possible alternatives</a:t>
            </a:r>
          </a:p>
          <a:p>
            <a:pPr>
              <a:lnSpc>
                <a:spcPct val="150000"/>
              </a:lnSpc>
              <a:buFont typeface="Arial" pitchFamily="34" charset="0"/>
              <a:buChar char="•"/>
            </a:pPr>
            <a:r>
              <a:rPr lang="en-US" sz="2000" dirty="0" smtClean="0"/>
              <a:t> Plan and execute</a:t>
            </a:r>
          </a:p>
          <a:p>
            <a:pPr>
              <a:lnSpc>
                <a:spcPct val="150000"/>
              </a:lnSpc>
              <a:buFont typeface="Arial" pitchFamily="34" charset="0"/>
              <a:buChar char="•"/>
            </a:pPr>
            <a:r>
              <a:rPr lang="en-US" sz="2000" dirty="0" smtClean="0"/>
              <a:t> Take follow up action.</a:t>
            </a:r>
          </a:p>
          <a:p>
            <a:pPr>
              <a:lnSpc>
                <a:spcPct val="150000"/>
              </a:lnSpc>
              <a:buFont typeface="Arial" pitchFamily="34" charset="0"/>
              <a:buChar char="•"/>
            </a:pPr>
            <a:r>
              <a:rPr lang="en-US" sz="2000" dirty="0" smtClean="0"/>
              <a:t> Review your decision </a:t>
            </a:r>
            <a:endParaRPr lang="en-US" sz="2000" dirty="0"/>
          </a:p>
        </p:txBody>
      </p:sp>
      <p:pic>
        <p:nvPicPr>
          <p:cNvPr id="8" name="Picture 7" descr="edm 9.jfif"/>
          <p:cNvPicPr>
            <a:picLocks noChangeAspect="1"/>
          </p:cNvPicPr>
          <p:nvPr/>
        </p:nvPicPr>
        <p:blipFill>
          <a:blip r:embed="rId4"/>
          <a:stretch>
            <a:fillRect/>
          </a:stretch>
        </p:blipFill>
        <p:spPr>
          <a:xfrm>
            <a:off x="6000760" y="2714620"/>
            <a:ext cx="2676525" cy="2286016"/>
          </a:xfrm>
          <a:prstGeom prst="rect">
            <a:avLst/>
          </a:prstGeom>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7" name="Rectangle 6"/>
          <p:cNvSpPr/>
          <p:nvPr/>
        </p:nvSpPr>
        <p:spPr>
          <a:xfrm>
            <a:off x="500034" y="857232"/>
            <a:ext cx="8298414" cy="1200329"/>
          </a:xfrm>
          <a:prstGeom prst="rect">
            <a:avLst/>
          </a:prstGeom>
        </p:spPr>
        <p:txBody>
          <a:bodyPr wrap="square">
            <a:spAutoFit/>
          </a:bodyPr>
          <a:lstStyle/>
          <a:p>
            <a:r>
              <a:rPr lang="en-US" sz="3600" dirty="0" smtClean="0">
                <a:latin typeface="Nunito Sans" charset="0"/>
              </a:rPr>
              <a:t>Why is Effective Decision Making important</a:t>
            </a:r>
            <a:endParaRPr lang="en-IN" sz="3600" dirty="0">
              <a:latin typeface="Nunito Sans" charset="0"/>
            </a:endParaRPr>
          </a:p>
        </p:txBody>
      </p:sp>
      <p:pic>
        <p:nvPicPr>
          <p:cNvPr id="8" name="Picture 7" descr="dm6.jfif"/>
          <p:cNvPicPr>
            <a:picLocks noChangeAspect="1"/>
          </p:cNvPicPr>
          <p:nvPr/>
        </p:nvPicPr>
        <p:blipFill>
          <a:blip r:embed="rId4"/>
          <a:stretch>
            <a:fillRect/>
          </a:stretch>
        </p:blipFill>
        <p:spPr>
          <a:xfrm>
            <a:off x="2357422" y="2500306"/>
            <a:ext cx="4714908" cy="2786082"/>
          </a:xfrm>
          <a:prstGeom prst="rect">
            <a:avLst/>
          </a:prstGeom>
        </p:spPr>
      </p:pic>
    </p:spTree>
    <p:extLst>
      <p:ext uri="{BB962C8B-B14F-4D97-AF65-F5344CB8AC3E}">
        <p14:creationId xmlns:p14="http://schemas.microsoft.com/office/powerpoint/2010/main" xmlns="" val="370754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Defining the problem</a:t>
            </a:r>
            <a:endParaRPr lang="en-IN" sz="4000" spc="-190" dirty="0">
              <a:latin typeface="Gill Sans MT" panose="020B0502020104020203" pitchFamily="34" charset="0"/>
            </a:endParaRPr>
          </a:p>
        </p:txBody>
      </p:sp>
      <p:sp>
        <p:nvSpPr>
          <p:cNvPr id="7" name="TextBox 6"/>
          <p:cNvSpPr txBox="1"/>
          <p:nvPr/>
        </p:nvSpPr>
        <p:spPr>
          <a:xfrm>
            <a:off x="785786" y="2285992"/>
            <a:ext cx="3429024" cy="923330"/>
          </a:xfrm>
          <a:prstGeom prst="rect">
            <a:avLst/>
          </a:prstGeom>
          <a:noFill/>
        </p:spPr>
        <p:txBody>
          <a:bodyPr wrap="square" rtlCol="0">
            <a:spAutoFit/>
          </a:bodyPr>
          <a:lstStyle/>
          <a:p>
            <a:r>
              <a:rPr lang="en-US" dirty="0" smtClean="0"/>
              <a:t>Recognize the problem</a:t>
            </a:r>
          </a:p>
          <a:p>
            <a:endParaRPr lang="en-US" dirty="0" smtClean="0"/>
          </a:p>
          <a:p>
            <a:r>
              <a:rPr lang="en-US" dirty="0" smtClean="0"/>
              <a:t>Be specific </a:t>
            </a:r>
            <a:endParaRPr lang="en-US" dirty="0"/>
          </a:p>
        </p:txBody>
      </p:sp>
      <p:pic>
        <p:nvPicPr>
          <p:cNvPr id="8" name="Picture 7" descr="recognize the problem.jfif"/>
          <p:cNvPicPr>
            <a:picLocks noChangeAspect="1"/>
          </p:cNvPicPr>
          <p:nvPr/>
        </p:nvPicPr>
        <p:blipFill>
          <a:blip r:embed="rId4"/>
          <a:stretch>
            <a:fillRect/>
          </a:stretch>
        </p:blipFill>
        <p:spPr>
          <a:xfrm>
            <a:off x="6643702" y="2071678"/>
            <a:ext cx="2000264" cy="2214578"/>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500034" y="1357298"/>
            <a:ext cx="8286808" cy="5132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b="1" dirty="0" smtClean="0"/>
              <a:t>Collect information on the situation for the required decision</a:t>
            </a:r>
          </a:p>
          <a:p>
            <a:endParaRPr lang="en-US" sz="2400" b="1" dirty="0" smtClean="0"/>
          </a:p>
          <a:p>
            <a:pPr>
              <a:lnSpc>
                <a:spcPct val="150000"/>
              </a:lnSpc>
            </a:pPr>
            <a:r>
              <a:rPr lang="en-US" sz="2000" b="1" dirty="0" smtClean="0">
                <a:solidFill>
                  <a:schemeClr val="tx1"/>
                </a:solidFill>
              </a:rPr>
              <a:t>Ask questions such as</a:t>
            </a:r>
          </a:p>
          <a:p>
            <a:pPr>
              <a:lnSpc>
                <a:spcPct val="150000"/>
              </a:lnSpc>
              <a:buFont typeface="Arial" pitchFamily="34" charset="0"/>
              <a:buChar char="•"/>
            </a:pPr>
            <a:r>
              <a:rPr lang="en-US" sz="2000" dirty="0" smtClean="0">
                <a:solidFill>
                  <a:schemeClr val="tx1"/>
                </a:solidFill>
              </a:rPr>
              <a:t>How much information do I need ?  Do I need more?</a:t>
            </a:r>
          </a:p>
          <a:p>
            <a:pPr>
              <a:lnSpc>
                <a:spcPct val="150000"/>
              </a:lnSpc>
              <a:buFont typeface="Arial" pitchFamily="34" charset="0"/>
              <a:buChar char="•"/>
            </a:pPr>
            <a:r>
              <a:rPr lang="en-US" sz="2000" dirty="0" smtClean="0">
                <a:solidFill>
                  <a:schemeClr val="tx1"/>
                </a:solidFill>
              </a:rPr>
              <a:t>Is there a pattern of occurrences involved?</a:t>
            </a:r>
          </a:p>
          <a:p>
            <a:pPr>
              <a:lnSpc>
                <a:spcPct val="150000"/>
              </a:lnSpc>
              <a:buFont typeface="Arial" pitchFamily="34" charset="0"/>
              <a:buChar char="•"/>
            </a:pPr>
            <a:r>
              <a:rPr lang="en-US" sz="2000" dirty="0" smtClean="0">
                <a:solidFill>
                  <a:schemeClr val="tx1"/>
                </a:solidFill>
              </a:rPr>
              <a:t>Is the situation more people-related or machine/technology-related?</a:t>
            </a:r>
          </a:p>
          <a:p>
            <a:pPr>
              <a:lnSpc>
                <a:spcPct val="150000"/>
              </a:lnSpc>
              <a:buFont typeface="Arial" pitchFamily="34" charset="0"/>
              <a:buChar char="•"/>
            </a:pPr>
            <a:r>
              <a:rPr lang="en-US" sz="2000" dirty="0" smtClean="0">
                <a:solidFill>
                  <a:schemeClr val="tx1"/>
                </a:solidFill>
              </a:rPr>
              <a:t>Do I need information/help from someone outside the organization?</a:t>
            </a:r>
          </a:p>
          <a:p>
            <a:pPr>
              <a:lnSpc>
                <a:spcPct val="150000"/>
              </a:lnSpc>
              <a:buFont typeface="Arial" pitchFamily="34" charset="0"/>
              <a:buChar char="•"/>
            </a:pPr>
            <a:r>
              <a:rPr lang="en-US" sz="2000" dirty="0" smtClean="0">
                <a:solidFill>
                  <a:schemeClr val="tx1"/>
                </a:solidFill>
              </a:rPr>
              <a:t>Who is affected on my team?</a:t>
            </a:r>
          </a:p>
          <a:p>
            <a:pPr>
              <a:lnSpc>
                <a:spcPct val="150000"/>
              </a:lnSpc>
              <a:buFont typeface="Arial" pitchFamily="34" charset="0"/>
              <a:buChar char="•"/>
            </a:pPr>
            <a:r>
              <a:rPr lang="en-US" sz="2000" dirty="0" smtClean="0">
                <a:solidFill>
                  <a:schemeClr val="tx1"/>
                </a:solidFill>
              </a:rPr>
              <a:t> Who is affected elsewhere in the department or organization?</a:t>
            </a:r>
            <a:endParaRPr lang="en-US" sz="2400" dirty="0" smtClean="0">
              <a:solidFill>
                <a:schemeClr val="tx1"/>
              </a:solidFill>
            </a:endParaRPr>
          </a:p>
          <a:p>
            <a:endParaRPr lang="en-US" sz="2400" b="1" dirty="0" smtClean="0"/>
          </a:p>
          <a:p>
            <a:endParaRPr lang="en-US" sz="2400" b="1" dirty="0" smtClean="0">
              <a:solidFill>
                <a:schemeClr val="bg1"/>
              </a:solidFill>
              <a:latin typeface="Nunito Sans" panose="00000500000000000000" pitchFamily="2" charset="0"/>
            </a:endParaRPr>
          </a:p>
          <a:p>
            <a:endParaRPr sz="24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Gathering information </a:t>
            </a:r>
            <a:endParaRPr lang="en-IN" sz="4000" spc="-190" dirty="0">
              <a:latin typeface="Gill Sans MT" panose="020B0502020104020203" pitchFamily="34" charset="0"/>
            </a:endParaRPr>
          </a:p>
        </p:txBody>
      </p:sp>
      <p:pic>
        <p:nvPicPr>
          <p:cNvPr id="8" name="Picture 7" descr="collect information.jfif"/>
          <p:cNvPicPr>
            <a:picLocks noChangeAspect="1"/>
          </p:cNvPicPr>
          <p:nvPr/>
        </p:nvPicPr>
        <p:blipFill>
          <a:blip r:embed="rId4"/>
          <a:stretch>
            <a:fillRect/>
          </a:stretch>
        </p:blipFill>
        <p:spPr>
          <a:xfrm>
            <a:off x="6429388" y="1857364"/>
            <a:ext cx="2381251" cy="1524000"/>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500034" y="1357298"/>
            <a:ext cx="8286808" cy="2547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b="1" dirty="0" smtClean="0"/>
              <a:t>Discuss with the people involved in the decision making</a:t>
            </a:r>
          </a:p>
          <a:p>
            <a:endParaRPr lang="en-US" sz="2400" b="1" dirty="0" smtClean="0"/>
          </a:p>
          <a:p>
            <a:pPr>
              <a:lnSpc>
                <a:spcPct val="150000"/>
              </a:lnSpc>
            </a:pPr>
            <a:endParaRPr lang="en-US" sz="2000" b="1" dirty="0" smtClean="0">
              <a:solidFill>
                <a:schemeClr val="tx1"/>
              </a:solidFill>
            </a:endParaRPr>
          </a:p>
          <a:p>
            <a:pPr>
              <a:lnSpc>
                <a:spcPct val="150000"/>
              </a:lnSpc>
              <a:buFont typeface="Arial" pitchFamily="34" charset="0"/>
              <a:buChar char="•"/>
            </a:pPr>
            <a:r>
              <a:rPr lang="en-US" sz="2000" dirty="0" smtClean="0">
                <a:solidFill>
                  <a:schemeClr val="tx1"/>
                </a:solidFill>
              </a:rPr>
              <a:t>People will feel, they are part of decision making process</a:t>
            </a:r>
          </a:p>
          <a:p>
            <a:pPr>
              <a:lnSpc>
                <a:spcPct val="150000"/>
              </a:lnSpc>
              <a:buFont typeface="Arial" pitchFamily="34" charset="0"/>
              <a:buChar char="•"/>
            </a:pPr>
            <a:r>
              <a:rPr lang="en-US" sz="2000" dirty="0" smtClean="0">
                <a:solidFill>
                  <a:schemeClr val="tx1"/>
                </a:solidFill>
              </a:rPr>
              <a:t>More commitment can be expected</a:t>
            </a:r>
            <a:endParaRPr lang="en-US" sz="2400" b="1" dirty="0" smtClean="0">
              <a:solidFill>
                <a:schemeClr val="bg1"/>
              </a:solidFill>
              <a:latin typeface="Nunito Sans" panose="00000500000000000000" pitchFamily="2" charset="0"/>
            </a:endParaRPr>
          </a:p>
          <a:p>
            <a:endParaRPr sz="24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Gathering information </a:t>
            </a:r>
            <a:endParaRPr lang="en-IN" sz="4000" spc="-190" dirty="0">
              <a:latin typeface="Gill Sans MT" panose="020B0502020104020203" pitchFamily="34" charset="0"/>
            </a:endParaRPr>
          </a:p>
        </p:txBody>
      </p:sp>
      <p:pic>
        <p:nvPicPr>
          <p:cNvPr id="7" name="Picture 6" descr="edm 8.jfif"/>
          <p:cNvPicPr>
            <a:picLocks noChangeAspect="1"/>
          </p:cNvPicPr>
          <p:nvPr/>
        </p:nvPicPr>
        <p:blipFill>
          <a:blip r:embed="rId4"/>
          <a:stretch>
            <a:fillRect/>
          </a:stretch>
        </p:blipFill>
        <p:spPr>
          <a:xfrm>
            <a:off x="3000364" y="3643314"/>
            <a:ext cx="3357586" cy="2714644"/>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1731</Words>
  <Application>Microsoft Office PowerPoint</Application>
  <PresentationFormat>On-screen Show (4:3)</PresentationFormat>
  <Paragraphs>302</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THANGAVEL RAJ</dc:creator>
  <cp:lastModifiedBy>Siva Subramanian A</cp:lastModifiedBy>
  <cp:revision>628</cp:revision>
  <dcterms:created xsi:type="dcterms:W3CDTF">2020-01-03T06:00:13Z</dcterms:created>
  <dcterms:modified xsi:type="dcterms:W3CDTF">2020-01-19T12:14:40Z</dcterms:modified>
</cp:coreProperties>
</file>