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1"/>
  </p:sldMasterIdLst>
  <p:notesMasterIdLst>
    <p:notesMasterId r:id="rId25"/>
  </p:notesMasterIdLst>
  <p:sldIdLst>
    <p:sldId id="272" r:id="rId2"/>
    <p:sldId id="271" r:id="rId3"/>
    <p:sldId id="258" r:id="rId4"/>
    <p:sldId id="331" r:id="rId5"/>
    <p:sldId id="338" r:id="rId6"/>
    <p:sldId id="329" r:id="rId7"/>
    <p:sldId id="326" r:id="rId8"/>
    <p:sldId id="325" r:id="rId9"/>
    <p:sldId id="339" r:id="rId10"/>
    <p:sldId id="320" r:id="rId11"/>
    <p:sldId id="337" r:id="rId12"/>
    <p:sldId id="336" r:id="rId13"/>
    <p:sldId id="335" r:id="rId14"/>
    <p:sldId id="324" r:id="rId15"/>
    <p:sldId id="322" r:id="rId16"/>
    <p:sldId id="323" r:id="rId17"/>
    <p:sldId id="334" r:id="rId18"/>
    <p:sldId id="319" r:id="rId19"/>
    <p:sldId id="333" r:id="rId20"/>
    <p:sldId id="327" r:id="rId21"/>
    <p:sldId id="332" r:id="rId22"/>
    <p:sldId id="330" r:id="rId23"/>
    <p:sldId id="289" r:id="rId24"/>
  </p:sldIdLst>
  <p:sldSz cx="12192000" cy="6858000"/>
  <p:notesSz cx="6858000" cy="9144000"/>
  <p:embeddedFontLst>
    <p:embeddedFont>
      <p:font typeface="Nunito Sans" charset="0"/>
      <p:regular r:id="rId26"/>
      <p:bold r:id="rId27"/>
      <p:italic r:id="rId28"/>
      <p:boldItalic r:id="rId29"/>
    </p:embeddedFont>
    <p:embeddedFont>
      <p:font typeface="Nunito Sans SemiBold" charset="0"/>
      <p:bold r:id="rId30"/>
      <p:boldItalic r:id="rId31"/>
    </p:embeddedFont>
    <p:embeddedFont>
      <p:font typeface="Calibri" pitchFamily="34" charset="0"/>
      <p:regular r:id="rId32"/>
      <p:bold r:id="rId33"/>
      <p:italic r:id="rId34"/>
      <p:boldItalic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68456" autoAdjust="0"/>
  </p:normalViewPr>
  <p:slideViewPr>
    <p:cSldViewPr>
      <p:cViewPr>
        <p:scale>
          <a:sx n="54" d="100"/>
          <a:sy n="54" d="100"/>
        </p:scale>
        <p:origin x="-1128" y="-72"/>
      </p:cViewPr>
      <p:guideLst>
        <p:guide orient="horz" pos="2160"/>
        <p:guide pos="3840"/>
      </p:guideLst>
    </p:cSldViewPr>
  </p:slideViewPr>
  <p:notesTextViewPr>
    <p:cViewPr>
      <p:scale>
        <a:sx n="100" d="100"/>
        <a:sy n="100" d="100"/>
      </p:scale>
      <p:origin x="0" y="0"/>
    </p:cViewPr>
  </p:notesTextViewPr>
  <p:notesViewPr>
    <p:cSldViewPr>
      <p:cViewPr>
        <p:scale>
          <a:sx n="80" d="100"/>
          <a:sy n="80" d="100"/>
        </p:scale>
        <p:origin x="2316" y="-50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P(Balloon hit) = P(Balloon is hit </a:t>
            </a:r>
            <a:r>
              <a:rPr lang="en-US" sz="1200" b="0" i="0" kern="1200" dirty="0" err="1" smtClean="0">
                <a:solidFill>
                  <a:schemeClr val="tx1"/>
                </a:solidFill>
                <a:effectLst/>
                <a:latin typeface="+mn-lt"/>
                <a:ea typeface="+mn-ea"/>
                <a:cs typeface="+mn-cs"/>
              </a:rPr>
              <a:t>atleast</a:t>
            </a:r>
            <a:r>
              <a:rPr lang="en-US" sz="1200" b="0" i="0" kern="1200" dirty="0" smtClean="0">
                <a:solidFill>
                  <a:schemeClr val="tx1"/>
                </a:solidFill>
                <a:effectLst/>
                <a:latin typeface="+mn-lt"/>
                <a:ea typeface="+mn-ea"/>
                <a:cs typeface="+mn-cs"/>
              </a:rPr>
              <a:t> once)</a:t>
            </a:r>
            <a:r>
              <a:rPr lang="en-US" dirty="0" smtClean="0"/>
              <a:t/>
            </a:r>
            <a:br>
              <a:rPr lang="en-US" dirty="0" smtClean="0"/>
            </a:br>
            <a:r>
              <a:rPr lang="en-US" sz="1200" b="0" i="0" kern="1200" dirty="0" smtClean="0">
                <a:solidFill>
                  <a:schemeClr val="tx1"/>
                </a:solidFill>
                <a:effectLst/>
                <a:latin typeface="+mn-lt"/>
                <a:ea typeface="+mn-ea"/>
                <a:cs typeface="+mn-cs"/>
              </a:rPr>
              <a:t>= 1 - P(Balloon is not hit)</a:t>
            </a:r>
            <a:r>
              <a:rPr lang="en-US" dirty="0" smtClean="0"/>
              <a:t/>
            </a:r>
            <a:br>
              <a:rPr lang="en-US" dirty="0" smtClean="0"/>
            </a:br>
            <a:r>
              <a:rPr lang="en-US" sz="1200" b="0" i="0" kern="1200" dirty="0" smtClean="0">
                <a:solidFill>
                  <a:schemeClr val="tx1"/>
                </a:solidFill>
                <a:effectLst/>
                <a:latin typeface="+mn-lt"/>
                <a:ea typeface="+mn-ea"/>
                <a:cs typeface="+mn-cs"/>
              </a:rPr>
              <a:t>= 1 - (0.8)(0.8)(0.6)(0.2)</a:t>
            </a:r>
            <a:r>
              <a:rPr lang="en-US" dirty="0" smtClean="0"/>
              <a:t/>
            </a:r>
            <a:br>
              <a:rPr lang="en-US" dirty="0" smtClean="0"/>
            </a:br>
            <a:r>
              <a:rPr lang="en-US" sz="1200" b="0" i="0"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0.9232</a:t>
            </a: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403148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Let S be the numbers between 350 and 600, i.e., n(S) = 250</a:t>
            </a:r>
            <a:r>
              <a:rPr lang="en-US" dirty="0" smtClean="0"/>
              <a:t/>
            </a:r>
            <a:br>
              <a:rPr lang="en-US" dirty="0" smtClean="0"/>
            </a:br>
            <a:r>
              <a:rPr lang="en-US" sz="1200" b="0" i="0" kern="1200" dirty="0" smtClean="0">
                <a:solidFill>
                  <a:schemeClr val="tx1"/>
                </a:solidFill>
                <a:effectLst/>
                <a:latin typeface="+mn-lt"/>
                <a:ea typeface="+mn-ea"/>
                <a:cs typeface="+mn-cs"/>
              </a:rPr>
              <a:t>Let E be the event when hundredth digit is 4.</a:t>
            </a:r>
            <a:r>
              <a:rPr lang="en-US" dirty="0" smtClean="0"/>
              <a:t/>
            </a:r>
            <a:br>
              <a:rPr lang="en-US" dirty="0" smtClean="0"/>
            </a:br>
            <a:r>
              <a:rPr lang="en-US" sz="1200" b="0" i="0" kern="1200" dirty="0" smtClean="0">
                <a:solidFill>
                  <a:schemeClr val="tx1"/>
                </a:solidFill>
                <a:effectLst/>
                <a:latin typeface="+mn-lt"/>
                <a:ea typeface="+mn-ea"/>
                <a:cs typeface="+mn-cs"/>
              </a:rPr>
              <a:t>n(E) = 100th digits of 4 = 499 − 399 = 100</a:t>
            </a:r>
            <a:r>
              <a:rPr lang="en-US" dirty="0" smtClean="0"/>
              <a:t/>
            </a:r>
            <a:br>
              <a:rPr lang="en-US" dirty="0" smtClean="0"/>
            </a:br>
            <a:r>
              <a:rPr lang="en-US" sz="1200" b="0" i="0" kern="1200" dirty="0" smtClean="0">
                <a:solidFill>
                  <a:schemeClr val="tx1"/>
                </a:solidFill>
                <a:effectLst/>
                <a:latin typeface="+mn-lt"/>
                <a:ea typeface="+mn-ea"/>
                <a:cs typeface="+mn-cs"/>
              </a:rPr>
              <a:t>P(E) = n(E)/n(S) = 100/250 = 2/5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1855203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Total ways for the 3 men to check into the inns = 5</a:t>
            </a:r>
            <a:r>
              <a:rPr lang="en-US" sz="1200" b="0" i="0" kern="1200" baseline="30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ways.</a:t>
            </a:r>
            <a:r>
              <a:rPr lang="en-US" dirty="0" smtClean="0"/>
              <a:t/>
            </a:r>
            <a:br>
              <a:rPr lang="en-US" dirty="0" smtClean="0"/>
            </a:br>
            <a:r>
              <a:rPr lang="en-US" sz="1200" b="0" i="0" kern="1200" dirty="0" smtClean="0">
                <a:solidFill>
                  <a:schemeClr val="tx1"/>
                </a:solidFill>
                <a:effectLst/>
                <a:latin typeface="+mn-lt"/>
                <a:ea typeface="+mn-ea"/>
                <a:cs typeface="+mn-cs"/>
              </a:rPr>
              <a:t>The number of cases where 4 men are checking in different inns = 5 x 4 x 3 x 2 = 120 ways.</a:t>
            </a:r>
            <a:r>
              <a:rPr lang="en-US" dirty="0" smtClean="0"/>
              <a:t/>
            </a:r>
            <a:br>
              <a:rPr lang="en-US" dirty="0" smtClean="0"/>
            </a:br>
            <a:r>
              <a:rPr lang="en-US" sz="1200" b="0" i="0" kern="1200" dirty="0" smtClean="0">
                <a:solidFill>
                  <a:schemeClr val="tx1"/>
                </a:solidFill>
                <a:effectLst/>
                <a:latin typeface="+mn-lt"/>
                <a:ea typeface="+mn-ea"/>
                <a:cs typeface="+mn-cs"/>
              </a:rPr>
              <a:t>Therefore, the required probability = 120/5</a:t>
            </a:r>
            <a:r>
              <a:rPr lang="en-US" sz="1200" b="0" i="0" kern="1200" baseline="30000" dirty="0" smtClean="0">
                <a:solidFill>
                  <a:schemeClr val="tx1"/>
                </a:solidFill>
                <a:effectLst/>
                <a:latin typeface="+mn-lt"/>
                <a:ea typeface="+mn-ea"/>
                <a:cs typeface="+mn-cs"/>
              </a:rPr>
              <a:t>4</a:t>
            </a:r>
            <a:r>
              <a:rPr lang="en-US" sz="1200" b="0" i="0" kern="1200" dirty="0" smtClean="0">
                <a:solidFill>
                  <a:schemeClr val="tx1"/>
                </a:solidFill>
                <a:effectLst/>
                <a:latin typeface="+mn-lt"/>
                <a:ea typeface="+mn-ea"/>
                <a:cs typeface="+mn-cs"/>
              </a:rPr>
              <a:t> = 24/125.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3675915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The total number of arrangements = 9! / (4! * 3! * 2!) = 1260. (the Physics, Mathematics and Engineering books are considered to be identical, hence the repetitions are removed by dividing the total possibilities by factorials of individual sets)</a:t>
            </a:r>
            <a:r>
              <a:rPr lang="en-US" dirty="0" smtClean="0"/>
              <a:t/>
            </a:r>
            <a:br>
              <a:rPr lang="en-US" dirty="0" smtClean="0"/>
            </a:br>
            <a:r>
              <a:rPr lang="en-US" sz="1200" b="0" i="0" kern="1200" dirty="0" smtClean="0">
                <a:solidFill>
                  <a:schemeClr val="tx1"/>
                </a:solidFill>
                <a:effectLst/>
                <a:latin typeface="+mn-lt"/>
                <a:ea typeface="+mn-ea"/>
                <a:cs typeface="+mn-cs"/>
              </a:rPr>
              <a:t>The number of arrangements of when all books of one kind are together:</a:t>
            </a:r>
            <a:r>
              <a:rPr lang="en-US" dirty="0" smtClean="0"/>
              <a:t/>
            </a:r>
            <a:br>
              <a:rPr lang="en-US" dirty="0" smtClean="0"/>
            </a:br>
            <a:r>
              <a:rPr lang="en-US" sz="1200" b="0" i="0" kern="1200" dirty="0" smtClean="0">
                <a:solidFill>
                  <a:schemeClr val="tx1"/>
                </a:solidFill>
                <a:effectLst/>
                <a:latin typeface="+mn-lt"/>
                <a:ea typeface="+mn-ea"/>
                <a:cs typeface="+mn-cs"/>
              </a:rPr>
              <a:t>Here, we consider that all Physics, Engineering and Mathematics books are one item each. Hence, we get a total of 3 items. These 3 items can be arranged in 3! = 6 ways.</a:t>
            </a:r>
            <a:r>
              <a:rPr lang="en-US" dirty="0" smtClean="0"/>
              <a:t/>
            </a:r>
            <a:br>
              <a:rPr lang="en-US" dirty="0" smtClean="0"/>
            </a:br>
            <a:r>
              <a:rPr lang="en-US" sz="1200" b="0" i="0" kern="1200" dirty="0" smtClean="0">
                <a:solidFill>
                  <a:schemeClr val="tx1"/>
                </a:solidFill>
                <a:effectLst/>
                <a:latin typeface="+mn-lt"/>
                <a:ea typeface="+mn-ea"/>
                <a:cs typeface="+mn-cs"/>
              </a:rPr>
              <a:t>Hence, the required probability is 6/1260 = </a:t>
            </a:r>
            <a:r>
              <a:rPr lang="en-US" sz="1200" b="1" i="0" kern="1200" dirty="0" smtClean="0">
                <a:solidFill>
                  <a:schemeClr val="tx1"/>
                </a:solidFill>
                <a:effectLst/>
                <a:latin typeface="+mn-lt"/>
                <a:ea typeface="+mn-ea"/>
                <a:cs typeface="+mn-cs"/>
              </a:rPr>
              <a:t>1/210.</a:t>
            </a: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spTree>
    <p:extLst>
      <p:ext uri="{BB962C8B-B14F-4D97-AF65-F5344CB8AC3E}">
        <p14:creationId xmlns:p14="http://schemas.microsoft.com/office/powerpoint/2010/main" val="1857693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Totally there are 32 sides in 16 coins out of which there are</a:t>
            </a:r>
            <a:r>
              <a:rPr lang="en-US" dirty="0" smtClean="0"/>
              <a:t/>
            </a:r>
            <a:br>
              <a:rPr lang="en-US" dirty="0" smtClean="0"/>
            </a:br>
            <a:r>
              <a:rPr lang="en-US" sz="1200" b="0" i="0" kern="1200" dirty="0" smtClean="0">
                <a:solidFill>
                  <a:schemeClr val="tx1"/>
                </a:solidFill>
                <a:effectLst/>
                <a:latin typeface="+mn-lt"/>
                <a:ea typeface="+mn-ea"/>
                <a:cs typeface="+mn-cs"/>
              </a:rPr>
              <a:t>12 heads and 20 tails. So P (getting a tail) = 20/32 =</a:t>
            </a:r>
            <a:r>
              <a:rPr lang="en-US" sz="1200" b="1" i="0" kern="1200" dirty="0" smtClean="0">
                <a:solidFill>
                  <a:schemeClr val="tx1"/>
                </a:solidFill>
                <a:effectLst/>
                <a:latin typeface="+mn-lt"/>
                <a:ea typeface="+mn-ea"/>
                <a:cs typeface="+mn-cs"/>
              </a:rPr>
              <a:t> 5/8.</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1920316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After four trails, fifth attempt must be a diamond.</a:t>
            </a:r>
            <a:r>
              <a:rPr lang="en-US" dirty="0" smtClean="0"/>
              <a:t/>
            </a:r>
            <a:br>
              <a:rPr lang="en-US" dirty="0" smtClean="0"/>
            </a:br>
            <a:r>
              <a:rPr lang="en-US" sz="1200" b="0" i="0" kern="1200" dirty="0" smtClean="0">
                <a:solidFill>
                  <a:schemeClr val="tx1"/>
                </a:solidFill>
                <a:effectLst/>
                <a:latin typeface="+mn-lt"/>
                <a:ea typeface="+mn-ea"/>
                <a:cs typeface="+mn-cs"/>
              </a:rPr>
              <a:t>P(Not a diamond) = 3/4</a:t>
            </a:r>
            <a:r>
              <a:rPr lang="en-US" dirty="0" smtClean="0"/>
              <a:t/>
            </a:r>
            <a:br>
              <a:rPr lang="en-US" dirty="0" smtClean="0"/>
            </a:br>
            <a:r>
              <a:rPr lang="en-US" sz="1200" b="0" i="0" kern="1200" dirty="0" smtClean="0">
                <a:solidFill>
                  <a:schemeClr val="tx1"/>
                </a:solidFill>
                <a:effectLst/>
                <a:latin typeface="+mn-lt"/>
                <a:ea typeface="+mn-ea"/>
                <a:cs typeface="+mn-cs"/>
              </a:rPr>
              <a:t>P(Getting a diamond) = 1/4</a:t>
            </a:r>
            <a:r>
              <a:rPr lang="en-US" dirty="0" smtClean="0"/>
              <a:t/>
            </a:r>
            <a:br>
              <a:rPr lang="en-US" dirty="0" smtClean="0"/>
            </a:br>
            <a:r>
              <a:rPr lang="en-US" sz="1200" b="0" i="0" kern="1200" dirty="0" smtClean="0">
                <a:solidFill>
                  <a:schemeClr val="tx1"/>
                </a:solidFill>
                <a:effectLst/>
                <a:latin typeface="+mn-lt"/>
                <a:ea typeface="+mn-ea"/>
                <a:cs typeface="+mn-cs"/>
              </a:rPr>
              <a:t>Probability = 3/4 × 3/4 × 3/4 × 3/4 × 1/4 = </a:t>
            </a:r>
            <a:r>
              <a:rPr lang="en-US" sz="1200" b="1" i="0" kern="1200" dirty="0" smtClean="0">
                <a:solidFill>
                  <a:schemeClr val="tx1"/>
                </a:solidFill>
                <a:effectLst/>
                <a:latin typeface="+mn-lt"/>
                <a:ea typeface="+mn-ea"/>
                <a:cs typeface="+mn-cs"/>
              </a:rPr>
              <a:t>81/1024</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2438380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Let E be drawing even numbered cards and O be drawing odd numbered cards.</a:t>
            </a:r>
            <a:r>
              <a:rPr lang="en-US" dirty="0" smtClean="0"/>
              <a:t/>
            </a:r>
            <a:br>
              <a:rPr lang="en-US" dirty="0" smtClean="0"/>
            </a:br>
            <a:r>
              <a:rPr lang="en-US" sz="1200" b="0" i="0" kern="1200" dirty="0" smtClean="0">
                <a:solidFill>
                  <a:schemeClr val="tx1"/>
                </a:solidFill>
                <a:effectLst/>
                <a:latin typeface="+mn-lt"/>
                <a:ea typeface="+mn-ea"/>
                <a:cs typeface="+mn-cs"/>
              </a:rPr>
              <a:t>Probability of 1 even and 2 odds</a:t>
            </a:r>
            <a:r>
              <a:rPr lang="en-US" dirty="0" smtClean="0"/>
              <a:t/>
            </a:r>
            <a:br>
              <a:rPr lang="en-US" dirty="0" smtClean="0"/>
            </a:br>
            <a:r>
              <a:rPr lang="en-US" sz="1200" b="0" i="0" kern="1200" dirty="0" smtClean="0">
                <a:solidFill>
                  <a:schemeClr val="tx1"/>
                </a:solidFill>
                <a:effectLst/>
                <a:latin typeface="+mn-lt"/>
                <a:ea typeface="+mn-ea"/>
                <a:cs typeface="+mn-cs"/>
              </a:rPr>
              <a:t>= P(E O O) + P(O E O) + P(O </a:t>
            </a:r>
            <a:r>
              <a:rPr lang="en-US" sz="1200" b="0" i="0" kern="1200" dirty="0" err="1" smtClean="0">
                <a:solidFill>
                  <a:schemeClr val="tx1"/>
                </a:solidFill>
                <a:effectLst/>
                <a:latin typeface="+mn-lt"/>
                <a:ea typeface="+mn-ea"/>
                <a:cs typeface="+mn-cs"/>
              </a:rPr>
              <a:t>O</a:t>
            </a:r>
            <a:r>
              <a:rPr lang="en-US" sz="1200" b="0" i="0" kern="1200" dirty="0" smtClean="0">
                <a:solidFill>
                  <a:schemeClr val="tx1"/>
                </a:solidFill>
                <a:effectLst/>
                <a:latin typeface="+mn-lt"/>
                <a:ea typeface="+mn-ea"/>
                <a:cs typeface="+mn-cs"/>
              </a:rPr>
              <a:t> E)</a:t>
            </a:r>
            <a:r>
              <a:rPr lang="en-US" dirty="0" smtClean="0"/>
              <a:t/>
            </a:r>
            <a:br>
              <a:rPr lang="en-US" dirty="0" smtClean="0"/>
            </a:br>
            <a:r>
              <a:rPr lang="en-US" sz="1200" b="0" i="0" kern="1200" dirty="0" smtClean="0">
                <a:solidFill>
                  <a:schemeClr val="tx1"/>
                </a:solidFill>
                <a:effectLst/>
                <a:latin typeface="+mn-lt"/>
                <a:ea typeface="+mn-ea"/>
                <a:cs typeface="+mn-cs"/>
              </a:rPr>
              <a:t>= (3/7 × 4/7 × 4/7) + (4/7 × 3/7 × 4/7) + (4/7 × 4/7 × 3/7) = </a:t>
            </a:r>
            <a:r>
              <a:rPr lang="en-US" sz="1200" b="1" i="0" kern="1200" dirty="0" smtClean="0">
                <a:solidFill>
                  <a:schemeClr val="tx1"/>
                </a:solidFill>
                <a:effectLst/>
                <a:latin typeface="+mn-lt"/>
                <a:ea typeface="+mn-ea"/>
                <a:cs typeface="+mn-cs"/>
              </a:rPr>
              <a:t>144/343</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144242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A</a:t>
            </a:r>
          </a:p>
          <a:p>
            <a:r>
              <a:rPr lang="en-US" sz="1200" b="0" i="0" kern="1200" dirty="0" smtClean="0">
                <a:solidFill>
                  <a:schemeClr val="tx1"/>
                </a:solidFill>
                <a:effectLst/>
                <a:latin typeface="+mn-lt"/>
                <a:ea typeface="+mn-ea"/>
                <a:cs typeface="+mn-cs"/>
              </a:rPr>
              <a:t>P(at least one ball drawn is red) = 1 – P(no ball drawn is red)</a:t>
            </a:r>
            <a:r>
              <a:rPr lang="en-US" dirty="0" smtClean="0"/>
              <a:t/>
            </a:r>
            <a:br>
              <a:rPr lang="en-US" dirty="0" smtClean="0"/>
            </a:br>
            <a:r>
              <a:rPr lang="en-US" sz="1200" b="0" i="0" kern="1200" dirty="0" smtClean="0">
                <a:solidFill>
                  <a:schemeClr val="tx1"/>
                </a:solidFill>
                <a:effectLst/>
                <a:latin typeface="+mn-lt"/>
                <a:ea typeface="+mn-ea"/>
                <a:cs typeface="+mn-cs"/>
              </a:rPr>
              <a:t>P(not getting a red ball in the first draw) = 8/12</a:t>
            </a:r>
            <a:r>
              <a:rPr lang="en-US" dirty="0" smtClean="0"/>
              <a:t/>
            </a:r>
            <a:br>
              <a:rPr lang="en-US" dirty="0" smtClean="0"/>
            </a:br>
            <a:r>
              <a:rPr lang="en-US" sz="1200" b="0" i="0" kern="1200" dirty="0" smtClean="0">
                <a:solidFill>
                  <a:schemeClr val="tx1"/>
                </a:solidFill>
                <a:effectLst/>
                <a:latin typeface="+mn-lt"/>
                <a:ea typeface="+mn-ea"/>
                <a:cs typeface="+mn-cs"/>
              </a:rPr>
              <a:t>P(not getting a red ball in the second draw) = 7/11</a:t>
            </a:r>
            <a:r>
              <a:rPr lang="en-US" dirty="0" smtClean="0"/>
              <a:t/>
            </a:r>
            <a:br>
              <a:rPr lang="en-US" dirty="0" smtClean="0"/>
            </a:br>
            <a:r>
              <a:rPr lang="en-US" sz="1200" b="0" i="0" kern="1200" dirty="0" smtClean="0">
                <a:solidFill>
                  <a:schemeClr val="tx1"/>
                </a:solidFill>
                <a:effectLst/>
                <a:latin typeface="+mn-lt"/>
                <a:ea typeface="+mn-ea"/>
                <a:cs typeface="+mn-cs"/>
              </a:rPr>
              <a:t>P(not getting a red ball in the first and second draw) = (8/12) × (7/11) = 56/132</a:t>
            </a:r>
            <a:r>
              <a:rPr lang="en-US" dirty="0" smtClean="0"/>
              <a:t/>
            </a:r>
            <a:br>
              <a:rPr lang="en-US" dirty="0" smtClean="0"/>
            </a:br>
            <a:r>
              <a:rPr lang="en-US" sz="1200" b="0" i="0" kern="1200" dirty="0" smtClean="0">
                <a:solidFill>
                  <a:schemeClr val="tx1"/>
                </a:solidFill>
                <a:effectLst/>
                <a:latin typeface="+mn-lt"/>
                <a:ea typeface="+mn-ea"/>
                <a:cs typeface="+mn-cs"/>
              </a:rPr>
              <a:t>P(getting at least one red ball) = 1 – 56/132 = 76/132 = </a:t>
            </a:r>
            <a:r>
              <a:rPr lang="en-US" sz="1200" b="1" i="0" kern="1200" dirty="0" smtClean="0">
                <a:solidFill>
                  <a:schemeClr val="tx1"/>
                </a:solidFill>
                <a:effectLst/>
                <a:latin typeface="+mn-lt"/>
                <a:ea typeface="+mn-ea"/>
                <a:cs typeface="+mn-cs"/>
              </a:rPr>
              <a:t>19/33</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3343869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1" i="1" kern="1200" dirty="0" smtClean="0">
                <a:solidFill>
                  <a:schemeClr val="tx1"/>
                </a:solidFill>
                <a:effectLst/>
                <a:latin typeface="+mn-lt"/>
                <a:ea typeface="+mn-ea"/>
                <a:cs typeface="+mn-cs"/>
              </a:rPr>
              <a:t>Image: View-&gt; Notes</a:t>
            </a:r>
            <a:r>
              <a:rPr lang="en-US" sz="1200" b="1" i="1" kern="1200" baseline="0" dirty="0" smtClean="0">
                <a:solidFill>
                  <a:schemeClr val="tx1"/>
                </a:solidFill>
                <a:effectLst/>
                <a:latin typeface="+mn-lt"/>
                <a:ea typeface="+mn-ea"/>
                <a:cs typeface="+mn-cs"/>
              </a:rPr>
              <a:t> page</a:t>
            </a:r>
            <a:endParaRPr lang="en-US" sz="1200" b="1" i="1"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Let E = four occurring</a:t>
            </a:r>
            <a:r>
              <a:rPr lang="en-US" dirty="0" smtClean="0"/>
              <a:t/>
            </a:r>
            <a:br>
              <a:rPr lang="en-US" dirty="0" smtClean="0"/>
            </a:br>
            <a:r>
              <a:rPr lang="en-US" sz="1200" b="0" i="0" kern="1200" dirty="0" smtClean="0">
                <a:solidFill>
                  <a:schemeClr val="tx1"/>
                </a:solidFill>
                <a:effectLst/>
                <a:latin typeface="+mn-lt"/>
                <a:ea typeface="+mn-ea"/>
                <a:cs typeface="+mn-cs"/>
              </a:rPr>
              <a:t>E’ = four not occurring</a:t>
            </a:r>
            <a:r>
              <a:rPr lang="en-US" dirty="0" smtClean="0"/>
              <a:t/>
            </a:r>
            <a:br>
              <a:rPr lang="en-US" dirty="0" smtClean="0"/>
            </a:br>
            <a:r>
              <a:rPr lang="en-US" sz="1200" b="0" i="0" kern="1200" dirty="0" smtClean="0">
                <a:solidFill>
                  <a:schemeClr val="tx1"/>
                </a:solidFill>
                <a:effectLst/>
                <a:latin typeface="+mn-lt"/>
                <a:ea typeface="+mn-ea"/>
                <a:cs typeface="+mn-cs"/>
              </a:rPr>
              <a:t>A = Anton reporting that is a four</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pic>
        <p:nvPicPr>
          <p:cNvPr id="1026" name="Picture 2" descr="http://i1.facenow.in/modules/emanager/ques/img/tmp_4607f7fff0dce6944483258e1c637512aa9d50219396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4600489"/>
            <a:ext cx="3111665" cy="3200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2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The probability of success of at least two students will involve the following possibilities.</a:t>
            </a:r>
            <a:r>
              <a:rPr lang="en-US" dirty="0" smtClean="0"/>
              <a:t/>
            </a:r>
            <a:br>
              <a:rPr lang="en-US" dirty="0" smtClean="0"/>
            </a:br>
            <a:r>
              <a:rPr lang="en-US" sz="1200" b="0" i="0" kern="1200" dirty="0" smtClean="0">
                <a:solidFill>
                  <a:schemeClr val="tx1"/>
                </a:solidFill>
                <a:effectLst/>
                <a:latin typeface="+mn-lt"/>
                <a:ea typeface="+mn-ea"/>
                <a:cs typeface="+mn-cs"/>
              </a:rPr>
              <a:t>The first two students are successful, the last two students are successful, the first and third students are successful and all the three students are successful.</a:t>
            </a:r>
            <a:r>
              <a:rPr lang="en-US" dirty="0" smtClean="0"/>
              <a:t/>
            </a:r>
            <a:br>
              <a:rPr lang="en-US" dirty="0" smtClean="0"/>
            </a:br>
            <a:r>
              <a:rPr lang="en-US" sz="1200" b="0" i="0" kern="1200" dirty="0" smtClean="0">
                <a:solidFill>
                  <a:schemeClr val="tx1"/>
                </a:solidFill>
                <a:effectLst/>
                <a:latin typeface="+mn-lt"/>
                <a:ea typeface="+mn-ea"/>
                <a:cs typeface="+mn-cs"/>
              </a:rPr>
              <a:t>Therefore, the required probability = 1/5 x 1/6 x 6/7 + 1/5 x 1/7 x 5/6 + 1/6 x 1/7 x 4/5 + 1/5 x 1/6 x 1/7 = 16/210 = </a:t>
            </a:r>
            <a:r>
              <a:rPr lang="en-US" sz="1200" b="1" i="0" kern="1200" dirty="0" smtClean="0">
                <a:solidFill>
                  <a:schemeClr val="tx1"/>
                </a:solidFill>
                <a:effectLst/>
                <a:latin typeface="+mn-lt"/>
                <a:ea typeface="+mn-ea"/>
                <a:cs typeface="+mn-cs"/>
              </a:rPr>
              <a:t>8/105</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339604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Total number of ways in which five people can be chosen out of 11 people = 11C5 = 462.</a:t>
            </a:r>
            <a:r>
              <a:rPr lang="en-US" dirty="0" smtClean="0"/>
              <a:t/>
            </a:r>
            <a:br>
              <a:rPr lang="en-US" dirty="0" smtClean="0"/>
            </a:br>
            <a:r>
              <a:rPr lang="en-US" sz="1200" b="0" i="0" kern="1200" dirty="0" smtClean="0">
                <a:solidFill>
                  <a:schemeClr val="tx1"/>
                </a:solidFill>
                <a:effectLst/>
                <a:latin typeface="+mn-lt"/>
                <a:ea typeface="+mn-ea"/>
                <a:cs typeface="+mn-cs"/>
              </a:rPr>
              <a:t>Number of ways in which the couples can be chosen = 5C2 = 10</a:t>
            </a:r>
            <a:r>
              <a:rPr lang="en-US" dirty="0" smtClean="0"/>
              <a:t/>
            </a:r>
            <a:br>
              <a:rPr lang="en-US" dirty="0" smtClean="0"/>
            </a:br>
            <a:r>
              <a:rPr lang="en-US" sz="1200" b="0" i="0" kern="1200" dirty="0" smtClean="0">
                <a:solidFill>
                  <a:schemeClr val="tx1"/>
                </a:solidFill>
                <a:effectLst/>
                <a:latin typeface="+mn-lt"/>
                <a:ea typeface="+mn-ea"/>
                <a:cs typeface="+mn-cs"/>
              </a:rPr>
              <a:t>Number of ways in which the bachelor is chosen = 1.</a:t>
            </a:r>
            <a:r>
              <a:rPr lang="en-US" dirty="0" smtClean="0"/>
              <a:t/>
            </a:r>
            <a:br>
              <a:rPr lang="en-US" dirty="0" smtClean="0"/>
            </a:br>
            <a:r>
              <a:rPr lang="en-US" sz="1200" b="0" i="0" kern="1200" dirty="0" smtClean="0">
                <a:solidFill>
                  <a:schemeClr val="tx1"/>
                </a:solidFill>
                <a:effectLst/>
                <a:latin typeface="+mn-lt"/>
                <a:ea typeface="+mn-ea"/>
                <a:cs typeface="+mn-cs"/>
              </a:rPr>
              <a:t>Total cases = 10 × 1 = 10.</a:t>
            </a:r>
            <a:r>
              <a:rPr lang="en-US" dirty="0" smtClean="0"/>
              <a:t/>
            </a:r>
            <a:br>
              <a:rPr lang="en-US" dirty="0" smtClean="0"/>
            </a:br>
            <a:r>
              <a:rPr lang="en-US" sz="1200" b="0" i="0" kern="1200" dirty="0" smtClean="0">
                <a:solidFill>
                  <a:schemeClr val="tx1"/>
                </a:solidFill>
                <a:effectLst/>
                <a:latin typeface="+mn-lt"/>
                <a:ea typeface="+mn-ea"/>
                <a:cs typeface="+mn-cs"/>
              </a:rPr>
              <a:t>Required probability = 10/462 =</a:t>
            </a:r>
            <a:r>
              <a:rPr lang="en-US" sz="1200" b="1" i="0" kern="1200" dirty="0" smtClean="0">
                <a:solidFill>
                  <a:schemeClr val="tx1"/>
                </a:solidFill>
                <a:effectLst/>
                <a:latin typeface="+mn-lt"/>
                <a:ea typeface="+mn-ea"/>
                <a:cs typeface="+mn-cs"/>
              </a:rPr>
              <a:t> 5/231</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extLst>
      <p:ext uri="{BB962C8B-B14F-4D97-AF65-F5344CB8AC3E}">
        <p14:creationId xmlns:p14="http://schemas.microsoft.com/office/powerpoint/2010/main" val="1877826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The number of young boys that will die = 0.03 x 30,000 = 900</a:t>
            </a:r>
            <a:r>
              <a:rPr lang="en-US" dirty="0" smtClean="0"/>
              <a:t/>
            </a:r>
            <a:br>
              <a:rPr lang="en-US" dirty="0" smtClean="0"/>
            </a:br>
            <a:r>
              <a:rPr lang="en-US" sz="1200" b="0" i="0" kern="1200" dirty="0" smtClean="0">
                <a:solidFill>
                  <a:schemeClr val="tx1"/>
                </a:solidFill>
                <a:effectLst/>
                <a:latin typeface="+mn-lt"/>
                <a:ea typeface="+mn-ea"/>
                <a:cs typeface="+mn-cs"/>
              </a:rPr>
              <a:t>The number of young girls that will die = 0.05 x 24,000 = 1200</a:t>
            </a:r>
            <a:r>
              <a:rPr lang="en-US" dirty="0" smtClean="0"/>
              <a:t/>
            </a:r>
            <a:br>
              <a:rPr lang="en-US" dirty="0" smtClean="0"/>
            </a:br>
            <a:r>
              <a:rPr lang="en-US" sz="1200" b="0" i="0" kern="1200" dirty="0" smtClean="0">
                <a:solidFill>
                  <a:schemeClr val="tx1"/>
                </a:solidFill>
                <a:effectLst/>
                <a:latin typeface="+mn-lt"/>
                <a:ea typeface="+mn-ea"/>
                <a:cs typeface="+mn-cs"/>
              </a:rPr>
              <a:t>The number of young adults that will die = 0.15 x 16,000 = 2400</a:t>
            </a:r>
            <a:r>
              <a:rPr lang="en-US" dirty="0" smtClean="0"/>
              <a:t/>
            </a:r>
            <a:br>
              <a:rPr lang="en-US" dirty="0" smtClean="0"/>
            </a:br>
            <a:r>
              <a:rPr lang="en-US" sz="1200" b="0" i="0" kern="1200" dirty="0" smtClean="0">
                <a:solidFill>
                  <a:schemeClr val="tx1"/>
                </a:solidFill>
                <a:effectLst/>
                <a:latin typeface="+mn-lt"/>
                <a:ea typeface="+mn-ea"/>
                <a:cs typeface="+mn-cs"/>
              </a:rPr>
              <a:t>The required probability = The number of young boys who will die / The total number of people who will die.</a:t>
            </a:r>
            <a:r>
              <a:rPr lang="en-US" dirty="0" smtClean="0"/>
              <a:t/>
            </a:r>
            <a:br>
              <a:rPr lang="en-US" dirty="0" smtClean="0"/>
            </a:br>
            <a:r>
              <a:rPr lang="en-US" sz="1200" b="0" i="0" kern="1200" dirty="0" smtClean="0">
                <a:solidFill>
                  <a:schemeClr val="tx1"/>
                </a:solidFill>
                <a:effectLst/>
                <a:latin typeface="+mn-lt"/>
                <a:ea typeface="+mn-ea"/>
                <a:cs typeface="+mn-cs"/>
              </a:rPr>
              <a:t>= 900 / (900 + 1200 + 2400) = 1/5.</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a:p>
        </p:txBody>
      </p:sp>
    </p:spTree>
    <p:extLst>
      <p:ext uri="{BB962C8B-B14F-4D97-AF65-F5344CB8AC3E}">
        <p14:creationId xmlns:p14="http://schemas.microsoft.com/office/powerpoint/2010/main" val="2286916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Total names in the lottery = 3 x 100 + 2 x 250 + 300 = 1100</a:t>
            </a:r>
            <a:r>
              <a:rPr lang="en-US" dirty="0" smtClean="0"/>
              <a:t/>
            </a:r>
            <a:br>
              <a:rPr lang="en-US" dirty="0" smtClean="0"/>
            </a:br>
            <a:r>
              <a:rPr lang="en-US" sz="1200" b="0" i="0" kern="1200" dirty="0" smtClean="0">
                <a:solidFill>
                  <a:schemeClr val="tx1"/>
                </a:solidFill>
                <a:effectLst/>
                <a:latin typeface="+mn-lt"/>
                <a:ea typeface="+mn-ea"/>
                <a:cs typeface="+mn-cs"/>
              </a:rPr>
              <a:t>Number of Year-III’s names = 3 x 100 = 300</a:t>
            </a:r>
            <a:r>
              <a:rPr lang="en-US" dirty="0" smtClean="0"/>
              <a:t/>
            </a:r>
            <a:br>
              <a:rPr lang="en-US" dirty="0" smtClean="0"/>
            </a:br>
            <a:r>
              <a:rPr lang="en-US" sz="1200" b="0" i="0" kern="1200" dirty="0" smtClean="0">
                <a:solidFill>
                  <a:schemeClr val="tx1"/>
                </a:solidFill>
                <a:effectLst/>
                <a:latin typeface="+mn-lt"/>
                <a:ea typeface="+mn-ea"/>
                <a:cs typeface="+mn-cs"/>
              </a:rPr>
              <a:t>Required probability:</a:t>
            </a:r>
            <a:r>
              <a:rPr lang="en-US" dirty="0" smtClean="0"/>
              <a:t/>
            </a:r>
            <a:br>
              <a:rPr lang="en-US" dirty="0" smtClean="0"/>
            </a:br>
            <a:r>
              <a:rPr lang="en-US" sz="1200" b="0" i="0" kern="1200" dirty="0" smtClean="0">
                <a:solidFill>
                  <a:schemeClr val="tx1"/>
                </a:solidFill>
                <a:effectLst/>
                <a:latin typeface="+mn-lt"/>
                <a:ea typeface="+mn-ea"/>
                <a:cs typeface="+mn-cs"/>
              </a:rPr>
              <a:t>= 300/1100 = 3/11</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extLst>
      <p:ext uri="{BB962C8B-B14F-4D97-AF65-F5344CB8AC3E}">
        <p14:creationId xmlns:p14="http://schemas.microsoft.com/office/powerpoint/2010/main" val="1138893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There are 13 clubs including a queen and 3 more queens of other suits.</a:t>
            </a:r>
            <a:r>
              <a:rPr lang="en-US" dirty="0" smtClean="0"/>
              <a:t/>
            </a:r>
            <a:br>
              <a:rPr lang="en-US" dirty="0" smtClean="0"/>
            </a:br>
            <a:r>
              <a:rPr lang="en-US" sz="1200" b="0" i="0" kern="1200" dirty="0" smtClean="0">
                <a:solidFill>
                  <a:schemeClr val="tx1"/>
                </a:solidFill>
                <a:effectLst/>
                <a:latin typeface="+mn-lt"/>
                <a:ea typeface="+mn-ea"/>
                <a:cs typeface="+mn-cs"/>
              </a:rPr>
              <a:t>Probability of getting a club or a queen:</a:t>
            </a:r>
            <a:r>
              <a:rPr lang="en-US" dirty="0" smtClean="0"/>
              <a:t/>
            </a:r>
            <a:br>
              <a:rPr lang="en-US" dirty="0" smtClean="0"/>
            </a:br>
            <a:r>
              <a:rPr lang="en-US" sz="1200" b="0" i="0" kern="1200" dirty="0" smtClean="0">
                <a:solidFill>
                  <a:schemeClr val="tx1"/>
                </a:solidFill>
                <a:effectLst/>
                <a:latin typeface="+mn-lt"/>
                <a:ea typeface="+mn-ea"/>
                <a:cs typeface="+mn-cs"/>
              </a:rPr>
              <a:t>= (13 + 3)/52</a:t>
            </a:r>
            <a:r>
              <a:rPr lang="en-US" dirty="0" smtClean="0"/>
              <a:t/>
            </a:r>
            <a:br>
              <a:rPr lang="en-US" dirty="0" smtClean="0"/>
            </a:br>
            <a:r>
              <a:rPr lang="en-US" sz="1200" b="0" i="0" kern="1200" dirty="0" smtClean="0">
                <a:solidFill>
                  <a:schemeClr val="tx1"/>
                </a:solidFill>
                <a:effectLst/>
                <a:latin typeface="+mn-lt"/>
                <a:ea typeface="+mn-ea"/>
                <a:cs typeface="+mn-cs"/>
              </a:rPr>
              <a:t>= 16/52</a:t>
            </a:r>
            <a:r>
              <a:rPr lang="en-US" dirty="0" smtClean="0"/>
              <a:t/>
            </a:r>
            <a:br>
              <a:rPr lang="en-US" dirty="0" smtClean="0"/>
            </a:br>
            <a:r>
              <a:rPr lang="en-US" sz="1200" b="0" i="0" kern="1200" dirty="0" smtClean="0">
                <a:solidFill>
                  <a:schemeClr val="tx1"/>
                </a:solidFill>
                <a:effectLst/>
                <a:latin typeface="+mn-lt"/>
                <a:ea typeface="+mn-ea"/>
                <a:cs typeface="+mn-cs"/>
              </a:rPr>
              <a:t>= 4/13</a:t>
            </a:r>
            <a:r>
              <a:rPr lang="en-US" dirty="0" smtClean="0"/>
              <a:t/>
            </a:r>
            <a:br>
              <a:rPr lang="en-US" dirty="0" smtClean="0"/>
            </a:br>
            <a:r>
              <a:rPr lang="en-US" sz="1200" b="0" i="0" kern="1200" dirty="0" smtClean="0">
                <a:solidFill>
                  <a:schemeClr val="tx1"/>
                </a:solidFill>
                <a:effectLst/>
                <a:latin typeface="+mn-lt"/>
                <a:ea typeface="+mn-ea"/>
                <a:cs typeface="+mn-cs"/>
              </a:rPr>
              <a:t>Therefore, the probability of getting neither a club nor a queen:</a:t>
            </a:r>
            <a:r>
              <a:rPr lang="en-US" dirty="0" smtClean="0"/>
              <a:t/>
            </a:r>
            <a:br>
              <a:rPr lang="en-US" dirty="0" smtClean="0"/>
            </a:br>
            <a:r>
              <a:rPr lang="en-US" sz="1200" b="0" i="0" kern="1200" dirty="0" smtClean="0">
                <a:solidFill>
                  <a:schemeClr val="tx1"/>
                </a:solidFill>
                <a:effectLst/>
                <a:latin typeface="+mn-lt"/>
                <a:ea typeface="+mn-ea"/>
                <a:cs typeface="+mn-cs"/>
              </a:rPr>
              <a:t>= 1 − 4/13</a:t>
            </a:r>
            <a:r>
              <a:rPr lang="en-US" dirty="0" smtClean="0"/>
              <a:t/>
            </a:r>
            <a:br>
              <a:rPr lang="en-US" dirty="0" smtClean="0"/>
            </a:br>
            <a:r>
              <a:rPr lang="en-US" sz="1200" b="0" i="0" kern="1200" dirty="0" smtClean="0">
                <a:solidFill>
                  <a:schemeClr val="tx1"/>
                </a:solidFill>
                <a:effectLst/>
                <a:latin typeface="+mn-lt"/>
                <a:ea typeface="+mn-ea"/>
                <a:cs typeface="+mn-cs"/>
              </a:rPr>
              <a:t>= 9/13</a:t>
            </a:r>
            <a:endParaRPr lang="en-US"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413384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Total possibilities = 6 × 5 × 4 × 3 = 360.</a:t>
            </a:r>
            <a:r>
              <a:rPr lang="en-US" dirty="0" smtClean="0"/>
              <a:t/>
            </a:r>
            <a:br>
              <a:rPr lang="en-US" dirty="0" smtClean="0"/>
            </a:br>
            <a:r>
              <a:rPr lang="en-US" sz="1200" b="0" i="0" kern="1200" dirty="0" smtClean="0">
                <a:solidFill>
                  <a:schemeClr val="tx1"/>
                </a:solidFill>
                <a:effectLst/>
                <a:latin typeface="+mn-lt"/>
                <a:ea typeface="+mn-ea"/>
                <a:cs typeface="+mn-cs"/>
              </a:rPr>
              <a:t>The last digit must be 5 for it to get divisible by 5.</a:t>
            </a:r>
            <a:r>
              <a:rPr lang="en-US" dirty="0" smtClean="0"/>
              <a:t/>
            </a:r>
            <a:br>
              <a:rPr lang="en-US" dirty="0" smtClean="0"/>
            </a:br>
            <a:r>
              <a:rPr lang="en-US" sz="1200" b="0" i="0" kern="1200" dirty="0" smtClean="0">
                <a:solidFill>
                  <a:schemeClr val="tx1"/>
                </a:solidFill>
                <a:effectLst/>
                <a:latin typeface="+mn-lt"/>
                <a:ea typeface="+mn-ea"/>
                <a:cs typeface="+mn-cs"/>
              </a:rPr>
              <a:t>Hence, number of ways to fix last digit as ‘5’ are: 5 × 4 × 3 = 60 ways.</a:t>
            </a:r>
            <a:r>
              <a:rPr lang="en-US" dirty="0" smtClean="0"/>
              <a:t/>
            </a:r>
            <a:br>
              <a:rPr lang="en-US" dirty="0" smtClean="0"/>
            </a:br>
            <a:r>
              <a:rPr lang="en-US" sz="1200" b="0" i="0" kern="1200" dirty="0" smtClean="0">
                <a:solidFill>
                  <a:schemeClr val="tx1"/>
                </a:solidFill>
                <a:effectLst/>
                <a:latin typeface="+mn-lt"/>
                <a:ea typeface="+mn-ea"/>
                <a:cs typeface="+mn-cs"/>
              </a:rPr>
              <a:t>Probability = 60/360 = </a:t>
            </a:r>
            <a:r>
              <a:rPr lang="en-US" sz="1200" b="1" i="0" kern="1200" dirty="0" smtClean="0">
                <a:solidFill>
                  <a:schemeClr val="tx1"/>
                </a:solidFill>
                <a:effectLst/>
                <a:latin typeface="+mn-lt"/>
                <a:ea typeface="+mn-ea"/>
                <a:cs typeface="+mn-cs"/>
              </a:rPr>
              <a:t>1/6</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3905372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D</a:t>
            </a:r>
          </a:p>
          <a:p>
            <a:r>
              <a:rPr lang="en-US" sz="1200" b="0" i="0" kern="1200" dirty="0" smtClean="0">
                <a:solidFill>
                  <a:schemeClr val="tx1"/>
                </a:solidFill>
                <a:effectLst/>
                <a:latin typeface="+mn-lt"/>
                <a:ea typeface="+mn-ea"/>
                <a:cs typeface="+mn-cs"/>
              </a:rPr>
              <a:t>In the first draw, we have 10 even tickets out of 21.</a:t>
            </a:r>
            <a:r>
              <a:rPr lang="en-US" dirty="0" smtClean="0"/>
              <a:t/>
            </a:r>
            <a:br>
              <a:rPr lang="en-US" dirty="0" smtClean="0"/>
            </a:br>
            <a:r>
              <a:rPr lang="en-US" sz="1200" b="0" i="0" kern="1200" dirty="0" smtClean="0">
                <a:solidFill>
                  <a:schemeClr val="tx1"/>
                </a:solidFill>
                <a:effectLst/>
                <a:latin typeface="+mn-lt"/>
                <a:ea typeface="+mn-ea"/>
                <a:cs typeface="+mn-cs"/>
              </a:rPr>
              <a:t>In the second draw, we have 11 odd tickets out of 21.</a:t>
            </a:r>
            <a:r>
              <a:rPr lang="en-US" dirty="0" smtClean="0"/>
              <a:t/>
            </a:r>
            <a:br>
              <a:rPr lang="en-US" dirty="0" smtClean="0"/>
            </a:br>
            <a:r>
              <a:rPr lang="en-US" sz="1200" b="0" i="0" kern="1200" dirty="0" smtClean="0">
                <a:solidFill>
                  <a:schemeClr val="tx1"/>
                </a:solidFill>
                <a:effectLst/>
                <a:latin typeface="+mn-lt"/>
                <a:ea typeface="+mn-ea"/>
                <a:cs typeface="+mn-cs"/>
              </a:rPr>
              <a:t>Thus, Probability = 10/21 x 11/21 = </a:t>
            </a:r>
            <a:r>
              <a:rPr lang="en-US" sz="1200" b="1" i="0" kern="1200" dirty="0" smtClean="0">
                <a:solidFill>
                  <a:schemeClr val="tx1"/>
                </a:solidFill>
                <a:effectLst/>
                <a:latin typeface="+mn-lt"/>
                <a:ea typeface="+mn-ea"/>
                <a:cs typeface="+mn-cs"/>
              </a:rPr>
              <a:t>110/441</a:t>
            </a: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263522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1" i="1" kern="1200" dirty="0" smtClean="0">
                <a:solidFill>
                  <a:schemeClr val="tx1"/>
                </a:solidFill>
                <a:effectLst/>
                <a:latin typeface="+mn-lt"/>
                <a:ea typeface="+mn-ea"/>
                <a:cs typeface="+mn-cs"/>
              </a:rPr>
              <a:t>Image: View-&gt;Notes page</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pic>
        <p:nvPicPr>
          <p:cNvPr id="2050" name="Picture 2" descr="http://i1.facenow.in/modules/emanager/ques/img/tmp_4607f7fff0dce6944483258e1c637512aa9d151029527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5029200"/>
            <a:ext cx="309787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673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B</a:t>
            </a:r>
          </a:p>
          <a:p>
            <a:r>
              <a:rPr lang="en-US" sz="1200" b="0" i="0" kern="1200" dirty="0" smtClean="0">
                <a:solidFill>
                  <a:schemeClr val="tx1"/>
                </a:solidFill>
                <a:effectLst/>
                <a:latin typeface="+mn-lt"/>
                <a:ea typeface="+mn-ea"/>
                <a:cs typeface="+mn-cs"/>
              </a:rPr>
              <a:t>P(first ticket to be even) = 10/20</a:t>
            </a:r>
            <a:r>
              <a:rPr lang="en-US" dirty="0" smtClean="0"/>
              <a:t/>
            </a:r>
            <a:br>
              <a:rPr lang="en-US" dirty="0" smtClean="0"/>
            </a:br>
            <a:r>
              <a:rPr lang="en-US" sz="1200" b="0" i="0" kern="1200" dirty="0" smtClean="0">
                <a:solidFill>
                  <a:schemeClr val="tx1"/>
                </a:solidFill>
                <a:effectLst/>
                <a:latin typeface="+mn-lt"/>
                <a:ea typeface="+mn-ea"/>
                <a:cs typeface="+mn-cs"/>
              </a:rPr>
              <a:t>P(second ticket to be even) = 9/19</a:t>
            </a:r>
            <a:r>
              <a:rPr lang="en-US" dirty="0" smtClean="0"/>
              <a:t/>
            </a:r>
            <a:br>
              <a:rPr lang="en-US" dirty="0" smtClean="0"/>
            </a:br>
            <a:r>
              <a:rPr lang="en-US" sz="1200" b="0" i="0" kern="1200" dirty="0" smtClean="0">
                <a:solidFill>
                  <a:schemeClr val="tx1"/>
                </a:solidFill>
                <a:effectLst/>
                <a:latin typeface="+mn-lt"/>
                <a:ea typeface="+mn-ea"/>
                <a:cs typeface="+mn-cs"/>
              </a:rPr>
              <a:t>P(both the tickets to be even) = (10/20) × (9/19) = </a:t>
            </a:r>
            <a:r>
              <a:rPr lang="en-US" sz="1200" b="1" i="0" kern="1200" dirty="0" smtClean="0">
                <a:solidFill>
                  <a:schemeClr val="tx1"/>
                </a:solidFill>
                <a:effectLst/>
                <a:latin typeface="+mn-lt"/>
                <a:ea typeface="+mn-ea"/>
                <a:cs typeface="+mn-cs"/>
              </a:rPr>
              <a:t>9/38</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396493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Answer: C</a:t>
            </a:r>
          </a:p>
          <a:p>
            <a:r>
              <a:rPr lang="en-US" sz="1200" b="0" i="0" kern="1200" dirty="0" smtClean="0">
                <a:solidFill>
                  <a:schemeClr val="tx1"/>
                </a:solidFill>
                <a:effectLst/>
                <a:latin typeface="+mn-lt"/>
                <a:ea typeface="+mn-ea"/>
                <a:cs typeface="+mn-cs"/>
              </a:rPr>
              <a:t>Since a person’s birthday can fall in any of 12 months.</a:t>
            </a:r>
            <a:r>
              <a:rPr lang="en-US" dirty="0" smtClean="0"/>
              <a:t/>
            </a:r>
            <a:br>
              <a:rPr lang="en-US" dirty="0" smtClean="0"/>
            </a:br>
            <a:r>
              <a:rPr lang="en-US" sz="1200" b="0" i="0" kern="1200" dirty="0" smtClean="0">
                <a:solidFill>
                  <a:schemeClr val="tx1"/>
                </a:solidFill>
                <a:effectLst/>
                <a:latin typeface="+mn-lt"/>
                <a:ea typeface="+mn-ea"/>
                <a:cs typeface="+mn-cs"/>
              </a:rPr>
              <a:t>Total number of ways = 12</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Now any 2 months can be chosen in </a:t>
            </a:r>
            <a:r>
              <a:rPr lang="en-US" sz="1200" b="0" i="0" kern="1200" baseline="30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ways.</a:t>
            </a:r>
            <a:r>
              <a:rPr lang="en-US" dirty="0" smtClean="0"/>
              <a:t/>
            </a:r>
            <a:br>
              <a:rPr lang="en-US" dirty="0" smtClean="0"/>
            </a:br>
            <a:r>
              <a:rPr lang="en-US" sz="1200" b="0" i="0" kern="1200" dirty="0" smtClean="0">
                <a:solidFill>
                  <a:schemeClr val="tx1"/>
                </a:solidFill>
                <a:effectLst/>
                <a:latin typeface="+mn-lt"/>
                <a:ea typeface="+mn-ea"/>
                <a:cs typeface="+mn-cs"/>
              </a:rPr>
              <a:t>The three persons birthday can fall in these 2 months in 2</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ways.</a:t>
            </a:r>
            <a:r>
              <a:rPr lang="en-US" dirty="0" smtClean="0"/>
              <a:t/>
            </a:r>
            <a:br>
              <a:rPr lang="en-US" dirty="0" smtClean="0"/>
            </a:br>
            <a:r>
              <a:rPr lang="en-US" sz="1200" b="0" i="0" kern="1200" dirty="0" smtClean="0">
                <a:solidFill>
                  <a:schemeClr val="tx1"/>
                </a:solidFill>
                <a:effectLst/>
                <a:latin typeface="+mn-lt"/>
                <a:ea typeface="+mn-ea"/>
                <a:cs typeface="+mn-cs"/>
              </a:rPr>
              <a:t>Out of these 2</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ways, there are two ways when all 3 birthdays fall in 1 month.</a:t>
            </a:r>
            <a:r>
              <a:rPr lang="en-US" dirty="0" smtClean="0"/>
              <a:t/>
            </a:r>
            <a:br>
              <a:rPr lang="en-US" dirty="0" smtClean="0"/>
            </a:br>
            <a:r>
              <a:rPr lang="en-US" sz="1200" b="0" i="0" kern="1200" dirty="0" smtClean="0">
                <a:solidFill>
                  <a:schemeClr val="tx1"/>
                </a:solidFill>
                <a:effectLst/>
                <a:latin typeface="+mn-lt"/>
                <a:ea typeface="+mn-ea"/>
                <a:cs typeface="+mn-cs"/>
              </a:rPr>
              <a:t>Hence, the required probability = </a:t>
            </a:r>
            <a:r>
              <a:rPr lang="en-US" sz="1200" b="0" i="0" kern="1200" baseline="30000" dirty="0" smtClean="0">
                <a:solidFill>
                  <a:schemeClr val="tx1"/>
                </a:solidFill>
                <a:effectLst/>
                <a:latin typeface="+mn-lt"/>
                <a:ea typeface="+mn-ea"/>
                <a:cs typeface="+mn-cs"/>
              </a:rPr>
              <a:t>12</a:t>
            </a:r>
            <a:r>
              <a:rPr lang="en-US" sz="1200" b="0" i="0" kern="1200" dirty="0" smtClean="0">
                <a:solidFill>
                  <a:schemeClr val="tx1"/>
                </a:solidFill>
                <a:effectLst/>
                <a:latin typeface="+mn-lt"/>
                <a:ea typeface="+mn-ea"/>
                <a:cs typeface="+mn-cs"/>
              </a:rPr>
              <a:t>C</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x (2</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- 2)/12</a:t>
            </a:r>
            <a:r>
              <a:rPr lang="en-US" sz="1200" b="0" i="0" kern="1200" baseline="30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 </a:t>
            </a:r>
            <a:r>
              <a:rPr lang="en-US" sz="1200" b="1" i="0" kern="1200" dirty="0" smtClean="0">
                <a:solidFill>
                  <a:schemeClr val="tx1"/>
                </a:solidFill>
                <a:effectLst/>
                <a:latin typeface="+mn-lt"/>
                <a:ea typeface="+mn-ea"/>
                <a:cs typeface="+mn-cs"/>
              </a:rPr>
              <a:t>11/48</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2385851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algn="just"/>
            <a:r>
              <a:rPr lang="en-US" sz="2500" dirty="0">
                <a:latin typeface="Nunito Sans" panose="00000500000000000000" pitchFamily="2" charset="0"/>
              </a:rPr>
              <a:t>An </a:t>
            </a:r>
            <a:r>
              <a:rPr lang="en-US" sz="2500" dirty="0" err="1">
                <a:latin typeface="Nunito Sans" panose="00000500000000000000" pitchFamily="2" charset="0"/>
              </a:rPr>
              <a:t>airgun</a:t>
            </a:r>
            <a:r>
              <a:rPr lang="en-US" sz="2500" dirty="0">
                <a:latin typeface="Nunito Sans" panose="00000500000000000000" pitchFamily="2" charset="0"/>
              </a:rPr>
              <a:t> can take a maximum of four shots at a balloon at some distance. The probabilities of hitting the balloon at the first, second, third and fourth shot are 0.2, 0.2, 0.4 and 0.8, respectively. What is the probability that the balloon is hit?</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0.5696</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0.8424</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0.9232</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smtClean="0">
                <a:solidFill>
                  <a:schemeClr val="bg1"/>
                </a:solidFill>
                <a:latin typeface="Nunito Sans" panose="00000500000000000000" pitchFamily="2" charset="0"/>
              </a:rPr>
              <a:t>Question 7 </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426650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In a charity show, tickets numbered consecutively from </a:t>
            </a:r>
            <a:r>
              <a:rPr lang="en-US" sz="2500" dirty="0" smtClean="0">
                <a:latin typeface="Nunito Sans" panose="00000500000000000000" pitchFamily="2" charset="0"/>
              </a:rPr>
              <a:t>351 </a:t>
            </a:r>
            <a:r>
              <a:rPr lang="en-US" sz="2500" dirty="0">
                <a:latin typeface="Nunito Sans" panose="00000500000000000000" pitchFamily="2" charset="0"/>
              </a:rPr>
              <a:t>to 600 are placed in a box. What is the probability that a ticket selected at random (blindly) will have a number with a hundredth digit of 4?</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6/11</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08958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There are five inns in a town. If 4 men check into the inns in a day, then what is the probability that each checks into a different inn?</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24/125</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21/125</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875741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Nine books, consisting of four Engineering books, three Mathematics books and two Physics books, are arranged in a shelf at random. What is the probability that the books of each kind are all together?</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9/210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7/210</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3/210</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1/210</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6435487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bag contains 16 coins of which four coins are counterfeit with tails on both sides. The rest are fair coins. One coin is selected at random from the bag and tossed. Find the probability of getting a tail.</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3/5</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2989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person draws a card from a deck of 52 cards, replaces it and shuffles it. He continues doing it until he draws a diamond. What is the probability that he has to make five trials?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81/256</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243/1024</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289/512</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81/1024</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19621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pack of cards consists of seven cards numbered 1–7. Three cards are drawn at random with replacement</a:t>
            </a:r>
            <a:r>
              <a:rPr lang="en-US" sz="2500" dirty="0" smtClean="0">
                <a:latin typeface="Nunito Sans" panose="00000500000000000000" pitchFamily="2" charset="0"/>
              </a:rPr>
              <a:t>. Find </a:t>
            </a:r>
            <a:r>
              <a:rPr lang="en-US" sz="2500" dirty="0">
                <a:latin typeface="Nunito Sans" panose="00000500000000000000" pitchFamily="2" charset="0"/>
              </a:rPr>
              <a:t>the probability of getting one even and two odd numbered cards.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144/343</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169/343</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225/343</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100/343</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874357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Two balls are drawn from a bag containing three green, four red and five blue balls one by one without replacement. What is the probability that at least one ball is red?</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19/33</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14/33</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843198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Anton speaks truth two out of five times. He throws a die and reports that it is a four. Find the probability that it is actually a four</a:t>
            </a:r>
            <a:r>
              <a:rPr lang="en-US" sz="2500" dirty="0" smtClean="0">
                <a:latin typeface="Nunito Sans" panose="00000500000000000000" pitchFamily="2" charset="0"/>
              </a:rPr>
              <a:t>.</a:t>
            </a:r>
            <a:endParaRPr lang="en-US" sz="2500"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3/13</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2/17</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7/30</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84158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Three students appear at an examination of Mathematics. The probability of their success is 1/5, 1/6, 1/7 respectively. Find the probability of success of at least </a:t>
            </a:r>
            <a:r>
              <a:rPr lang="en-US" sz="2500" dirty="0" smtClean="0">
                <a:latin typeface="Nunito Sans" panose="00000500000000000000" pitchFamily="2" charset="0"/>
              </a:rPr>
              <a:t>two.</a:t>
            </a:r>
            <a:endParaRPr lang="en-US" sz="2500" dirty="0">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1/95</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2/115</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8/105</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17</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08640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committee of five persons is to be chosen from a group of 11 people consisting of five couples and a bachelor</a:t>
            </a:r>
            <a:r>
              <a:rPr lang="en-US" sz="2500" dirty="0" smtClean="0">
                <a:latin typeface="Nunito Sans" panose="00000500000000000000" pitchFamily="2" charset="0"/>
              </a:rPr>
              <a:t>. What </a:t>
            </a:r>
            <a:r>
              <a:rPr lang="en-US" sz="2500" dirty="0">
                <a:latin typeface="Nunito Sans" panose="00000500000000000000" pitchFamily="2" charset="0"/>
              </a:rPr>
              <a:t>is the probability of forming the committee consisting of two couples and one bachelor?</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10/231</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5/231</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smtClean="0">
                <a:latin typeface="Nunito Sans" panose="00000500000000000000" pitchFamily="2" charset="0"/>
              </a:rPr>
              <a:t>5/462	</a:t>
            </a:r>
            <a:endParaRPr lang="en-US" sz="2500" dirty="0">
              <a:latin typeface="Nunito Sans" panose="00000500000000000000" pitchFamily="2" charset="0"/>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39397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A life insurance company insured 30,000 young boys, 24,000 young girls and 16,000 young adults. The probability of death within 10 years of a young boy, young girl and a young adult are 0.03, 0.05 and 0.15 respectively. One insured person dies. What is the probability that the dead person is a young boy?</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2/3</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5/6</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19</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1917729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algn="just"/>
            <a:r>
              <a:rPr lang="en-US" sz="2500" dirty="0">
                <a:latin typeface="Nunito Sans" panose="00000500000000000000" pitchFamily="2" charset="0"/>
              </a:rPr>
              <a:t>A special lottery is to be held to select a student who will reside in the only deluxe room in a hostel. There are 100 Year-III, 250 Year-II and 300 Year-I students who applied. Each Year-III’s name is placed in the lottery 3 times; each Year-II’s name 2 times and Year-I’s name 1 time. What is the probability that a Year-III’s name will be chosen?</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25/23</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11/8</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9/13</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r>
              <a:rPr lang="en-US" sz="2500" dirty="0" smtClean="0">
                <a:latin typeface="Nunito Sans" panose="00000500000000000000" pitchFamily="2" charset="0"/>
              </a:rPr>
              <a:t>/11</a:t>
            </a:r>
            <a:endParaRPr lang="en-US" sz="2500" dirty="0">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30539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 xmlns:a16="http://schemas.microsoft.com/office/drawing/2014/main" id="{D71EE1CC-5860-4236-A6FD-5629645019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2743200"/>
            <a:ext cx="12192000" cy="8850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Probability </a:t>
            </a:r>
            <a:r>
              <a:rPr lang="en-US" sz="5400" b="1" dirty="0" smtClean="0">
                <a:solidFill>
                  <a:schemeClr val="bg1"/>
                </a:solidFill>
                <a:latin typeface="Nunito Sans" panose="00000500000000000000" pitchFamily="2" charset="0"/>
              </a:rPr>
              <a:t>1.2 </a:t>
            </a:r>
            <a:endParaRPr lang="en-US"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card is drawn at random from a pack of 52 cards. What is the probability that it is neither a club nor a queen?</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2/13</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4/13</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7/13</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9/13</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126596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A four digit number is formed with the digits 1, 2, 3, 5, 6 and 7 without repetition. Find the chance that the number is divisible by 5.</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5/6</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0216717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packet contains 21 tickets numbered 1–21. A ticket is drawn and replaced. Then one more ticket is drawn and replaced. Find the probability that the first number was drawn is even and the second is odd.</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100/441</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121/441</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55/441</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110/441</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54119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The probabilities of A, B and C solving a problem are 2/3, 3/7, and 7/9, respectively. If all the three try to solve the problem simultaneously, find the probability that exactly one of them will solve it.</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37/141</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22/279</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50/189</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50568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algn="just"/>
            <a:r>
              <a:rPr lang="en-US" sz="2500" dirty="0">
                <a:latin typeface="Nunito Sans" panose="00000500000000000000" pitchFamily="2" charset="0"/>
              </a:rPr>
              <a:t>A box contains 20 tickets, numbered 1, 2, 3, …, 20. A ticket is drawn and then another ticket is drawn without replacement. Find the probability that both tickets will show even numbers.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11/38</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9/38</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5/19</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4/19</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80435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algn="just"/>
            <a:r>
              <a:rPr lang="en-US" sz="2500" dirty="0">
                <a:latin typeface="Nunito Sans" panose="00000500000000000000" pitchFamily="2" charset="0"/>
              </a:rPr>
              <a:t>What is the probability that the birthdays of three different persons will fall in exactly two calendar months?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004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7751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3499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141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004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13/48</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7751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1/4</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3499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11/48</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141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3/8</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485504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1417</Words>
  <Application>Microsoft Office PowerPoint</Application>
  <PresentationFormat>Custom</PresentationFormat>
  <Paragraphs>257</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Nunito Sans</vt:lpstr>
      <vt:lpstr>Nunito Sans SemiBold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2019-07-10T08:30:58Z</dcterms:created>
  <dcterms:modified xsi:type="dcterms:W3CDTF">2020-01-25T10:19:57Z</dcterms:modified>
</cp:coreProperties>
</file>