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p:sldMasterIdLst>
    <p:sldMasterId id="2147483648" r:id="rId1"/>
  </p:sldMasterIdLst>
  <p:notesMasterIdLst>
    <p:notesMasterId r:id="rId22"/>
  </p:notesMasterIdLst>
  <p:sldIdLst>
    <p:sldId id="272" r:id="rId2"/>
    <p:sldId id="271" r:id="rId3"/>
    <p:sldId id="258" r:id="rId4"/>
    <p:sldId id="292" r:id="rId5"/>
    <p:sldId id="302" r:id="rId6"/>
    <p:sldId id="293" r:id="rId7"/>
    <p:sldId id="297" r:id="rId8"/>
    <p:sldId id="305" r:id="rId9"/>
    <p:sldId id="295" r:id="rId10"/>
    <p:sldId id="296" r:id="rId11"/>
    <p:sldId id="299" r:id="rId12"/>
    <p:sldId id="294" r:id="rId13"/>
    <p:sldId id="300" r:id="rId14"/>
    <p:sldId id="290" r:id="rId15"/>
    <p:sldId id="291" r:id="rId16"/>
    <p:sldId id="303" r:id="rId17"/>
    <p:sldId id="304" r:id="rId18"/>
    <p:sldId id="298" r:id="rId19"/>
    <p:sldId id="301" r:id="rId20"/>
    <p:sldId id="289" r:id="rId21"/>
  </p:sldIdLst>
  <p:sldSz cx="12192000" cy="6858000"/>
  <p:notesSz cx="6858000" cy="9144000"/>
  <p:embeddedFontLst>
    <p:embeddedFont>
      <p:font typeface="Nunito Sans" pitchFamily="2" charset="0"/>
      <p:regular r:id="rId23"/>
      <p:bold r:id="rId24"/>
      <p:italic r:id="rId25"/>
      <p:boldItalic r:id="rId26"/>
    </p:embeddedFont>
    <p:embeddedFont>
      <p:font typeface="Nunito Sans SemiBold" pitchFamily="2" charset="0"/>
      <p:bold r:id="rId27"/>
      <p:boldItalic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5136"/>
    <a:srgbClr val="303030"/>
    <a:srgbClr val="4A4A4A"/>
    <a:srgbClr val="3D3D3D"/>
    <a:srgbClr val="212121"/>
    <a:srgbClr val="000000"/>
    <a:srgbClr val="131313"/>
    <a:srgbClr val="F69180"/>
    <a:srgbClr val="FBD0C9"/>
    <a:srgbClr val="E9E9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76" autoAdjust="0"/>
    <p:restoredTop sz="57876" autoAdjust="0"/>
  </p:normalViewPr>
  <p:slideViewPr>
    <p:cSldViewPr>
      <p:cViewPr varScale="1">
        <p:scale>
          <a:sx n="35" d="100"/>
          <a:sy n="35" d="100"/>
        </p:scale>
        <p:origin x="1594" y="29"/>
      </p:cViewPr>
      <p:guideLst>
        <p:guide orient="horz" pos="2160"/>
        <p:guide pos="3840"/>
      </p:guideLst>
    </p:cSldViewPr>
  </p:slideViewPr>
  <p:notesTextViewPr>
    <p:cViewPr>
      <p:scale>
        <a:sx n="100" d="100"/>
        <a:sy n="100" d="100"/>
      </p:scale>
      <p:origin x="0" y="0"/>
    </p:cViewPr>
  </p:notesTextViewPr>
  <p:notesViewPr>
    <p:cSldViewPr>
      <p:cViewPr>
        <p:scale>
          <a:sx n="66" d="100"/>
          <a:sy n="66" d="100"/>
        </p:scale>
        <p:origin x="1733" y="-74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A3E1-D0AF-40CA-9CA4-BE00645EFE64}" type="datetimeFigureOut">
              <a:rPr lang="en-US" smtClean="0"/>
              <a:t>2/6/2025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B6876-1BF1-4B88-890A-0B4E46201506}" type="slidenum">
              <a:rPr lang="en-US" smtClean="0"/>
              <a:t>‹#›</a:t>
            </a:fld>
            <a:endParaRPr lang="en-US"/>
          </a:p>
        </p:txBody>
      </p:sp>
    </p:spTree>
    <p:extLst>
      <p:ext uri="{BB962C8B-B14F-4D97-AF65-F5344CB8AC3E}">
        <p14:creationId xmlns:p14="http://schemas.microsoft.com/office/powerpoint/2010/main" val="2206491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a:t>
            </a:fld>
            <a:endParaRPr lang="en-US"/>
          </a:p>
        </p:txBody>
      </p:sp>
    </p:spTree>
    <p:extLst>
      <p:ext uri="{BB962C8B-B14F-4D97-AF65-F5344CB8AC3E}">
        <p14:creationId xmlns:p14="http://schemas.microsoft.com/office/powerpoint/2010/main" val="630894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A</a:t>
            </a:r>
          </a:p>
          <a:p>
            <a:r>
              <a:rPr lang="en-US" sz="1200" b="0" i="0" kern="1200" dirty="0">
                <a:solidFill>
                  <a:schemeClr val="tx1"/>
                </a:solidFill>
                <a:effectLst/>
                <a:latin typeface="+mn-lt"/>
                <a:ea typeface="+mn-ea"/>
                <a:cs typeface="+mn-cs"/>
              </a:rPr>
              <a:t>The ways of selecting 12 people from 25 people is 25C</a:t>
            </a:r>
            <a:r>
              <a:rPr lang="en-US" sz="1200" b="0" i="0" kern="1200" baseline="-25000" dirty="0">
                <a:solidFill>
                  <a:schemeClr val="tx1"/>
                </a:solidFill>
                <a:effectLst/>
                <a:latin typeface="+mn-lt"/>
                <a:ea typeface="+mn-ea"/>
                <a:cs typeface="+mn-cs"/>
              </a:rPr>
              <a:t>12</a:t>
            </a:r>
            <a:r>
              <a:rPr lang="en-US" sz="1200" b="0" i="0" kern="1200" dirty="0">
                <a:solidFill>
                  <a:schemeClr val="tx1"/>
                </a:solidFill>
                <a:effectLst/>
                <a:latin typeface="+mn-lt"/>
                <a:ea typeface="+mn-ea"/>
                <a:cs typeface="+mn-cs"/>
              </a:rPr>
              <a:t>.</a:t>
            </a:r>
            <a:br>
              <a:rPr lang="en-US" dirty="0"/>
            </a:br>
            <a:r>
              <a:rPr lang="en-US" sz="1200" b="0" i="0" kern="1200" dirty="0">
                <a:solidFill>
                  <a:schemeClr val="tx1"/>
                </a:solidFill>
                <a:effectLst/>
                <a:latin typeface="+mn-lt"/>
                <a:ea typeface="+mn-ea"/>
                <a:cs typeface="+mn-cs"/>
              </a:rPr>
              <a:t>The rest 13 will be selected in one way. The ways of arranging n people in a circle is (n - 1)!</a:t>
            </a:r>
            <a:br>
              <a:rPr lang="en-US" dirty="0"/>
            </a:br>
            <a:r>
              <a:rPr lang="en-US" sz="1200" b="0" i="0" kern="1200" dirty="0">
                <a:solidFill>
                  <a:schemeClr val="tx1"/>
                </a:solidFill>
                <a:effectLst/>
                <a:latin typeface="+mn-lt"/>
                <a:ea typeface="+mn-ea"/>
                <a:cs typeface="+mn-cs"/>
              </a:rPr>
              <a:t>Number of arrangements = 25C</a:t>
            </a:r>
            <a:r>
              <a:rPr lang="en-US" sz="1200" b="0" i="0" kern="1200" baseline="-25000" dirty="0">
                <a:solidFill>
                  <a:schemeClr val="tx1"/>
                </a:solidFill>
                <a:effectLst/>
                <a:latin typeface="+mn-lt"/>
                <a:ea typeface="+mn-ea"/>
                <a:cs typeface="+mn-cs"/>
              </a:rPr>
              <a:t>12</a:t>
            </a:r>
            <a:r>
              <a:rPr lang="en-US" sz="1200" b="0" i="0" kern="1200" dirty="0">
                <a:solidFill>
                  <a:schemeClr val="tx1"/>
                </a:solidFill>
                <a:effectLst/>
                <a:latin typeface="+mn-lt"/>
                <a:ea typeface="+mn-ea"/>
                <a:cs typeface="+mn-cs"/>
              </a:rPr>
              <a:t> × 11! × 12! = </a:t>
            </a:r>
            <a:r>
              <a:rPr lang="en-US" sz="1200" b="1" i="0" kern="1200" dirty="0">
                <a:solidFill>
                  <a:schemeClr val="tx1"/>
                </a:solidFill>
                <a:effectLst/>
                <a:latin typeface="+mn-lt"/>
                <a:ea typeface="+mn-ea"/>
                <a:cs typeface="+mn-cs"/>
              </a:rPr>
              <a:t>25! x 11!/13!</a:t>
            </a:r>
          </a:p>
        </p:txBody>
      </p:sp>
      <p:sp>
        <p:nvSpPr>
          <p:cNvPr id="4" name="Slide Number Placeholder 3"/>
          <p:cNvSpPr>
            <a:spLocks noGrp="1"/>
          </p:cNvSpPr>
          <p:nvPr>
            <p:ph type="sldNum" sz="quarter" idx="5"/>
          </p:nvPr>
        </p:nvSpPr>
        <p:spPr/>
        <p:txBody>
          <a:bodyPr/>
          <a:lstStyle/>
          <a:p>
            <a:fld id="{0AAB6876-1BF1-4B88-890A-0B4E46201506}" type="slidenum">
              <a:rPr lang="en-US" smtClean="0"/>
              <a:t>10</a:t>
            </a:fld>
            <a:endParaRPr lang="en-US"/>
          </a:p>
        </p:txBody>
      </p:sp>
    </p:spTree>
    <p:extLst>
      <p:ext uri="{BB962C8B-B14F-4D97-AF65-F5344CB8AC3E}">
        <p14:creationId xmlns:p14="http://schemas.microsoft.com/office/powerpoint/2010/main" val="3741027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OPTION :- B</a:t>
            </a:r>
          </a:p>
        </p:txBody>
      </p:sp>
      <p:sp>
        <p:nvSpPr>
          <p:cNvPr id="4" name="Slide Number Placeholder 3"/>
          <p:cNvSpPr>
            <a:spLocks noGrp="1"/>
          </p:cNvSpPr>
          <p:nvPr>
            <p:ph type="sldNum" sz="quarter" idx="5"/>
          </p:nvPr>
        </p:nvSpPr>
        <p:spPr/>
        <p:txBody>
          <a:bodyPr/>
          <a:lstStyle/>
          <a:p>
            <a:fld id="{0AAB6876-1BF1-4B88-890A-0B4E46201506}" type="slidenum">
              <a:rPr lang="en-US" smtClean="0"/>
              <a:t>11</a:t>
            </a:fld>
            <a:endParaRPr lang="en-US"/>
          </a:p>
        </p:txBody>
      </p:sp>
    </p:spTree>
    <p:extLst>
      <p:ext uri="{BB962C8B-B14F-4D97-AF65-F5344CB8AC3E}">
        <p14:creationId xmlns:p14="http://schemas.microsoft.com/office/powerpoint/2010/main" val="20344458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OPTION :- D</a:t>
            </a:r>
          </a:p>
        </p:txBody>
      </p:sp>
      <p:sp>
        <p:nvSpPr>
          <p:cNvPr id="4" name="Slide Number Placeholder 3"/>
          <p:cNvSpPr>
            <a:spLocks noGrp="1"/>
          </p:cNvSpPr>
          <p:nvPr>
            <p:ph type="sldNum" sz="quarter" idx="5"/>
          </p:nvPr>
        </p:nvSpPr>
        <p:spPr/>
        <p:txBody>
          <a:bodyPr/>
          <a:lstStyle/>
          <a:p>
            <a:fld id="{0AAB6876-1BF1-4B88-890A-0B4E46201506}" type="slidenum">
              <a:rPr lang="en-US" smtClean="0"/>
              <a:t>12</a:t>
            </a:fld>
            <a:endParaRPr lang="en-US"/>
          </a:p>
        </p:txBody>
      </p:sp>
    </p:spTree>
    <p:extLst>
      <p:ext uri="{BB962C8B-B14F-4D97-AF65-F5344CB8AC3E}">
        <p14:creationId xmlns:p14="http://schemas.microsoft.com/office/powerpoint/2010/main" val="12307559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D</a:t>
            </a:r>
          </a:p>
          <a:p>
            <a:r>
              <a:rPr lang="en-US" sz="1200" b="0" i="0" kern="1200" dirty="0">
                <a:solidFill>
                  <a:schemeClr val="tx1"/>
                </a:solidFill>
                <a:effectLst/>
                <a:latin typeface="+mn-lt"/>
                <a:ea typeface="+mn-ea"/>
                <a:cs typeface="+mn-cs"/>
              </a:rPr>
              <a:t>The number of single digit numbers = 2</a:t>
            </a:r>
            <a:br>
              <a:rPr lang="en-US" dirty="0"/>
            </a:br>
            <a:r>
              <a:rPr lang="en-US" sz="1200" b="0" i="0" kern="1200" dirty="0">
                <a:solidFill>
                  <a:schemeClr val="tx1"/>
                </a:solidFill>
                <a:effectLst/>
                <a:latin typeface="+mn-lt"/>
                <a:ea typeface="+mn-ea"/>
                <a:cs typeface="+mn-cs"/>
              </a:rPr>
              <a:t>The number of 2 digit numbers = 2 × 3 = 6</a:t>
            </a:r>
            <a:br>
              <a:rPr lang="en-US" dirty="0"/>
            </a:br>
            <a:r>
              <a:rPr lang="en-US" sz="1200" b="0" i="0" kern="1200" dirty="0">
                <a:solidFill>
                  <a:schemeClr val="tx1"/>
                </a:solidFill>
                <a:effectLst/>
                <a:latin typeface="+mn-lt"/>
                <a:ea typeface="+mn-ea"/>
                <a:cs typeface="+mn-cs"/>
              </a:rPr>
              <a:t>The number of 3 digit numbers = 2 × 3 × 3 = 18</a:t>
            </a:r>
            <a:br>
              <a:rPr lang="en-US" dirty="0"/>
            </a:br>
            <a:r>
              <a:rPr lang="en-US" sz="1200" b="0" i="0" kern="1200" dirty="0">
                <a:solidFill>
                  <a:schemeClr val="tx1"/>
                </a:solidFill>
                <a:effectLst/>
                <a:latin typeface="+mn-lt"/>
                <a:ea typeface="+mn-ea"/>
                <a:cs typeface="+mn-cs"/>
              </a:rPr>
              <a:t>The number of 4 digit numbers = 2 × 3 × 3 × 3 = 54</a:t>
            </a:r>
            <a:br>
              <a:rPr lang="en-US" dirty="0"/>
            </a:br>
            <a:r>
              <a:rPr lang="en-US" sz="1200" b="0" i="0" kern="1200" dirty="0">
                <a:solidFill>
                  <a:schemeClr val="tx1"/>
                </a:solidFill>
                <a:effectLst/>
                <a:latin typeface="+mn-lt"/>
                <a:ea typeface="+mn-ea"/>
                <a:cs typeface="+mn-cs"/>
              </a:rPr>
              <a:t>The number of 5 digit numbers = 2 × 3 × 3 × 3 × 3 = 162</a:t>
            </a:r>
            <a:br>
              <a:rPr lang="en-US" dirty="0"/>
            </a:br>
            <a:r>
              <a:rPr lang="en-US" sz="1200" b="0" i="0" kern="1200" dirty="0">
                <a:solidFill>
                  <a:schemeClr val="tx1"/>
                </a:solidFill>
                <a:effectLst/>
                <a:latin typeface="+mn-lt"/>
                <a:ea typeface="+mn-ea"/>
                <a:cs typeface="+mn-cs"/>
              </a:rPr>
              <a:t>The number of 6 digit numbers = 2 × 3 × 3 × 3 × 3 × 3 = 486</a:t>
            </a:r>
            <a:br>
              <a:rPr lang="en-US" dirty="0"/>
            </a:br>
            <a:r>
              <a:rPr lang="en-US" sz="1200" b="0" i="0" kern="1200" dirty="0">
                <a:solidFill>
                  <a:schemeClr val="tx1"/>
                </a:solidFill>
                <a:effectLst/>
                <a:latin typeface="+mn-lt"/>
                <a:ea typeface="+mn-ea"/>
                <a:cs typeface="+mn-cs"/>
              </a:rPr>
              <a:t>Therefore, the total numbers = 728</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13</a:t>
            </a:fld>
            <a:endParaRPr lang="en-US"/>
          </a:p>
        </p:txBody>
      </p:sp>
    </p:spTree>
    <p:extLst>
      <p:ext uri="{BB962C8B-B14F-4D97-AF65-F5344CB8AC3E}">
        <p14:creationId xmlns:p14="http://schemas.microsoft.com/office/powerpoint/2010/main" val="21096639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14</a:t>
            </a:fld>
            <a:endParaRPr lang="en-US"/>
          </a:p>
        </p:txBody>
      </p:sp>
    </p:spTree>
    <p:extLst>
      <p:ext uri="{BB962C8B-B14F-4D97-AF65-F5344CB8AC3E}">
        <p14:creationId xmlns:p14="http://schemas.microsoft.com/office/powerpoint/2010/main" val="7035265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A</a:t>
            </a:r>
          </a:p>
          <a:p>
            <a:r>
              <a:rPr lang="en-US" sz="1200" b="0" i="0" kern="1200" dirty="0">
                <a:solidFill>
                  <a:schemeClr val="tx1"/>
                </a:solidFill>
                <a:effectLst/>
                <a:latin typeface="+mn-lt"/>
                <a:ea typeface="+mn-ea"/>
                <a:cs typeface="+mn-cs"/>
              </a:rPr>
              <a:t>(a) With repetition, number of words = 5 × 5 × 5 × 5 × 5 = </a:t>
            </a:r>
            <a:r>
              <a:rPr lang="en-US" sz="1200" b="1" i="0" kern="1200" dirty="0">
                <a:solidFill>
                  <a:schemeClr val="tx1"/>
                </a:solidFill>
                <a:effectLst/>
                <a:latin typeface="+mn-lt"/>
                <a:ea typeface="+mn-ea"/>
                <a:cs typeface="+mn-cs"/>
              </a:rPr>
              <a:t>3125 </a:t>
            </a:r>
            <a:r>
              <a:rPr lang="en-US" sz="1200" b="0" i="0" kern="1200" dirty="0">
                <a:solidFill>
                  <a:schemeClr val="tx1"/>
                </a:solidFill>
                <a:effectLst/>
                <a:latin typeface="+mn-lt"/>
                <a:ea typeface="+mn-ea"/>
                <a:cs typeface="+mn-cs"/>
              </a:rPr>
              <a:t>ways.</a:t>
            </a:r>
            <a:br>
              <a:rPr lang="en-US" dirty="0"/>
            </a:br>
            <a:r>
              <a:rPr lang="en-US" sz="1200" b="0" i="0" kern="1200" dirty="0">
                <a:solidFill>
                  <a:schemeClr val="tx1"/>
                </a:solidFill>
                <a:effectLst/>
                <a:latin typeface="+mn-lt"/>
                <a:ea typeface="+mn-ea"/>
                <a:cs typeface="+mn-cs"/>
              </a:rPr>
              <a:t>(b) Without repetition, number of words = 5 × 4 × 3 × 2 × 1 = </a:t>
            </a:r>
            <a:r>
              <a:rPr lang="en-US" sz="1200" b="1" i="0" kern="1200" dirty="0">
                <a:solidFill>
                  <a:schemeClr val="tx1"/>
                </a:solidFill>
                <a:effectLst/>
                <a:latin typeface="+mn-lt"/>
                <a:ea typeface="+mn-ea"/>
                <a:cs typeface="+mn-cs"/>
              </a:rPr>
              <a:t>120</a:t>
            </a:r>
            <a:r>
              <a:rPr lang="en-US" sz="1200" b="0" i="0" kern="1200" dirty="0">
                <a:solidFill>
                  <a:schemeClr val="tx1"/>
                </a:solidFill>
                <a:effectLst/>
                <a:latin typeface="+mn-lt"/>
                <a:ea typeface="+mn-ea"/>
                <a:cs typeface="+mn-cs"/>
              </a:rPr>
              <a:t> ways.</a:t>
            </a:r>
            <a:br>
              <a:rPr lang="en-US" dirty="0"/>
            </a:br>
            <a:r>
              <a:rPr lang="en-US" sz="1200" b="0" i="0" kern="1200" dirty="0">
                <a:solidFill>
                  <a:schemeClr val="tx1"/>
                </a:solidFill>
                <a:effectLst/>
                <a:latin typeface="+mn-lt"/>
                <a:ea typeface="+mn-ea"/>
                <a:cs typeface="+mn-cs"/>
              </a:rPr>
              <a:t>(c) Vowels should be together. So EA can be taken as a single entity and there are other three entities. Now, these four entities (taking EA as a single entity) can be arranged in 4! ways and EA can be arranged in 2! ways. So there are 2! × 4! = </a:t>
            </a:r>
            <a:r>
              <a:rPr lang="en-US" sz="1200" b="1" i="0" kern="1200" dirty="0">
                <a:solidFill>
                  <a:schemeClr val="tx1"/>
                </a:solidFill>
                <a:effectLst/>
                <a:latin typeface="+mn-lt"/>
                <a:ea typeface="+mn-ea"/>
                <a:cs typeface="+mn-cs"/>
              </a:rPr>
              <a:t>48</a:t>
            </a:r>
            <a:r>
              <a:rPr lang="en-US" sz="1200" b="0" i="0" kern="1200" dirty="0">
                <a:solidFill>
                  <a:schemeClr val="tx1"/>
                </a:solidFill>
                <a:effectLst/>
                <a:latin typeface="+mn-lt"/>
                <a:ea typeface="+mn-ea"/>
                <a:cs typeface="+mn-cs"/>
              </a:rPr>
              <a:t> ways.</a:t>
            </a:r>
            <a:br>
              <a:rPr lang="en-US" dirty="0"/>
            </a:br>
            <a:r>
              <a:rPr lang="en-US" sz="1200" b="0" i="0" kern="1200" dirty="0">
                <a:solidFill>
                  <a:schemeClr val="tx1"/>
                </a:solidFill>
                <a:effectLst/>
                <a:latin typeface="+mn-lt"/>
                <a:ea typeface="+mn-ea"/>
                <a:cs typeface="+mn-cs"/>
              </a:rPr>
              <a:t>(d) Let us consider EA as one entity and CLN as another entity. These two entities can be arranged in 2! ways. Also, EA can be arranged in 2! ways and CLN can be arranged in 3! ways. So there are 2! × 2! × 3! = </a:t>
            </a:r>
            <a:r>
              <a:rPr lang="en-US" sz="1200" b="1" i="0" kern="1200" dirty="0">
                <a:solidFill>
                  <a:schemeClr val="tx1"/>
                </a:solidFill>
                <a:effectLst/>
                <a:latin typeface="+mn-lt"/>
                <a:ea typeface="+mn-ea"/>
                <a:cs typeface="+mn-cs"/>
              </a:rPr>
              <a:t>24 </a:t>
            </a:r>
            <a:r>
              <a:rPr lang="en-US" sz="1200" b="0" i="0" kern="1200" dirty="0">
                <a:solidFill>
                  <a:schemeClr val="tx1"/>
                </a:solidFill>
                <a:effectLst/>
                <a:latin typeface="+mn-lt"/>
                <a:ea typeface="+mn-ea"/>
                <a:cs typeface="+mn-cs"/>
              </a:rPr>
              <a:t>ways.</a:t>
            </a:r>
            <a:br>
              <a:rPr lang="en-US" dirty="0"/>
            </a:br>
            <a:r>
              <a:rPr lang="en-US" sz="1200" b="0" i="0" kern="1200" dirty="0">
                <a:solidFill>
                  <a:schemeClr val="tx1"/>
                </a:solidFill>
                <a:effectLst/>
                <a:latin typeface="+mn-lt"/>
                <a:ea typeface="+mn-ea"/>
                <a:cs typeface="+mn-cs"/>
              </a:rPr>
              <a:t>(e) To find no vowels being together, we can find the total ways and subtract the number of ways in which vowels will come together (refer question C). Total 5! = 120 ways.</a:t>
            </a:r>
            <a:br>
              <a:rPr lang="en-US" dirty="0"/>
            </a:br>
            <a:r>
              <a:rPr lang="en-US" sz="1200" b="0" i="0" kern="1200" dirty="0">
                <a:solidFill>
                  <a:schemeClr val="tx1"/>
                </a:solidFill>
                <a:effectLst/>
                <a:latin typeface="+mn-lt"/>
                <a:ea typeface="+mn-ea"/>
                <a:cs typeface="+mn-cs"/>
              </a:rPr>
              <a:t>So, no two vowels together = 120 – 48 = </a:t>
            </a:r>
            <a:r>
              <a:rPr lang="en-US" sz="1200" b="1" i="0" kern="1200" dirty="0">
                <a:solidFill>
                  <a:schemeClr val="tx1"/>
                </a:solidFill>
                <a:effectLst/>
                <a:latin typeface="+mn-lt"/>
                <a:ea typeface="+mn-ea"/>
                <a:cs typeface="+mn-cs"/>
              </a:rPr>
              <a:t>72 </a:t>
            </a:r>
            <a:r>
              <a:rPr lang="en-US" sz="1200" b="0" i="0" kern="1200" dirty="0">
                <a:solidFill>
                  <a:schemeClr val="tx1"/>
                </a:solidFill>
                <a:effectLst/>
                <a:latin typeface="+mn-lt"/>
                <a:ea typeface="+mn-ea"/>
                <a:cs typeface="+mn-cs"/>
              </a:rPr>
              <a:t>ways.</a:t>
            </a:r>
            <a:br>
              <a:rPr lang="en-US" dirty="0"/>
            </a:br>
            <a:r>
              <a:rPr lang="en-US" sz="1200" b="0" i="0" kern="1200" dirty="0">
                <a:solidFill>
                  <a:schemeClr val="tx1"/>
                </a:solidFill>
                <a:effectLst/>
                <a:latin typeface="+mn-lt"/>
                <a:ea typeface="+mn-ea"/>
                <a:cs typeface="+mn-cs"/>
              </a:rPr>
              <a:t>Alternatively, when the question is no two vowels together, fix the consonants in the alternative places: __ X __ X __ X __, where X is a consonant. Of the four available spaces, the vowels can be arranged in 4P</a:t>
            </a:r>
            <a:r>
              <a:rPr lang="en-US" sz="1200" b="0" i="0" kern="1200" baseline="-25000" dirty="0">
                <a:solidFill>
                  <a:schemeClr val="tx1"/>
                </a:solidFill>
                <a:effectLst/>
                <a:latin typeface="+mn-lt"/>
                <a:ea typeface="+mn-ea"/>
                <a:cs typeface="+mn-cs"/>
              </a:rPr>
              <a:t>2</a:t>
            </a:r>
            <a:r>
              <a:rPr lang="en-US" sz="1200" b="0" i="0" kern="1200" dirty="0">
                <a:solidFill>
                  <a:schemeClr val="tx1"/>
                </a:solidFill>
                <a:effectLst/>
                <a:latin typeface="+mn-lt"/>
                <a:ea typeface="+mn-ea"/>
                <a:cs typeface="+mn-cs"/>
              </a:rPr>
              <a:t> ways and consonants (X) can be arranged in 3! = 6 ways. So there are 4P</a:t>
            </a:r>
            <a:r>
              <a:rPr lang="en-US" sz="1200" b="0" i="0" kern="1200" baseline="-25000" dirty="0">
                <a:solidFill>
                  <a:schemeClr val="tx1"/>
                </a:solidFill>
                <a:effectLst/>
                <a:latin typeface="+mn-lt"/>
                <a:ea typeface="+mn-ea"/>
                <a:cs typeface="+mn-cs"/>
              </a:rPr>
              <a:t>2</a:t>
            </a:r>
            <a:r>
              <a:rPr lang="en-US" sz="1200" b="0" i="0" kern="1200" dirty="0">
                <a:solidFill>
                  <a:schemeClr val="tx1"/>
                </a:solidFill>
                <a:effectLst/>
                <a:latin typeface="+mn-lt"/>
                <a:ea typeface="+mn-ea"/>
                <a:cs typeface="+mn-cs"/>
              </a:rPr>
              <a:t> × 3! = </a:t>
            </a:r>
            <a:r>
              <a:rPr lang="en-US" sz="1200" b="1" i="0" kern="1200" dirty="0">
                <a:solidFill>
                  <a:schemeClr val="tx1"/>
                </a:solidFill>
                <a:effectLst/>
                <a:latin typeface="+mn-lt"/>
                <a:ea typeface="+mn-ea"/>
                <a:cs typeface="+mn-cs"/>
              </a:rPr>
              <a:t>72 </a:t>
            </a:r>
            <a:r>
              <a:rPr lang="en-US" sz="1200" b="0" i="0" kern="1200" dirty="0">
                <a:solidFill>
                  <a:schemeClr val="tx1"/>
                </a:solidFill>
                <a:effectLst/>
                <a:latin typeface="+mn-lt"/>
                <a:ea typeface="+mn-ea"/>
                <a:cs typeface="+mn-cs"/>
              </a:rPr>
              <a:t>ways.</a:t>
            </a:r>
            <a:br>
              <a:rPr lang="en-US" dirty="0"/>
            </a:br>
            <a:r>
              <a:rPr lang="en-US" sz="1200" b="0" i="0" kern="1200" dirty="0">
                <a:solidFill>
                  <a:schemeClr val="tx1"/>
                </a:solidFill>
                <a:effectLst/>
                <a:latin typeface="+mn-lt"/>
                <a:ea typeface="+mn-ea"/>
                <a:cs typeface="+mn-cs"/>
              </a:rPr>
              <a:t>(f ) To find no consonants together, fix the vowels in the alternative places: __ V __ V __, where V is a vowel. Hence, vowels can be arranged in 2! ways and consonants can be arranged in 3! = 6 ways. So there are 2! × 3! = </a:t>
            </a:r>
            <a:r>
              <a:rPr lang="en-US" sz="1200" b="1" i="0" kern="1200" dirty="0">
                <a:solidFill>
                  <a:schemeClr val="tx1"/>
                </a:solidFill>
                <a:effectLst/>
                <a:latin typeface="+mn-lt"/>
                <a:ea typeface="+mn-ea"/>
                <a:cs typeface="+mn-cs"/>
              </a:rPr>
              <a:t>12 </a:t>
            </a:r>
            <a:r>
              <a:rPr lang="en-US" sz="1200" b="0" i="0" kern="1200" dirty="0">
                <a:solidFill>
                  <a:schemeClr val="tx1"/>
                </a:solidFill>
                <a:effectLst/>
                <a:latin typeface="+mn-lt"/>
                <a:ea typeface="+mn-ea"/>
                <a:cs typeface="+mn-cs"/>
              </a:rPr>
              <a:t>ways.</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15</a:t>
            </a:fld>
            <a:endParaRPr lang="en-US"/>
          </a:p>
        </p:txBody>
      </p:sp>
    </p:spTree>
    <p:extLst>
      <p:ext uri="{BB962C8B-B14F-4D97-AF65-F5344CB8AC3E}">
        <p14:creationId xmlns:p14="http://schemas.microsoft.com/office/powerpoint/2010/main" val="8760122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D</a:t>
            </a:r>
          </a:p>
          <a:p>
            <a:r>
              <a:rPr lang="en-US" sz="1200" b="0" i="0" kern="1200" dirty="0">
                <a:solidFill>
                  <a:schemeClr val="tx1"/>
                </a:solidFill>
                <a:effectLst/>
                <a:latin typeface="+mn-lt"/>
                <a:ea typeface="+mn-ea"/>
                <a:cs typeface="+mn-cs"/>
              </a:rPr>
              <a:t>First, arrange the two sisters around a circle in such a way that there will be one seat vacant between them. [This can be done in 2! ways since the arrangement is circular.]</a:t>
            </a:r>
            <a:br>
              <a:rPr lang="en-US" dirty="0"/>
            </a:br>
            <a:r>
              <a:rPr lang="en-US" sz="1200" b="0" i="0" kern="1200" dirty="0">
                <a:solidFill>
                  <a:schemeClr val="tx1"/>
                </a:solidFill>
                <a:effectLst/>
                <a:latin typeface="+mn-lt"/>
                <a:ea typeface="+mn-ea"/>
                <a:cs typeface="+mn-cs"/>
              </a:rPr>
              <a:t>Then, the other 14 people can be arranged on 14 seats in 14! ways. So, total number of ways = 14! x 2! ways</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16</a:t>
            </a:fld>
            <a:endParaRPr lang="en-US"/>
          </a:p>
        </p:txBody>
      </p:sp>
    </p:spTree>
    <p:extLst>
      <p:ext uri="{BB962C8B-B14F-4D97-AF65-F5344CB8AC3E}">
        <p14:creationId xmlns:p14="http://schemas.microsoft.com/office/powerpoint/2010/main" val="15539601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C</a:t>
            </a:r>
          </a:p>
          <a:p>
            <a:r>
              <a:rPr lang="en-US" sz="1200" b="0" i="0" kern="1200" dirty="0">
                <a:solidFill>
                  <a:schemeClr val="tx1"/>
                </a:solidFill>
                <a:effectLst/>
                <a:latin typeface="+mn-lt"/>
                <a:ea typeface="+mn-ea"/>
                <a:cs typeface="+mn-cs"/>
              </a:rPr>
              <a:t>Total number of telephone lines = {3 × 5C</a:t>
            </a:r>
            <a:r>
              <a:rPr lang="en-US" sz="1200" b="0" i="0" kern="1200" baseline="-25000" dirty="0">
                <a:solidFill>
                  <a:schemeClr val="tx1"/>
                </a:solidFill>
                <a:effectLst/>
                <a:latin typeface="+mn-lt"/>
                <a:ea typeface="+mn-ea"/>
                <a:cs typeface="+mn-cs"/>
              </a:rPr>
              <a:t>2</a:t>
            </a:r>
            <a:r>
              <a:rPr lang="en-US" sz="1200" b="0" i="0" kern="1200" dirty="0">
                <a:solidFill>
                  <a:schemeClr val="tx1"/>
                </a:solidFill>
                <a:effectLst/>
                <a:latin typeface="+mn-lt"/>
                <a:ea typeface="+mn-ea"/>
                <a:cs typeface="+mn-cs"/>
              </a:rPr>
              <a:t> × 4} + {5C</a:t>
            </a:r>
            <a:r>
              <a:rPr lang="en-US" sz="1200" b="0" i="0" kern="1200" baseline="-25000" dirty="0">
                <a:solidFill>
                  <a:schemeClr val="tx1"/>
                </a:solidFill>
                <a:effectLst/>
                <a:latin typeface="+mn-lt"/>
                <a:ea typeface="+mn-ea"/>
                <a:cs typeface="+mn-cs"/>
              </a:rPr>
              <a:t>1</a:t>
            </a:r>
            <a:r>
              <a:rPr lang="en-US" sz="1200" b="0" i="0" kern="1200" dirty="0">
                <a:solidFill>
                  <a:schemeClr val="tx1"/>
                </a:solidFill>
                <a:effectLst/>
                <a:latin typeface="+mn-lt"/>
                <a:ea typeface="+mn-ea"/>
                <a:cs typeface="+mn-cs"/>
              </a:rPr>
              <a:t> × 5C</a:t>
            </a:r>
            <a:r>
              <a:rPr lang="en-US" sz="1200" b="0" i="0" kern="1200" baseline="-25000" dirty="0">
                <a:solidFill>
                  <a:schemeClr val="tx1"/>
                </a:solidFill>
                <a:effectLst/>
                <a:latin typeface="+mn-lt"/>
                <a:ea typeface="+mn-ea"/>
                <a:cs typeface="+mn-cs"/>
              </a:rPr>
              <a:t>1</a:t>
            </a:r>
            <a:r>
              <a:rPr lang="en-US" sz="1200" b="0" i="0" kern="1200" dirty="0">
                <a:solidFill>
                  <a:schemeClr val="tx1"/>
                </a:solidFill>
                <a:effectLst/>
                <a:latin typeface="+mn-lt"/>
                <a:ea typeface="+mn-ea"/>
                <a:cs typeface="+mn-cs"/>
              </a:rPr>
              <a:t> × 4C</a:t>
            </a:r>
            <a:r>
              <a:rPr lang="en-US" sz="1200" b="0" i="0" kern="1200" baseline="-25000" dirty="0">
                <a:solidFill>
                  <a:schemeClr val="tx1"/>
                </a:solidFill>
                <a:effectLst/>
                <a:latin typeface="+mn-lt"/>
                <a:ea typeface="+mn-ea"/>
                <a:cs typeface="+mn-cs"/>
              </a:rPr>
              <a:t>2</a:t>
            </a:r>
            <a:r>
              <a:rPr lang="en-US" sz="1200" b="0" i="0" kern="1200" dirty="0">
                <a:solidFill>
                  <a:schemeClr val="tx1"/>
                </a:solidFill>
                <a:effectLst/>
                <a:latin typeface="+mn-lt"/>
                <a:ea typeface="+mn-ea"/>
                <a:cs typeface="+mn-cs"/>
              </a:rPr>
              <a:t>} = </a:t>
            </a:r>
            <a:r>
              <a:rPr lang="en-US" sz="1200" b="1" i="0" kern="1200" dirty="0">
                <a:solidFill>
                  <a:schemeClr val="tx1"/>
                </a:solidFill>
                <a:effectLst/>
                <a:latin typeface="+mn-lt"/>
                <a:ea typeface="+mn-ea"/>
                <a:cs typeface="+mn-cs"/>
              </a:rPr>
              <a:t>270.</a:t>
            </a:r>
          </a:p>
        </p:txBody>
      </p:sp>
      <p:sp>
        <p:nvSpPr>
          <p:cNvPr id="4" name="Slide Number Placeholder 3"/>
          <p:cNvSpPr>
            <a:spLocks noGrp="1"/>
          </p:cNvSpPr>
          <p:nvPr>
            <p:ph type="sldNum" sz="quarter" idx="5"/>
          </p:nvPr>
        </p:nvSpPr>
        <p:spPr/>
        <p:txBody>
          <a:bodyPr/>
          <a:lstStyle/>
          <a:p>
            <a:fld id="{0AAB6876-1BF1-4B88-890A-0B4E46201506}" type="slidenum">
              <a:rPr lang="en-US" smtClean="0"/>
              <a:t>17</a:t>
            </a:fld>
            <a:endParaRPr lang="en-US"/>
          </a:p>
        </p:txBody>
      </p:sp>
    </p:spTree>
    <p:extLst>
      <p:ext uri="{BB962C8B-B14F-4D97-AF65-F5344CB8AC3E}">
        <p14:creationId xmlns:p14="http://schemas.microsoft.com/office/powerpoint/2010/main" val="2587053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D</a:t>
            </a:r>
          </a:p>
          <a:p>
            <a:r>
              <a:rPr lang="en-US" sz="1200" b="0" i="0" kern="1200" dirty="0">
                <a:solidFill>
                  <a:schemeClr val="tx1"/>
                </a:solidFill>
                <a:effectLst/>
                <a:latin typeface="+mn-lt"/>
                <a:ea typeface="+mn-ea"/>
                <a:cs typeface="+mn-cs"/>
              </a:rPr>
              <a:t>After removing cards numbered 2 and 4, the student has eight cards to choose from. Whatever combination of four cards he chooses; he has only one way to arrange it in ascending order.</a:t>
            </a:r>
            <a:br>
              <a:rPr lang="en-US" dirty="0"/>
            </a:br>
            <a:r>
              <a:rPr lang="en-US" sz="1200" b="0" i="0" kern="1200" dirty="0">
                <a:solidFill>
                  <a:schemeClr val="tx1"/>
                </a:solidFill>
                <a:effectLst/>
                <a:latin typeface="+mn-lt"/>
                <a:ea typeface="+mn-ea"/>
                <a:cs typeface="+mn-cs"/>
              </a:rPr>
              <a:t>Number of ways = 8C</a:t>
            </a:r>
            <a:r>
              <a:rPr lang="en-US" sz="1200" b="0" i="0" kern="1200" baseline="-25000" dirty="0">
                <a:solidFill>
                  <a:schemeClr val="tx1"/>
                </a:solidFill>
                <a:effectLst/>
                <a:latin typeface="+mn-lt"/>
                <a:ea typeface="+mn-ea"/>
                <a:cs typeface="+mn-cs"/>
              </a:rPr>
              <a:t>4</a:t>
            </a:r>
            <a:r>
              <a:rPr lang="en-US" sz="1200" b="0" i="0" kern="1200" dirty="0">
                <a:solidFill>
                  <a:schemeClr val="tx1"/>
                </a:solidFill>
                <a:effectLst/>
                <a:latin typeface="+mn-lt"/>
                <a:ea typeface="+mn-ea"/>
                <a:cs typeface="+mn-cs"/>
              </a:rPr>
              <a:t> × 1 = 70</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18</a:t>
            </a:fld>
            <a:endParaRPr lang="en-US"/>
          </a:p>
        </p:txBody>
      </p:sp>
    </p:spTree>
    <p:extLst>
      <p:ext uri="{BB962C8B-B14F-4D97-AF65-F5344CB8AC3E}">
        <p14:creationId xmlns:p14="http://schemas.microsoft.com/office/powerpoint/2010/main" val="4750120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First, select 6 people out of 12 for the first row.</a:t>
            </a:r>
            <a:br>
              <a:rPr lang="en-US" dirty="0"/>
            </a:br>
            <a:r>
              <a:rPr lang="en-US" sz="1200" b="0" i="0" kern="1200" dirty="0">
                <a:solidFill>
                  <a:schemeClr val="tx1"/>
                </a:solidFill>
                <a:effectLst/>
                <a:latin typeface="+mn-lt"/>
                <a:ea typeface="+mn-ea"/>
                <a:cs typeface="+mn-cs"/>
              </a:rPr>
              <a:t>The other six get selected automatically for the second row.</a:t>
            </a:r>
            <a:br>
              <a:rPr lang="en-US" dirty="0"/>
            </a:br>
            <a:r>
              <a:rPr lang="en-US" sz="1200" b="0" i="0" kern="1200" dirty="0">
                <a:solidFill>
                  <a:schemeClr val="tx1"/>
                </a:solidFill>
                <a:effectLst/>
                <a:latin typeface="+mn-lt"/>
                <a:ea typeface="+mn-ea"/>
                <a:cs typeface="+mn-cs"/>
              </a:rPr>
              <a:t>Arrange the two rows of people amongst themselves, which in one row can account to 6!. So, For two rows it will be 6! x 2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chocolates can be given a pattern of 121212 or 212121: which is 2 ways.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Hence the answer is 12C6 x 2 x (6!) x 2</a:t>
            </a:r>
          </a:p>
          <a:p>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19</a:t>
            </a:fld>
            <a:endParaRPr lang="en-US"/>
          </a:p>
        </p:txBody>
      </p:sp>
    </p:spTree>
    <p:extLst>
      <p:ext uri="{BB962C8B-B14F-4D97-AF65-F5344CB8AC3E}">
        <p14:creationId xmlns:p14="http://schemas.microsoft.com/office/powerpoint/2010/main" val="32021403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a:t>
            </a:fld>
            <a:endParaRPr lang="en-US"/>
          </a:p>
        </p:txBody>
      </p:sp>
    </p:spTree>
    <p:extLst>
      <p:ext uri="{BB962C8B-B14F-4D97-AF65-F5344CB8AC3E}">
        <p14:creationId xmlns:p14="http://schemas.microsoft.com/office/powerpoint/2010/main" val="32774486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20</a:t>
            </a:fld>
            <a:endParaRPr lang="en-US"/>
          </a:p>
        </p:txBody>
      </p:sp>
    </p:spTree>
    <p:extLst>
      <p:ext uri="{BB962C8B-B14F-4D97-AF65-F5344CB8AC3E}">
        <p14:creationId xmlns:p14="http://schemas.microsoft.com/office/powerpoint/2010/main" val="4190133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t>3</a:t>
            </a:fld>
            <a:endParaRPr lang="en-US"/>
          </a:p>
        </p:txBody>
      </p:sp>
    </p:spTree>
    <p:extLst>
      <p:ext uri="{BB962C8B-B14F-4D97-AF65-F5344CB8AC3E}">
        <p14:creationId xmlns:p14="http://schemas.microsoft.com/office/powerpoint/2010/main" val="336828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C</a:t>
            </a:r>
          </a:p>
          <a:p>
            <a:r>
              <a:rPr lang="en-US" sz="1200" b="0" i="0" kern="1200" dirty="0">
                <a:solidFill>
                  <a:schemeClr val="tx1"/>
                </a:solidFill>
                <a:effectLst/>
                <a:latin typeface="+mn-lt"/>
                <a:ea typeface="+mn-ea"/>
                <a:cs typeface="+mn-cs"/>
              </a:rPr>
              <a:t>Two vertices are required for the formation of a diagonal.</a:t>
            </a:r>
          </a:p>
          <a:p>
            <a:r>
              <a:rPr lang="en-US" sz="1200" b="0" i="0" kern="1200" dirty="0">
                <a:solidFill>
                  <a:schemeClr val="tx1"/>
                </a:solidFill>
                <a:effectLst/>
                <a:latin typeface="+mn-lt"/>
                <a:ea typeface="+mn-ea"/>
                <a:cs typeface="+mn-cs"/>
              </a:rPr>
              <a:t>In a 4 sided polygon (Having 4 vertices), </a:t>
            </a:r>
            <a:r>
              <a:rPr lang="en-US" sz="1200" b="0" i="0" kern="1200" baseline="30000" dirty="0">
                <a:solidFill>
                  <a:schemeClr val="tx1"/>
                </a:solidFill>
                <a:effectLst/>
                <a:latin typeface="+mn-lt"/>
                <a:ea typeface="+mn-ea"/>
                <a:cs typeface="+mn-cs"/>
              </a:rPr>
              <a:t>4</a:t>
            </a:r>
            <a:r>
              <a:rPr lang="en-US" sz="1200" b="0" i="0" kern="1200" dirty="0">
                <a:solidFill>
                  <a:schemeClr val="tx1"/>
                </a:solidFill>
                <a:effectLst/>
                <a:latin typeface="+mn-lt"/>
                <a:ea typeface="+mn-ea"/>
                <a:cs typeface="+mn-cs"/>
              </a:rPr>
              <a:t>C</a:t>
            </a:r>
            <a:r>
              <a:rPr lang="en-US" sz="1200" b="0" i="0" kern="1200" baseline="-25000" dirty="0">
                <a:solidFill>
                  <a:schemeClr val="tx1"/>
                </a:solidFill>
                <a:effectLst/>
                <a:latin typeface="+mn-lt"/>
                <a:ea typeface="+mn-ea"/>
                <a:cs typeface="+mn-cs"/>
              </a:rPr>
              <a:t>2</a:t>
            </a:r>
            <a:r>
              <a:rPr lang="en-US" sz="1200" b="0" i="0" kern="1200" dirty="0">
                <a:solidFill>
                  <a:schemeClr val="tx1"/>
                </a:solidFill>
                <a:effectLst/>
                <a:latin typeface="+mn-lt"/>
                <a:ea typeface="+mn-ea"/>
                <a:cs typeface="+mn-cs"/>
              </a:rPr>
              <a:t> is the number of combinations the vertices can be joined. Of which 4 lines connecting the vertices = form the sides of the polygon(They are not diagonals).</a:t>
            </a:r>
          </a:p>
          <a:p>
            <a:r>
              <a:rPr lang="en-US" sz="1200" b="0" i="0" kern="1200" dirty="0">
                <a:solidFill>
                  <a:schemeClr val="tx1"/>
                </a:solidFill>
                <a:effectLst/>
                <a:latin typeface="+mn-lt"/>
                <a:ea typeface="+mn-ea"/>
                <a:cs typeface="+mn-cs"/>
              </a:rPr>
              <a:t>i.e. </a:t>
            </a:r>
            <a:r>
              <a:rPr lang="en-US" sz="1200" b="0" i="0" kern="1200" baseline="30000" dirty="0">
                <a:solidFill>
                  <a:schemeClr val="tx1"/>
                </a:solidFill>
                <a:effectLst/>
                <a:latin typeface="+mn-lt"/>
                <a:ea typeface="+mn-ea"/>
                <a:cs typeface="+mn-cs"/>
              </a:rPr>
              <a:t>4</a:t>
            </a:r>
            <a:r>
              <a:rPr lang="en-US" sz="1200" b="0" i="0" kern="1200" dirty="0">
                <a:solidFill>
                  <a:schemeClr val="tx1"/>
                </a:solidFill>
                <a:effectLst/>
                <a:latin typeface="+mn-lt"/>
                <a:ea typeface="+mn-ea"/>
                <a:cs typeface="+mn-cs"/>
              </a:rPr>
              <a:t>C</a:t>
            </a:r>
            <a:r>
              <a:rPr lang="en-US" sz="1200" b="0" i="0" kern="1200" baseline="-25000" dirty="0">
                <a:solidFill>
                  <a:schemeClr val="tx1"/>
                </a:solidFill>
                <a:effectLst/>
                <a:latin typeface="+mn-lt"/>
                <a:ea typeface="+mn-ea"/>
                <a:cs typeface="+mn-cs"/>
              </a:rPr>
              <a:t>2</a:t>
            </a:r>
            <a:r>
              <a:rPr lang="en-US" sz="1200" b="0" i="0" kern="1200" dirty="0">
                <a:solidFill>
                  <a:schemeClr val="tx1"/>
                </a:solidFill>
                <a:effectLst/>
                <a:latin typeface="+mn-lt"/>
                <a:ea typeface="+mn-ea"/>
                <a:cs typeface="+mn-cs"/>
              </a:rPr>
              <a:t> = 6 lines. (that join vertices)</a:t>
            </a:r>
          </a:p>
          <a:p>
            <a:r>
              <a:rPr lang="en-US" sz="1200" b="0" i="0" kern="1200" dirty="0">
                <a:solidFill>
                  <a:schemeClr val="tx1"/>
                </a:solidFill>
                <a:effectLst/>
                <a:latin typeface="+mn-lt"/>
                <a:ea typeface="+mn-ea"/>
                <a:cs typeface="+mn-cs"/>
              </a:rPr>
              <a:t>6 - 4(which is the total number of sides) = 2 Diagonals.</a:t>
            </a:r>
          </a:p>
          <a:p>
            <a:r>
              <a:rPr lang="en-US" sz="1200" b="0" i="0" kern="1200" dirty="0">
                <a:solidFill>
                  <a:schemeClr val="tx1"/>
                </a:solidFill>
                <a:effectLst/>
                <a:latin typeface="+mn-lt"/>
                <a:ea typeface="+mn-ea"/>
                <a:cs typeface="+mn-cs"/>
              </a:rPr>
              <a:t>So, </a:t>
            </a:r>
          </a:p>
          <a:p>
            <a:r>
              <a:rPr lang="en-US" sz="1200" b="0" i="0" kern="1200" dirty="0">
                <a:solidFill>
                  <a:schemeClr val="tx1"/>
                </a:solidFill>
                <a:effectLst/>
                <a:latin typeface="+mn-lt"/>
                <a:ea typeface="+mn-ea"/>
                <a:cs typeface="+mn-cs"/>
              </a:rPr>
              <a:t>n - total number of sides.</a:t>
            </a:r>
          </a:p>
          <a:p>
            <a:r>
              <a:rPr lang="en-US" sz="1200" b="0" i="0" kern="1200" baseline="30000" dirty="0">
                <a:solidFill>
                  <a:schemeClr val="tx1"/>
                </a:solidFill>
                <a:effectLst/>
                <a:latin typeface="+mn-lt"/>
                <a:ea typeface="+mn-ea"/>
                <a:cs typeface="+mn-cs"/>
              </a:rPr>
              <a:t>n</a:t>
            </a:r>
            <a:r>
              <a:rPr lang="en-US" sz="1200" b="0" i="0" kern="1200" dirty="0">
                <a:solidFill>
                  <a:schemeClr val="tx1"/>
                </a:solidFill>
                <a:effectLst/>
                <a:latin typeface="+mn-lt"/>
                <a:ea typeface="+mn-ea"/>
                <a:cs typeface="+mn-cs"/>
              </a:rPr>
              <a:t>C</a:t>
            </a:r>
            <a:r>
              <a:rPr lang="en-US" sz="1200" b="0" i="0" kern="1200" baseline="-25000" dirty="0">
                <a:solidFill>
                  <a:schemeClr val="tx1"/>
                </a:solidFill>
                <a:effectLst/>
                <a:latin typeface="+mn-lt"/>
                <a:ea typeface="+mn-ea"/>
                <a:cs typeface="+mn-cs"/>
              </a:rPr>
              <a:t>2</a:t>
            </a:r>
            <a:r>
              <a:rPr lang="en-US" sz="1200" b="0" i="0" kern="1200" dirty="0">
                <a:solidFill>
                  <a:schemeClr val="tx1"/>
                </a:solidFill>
                <a:effectLst/>
                <a:latin typeface="+mn-lt"/>
                <a:ea typeface="+mn-ea"/>
                <a:cs typeface="+mn-cs"/>
              </a:rPr>
              <a:t> - n = total number of diagonals.</a:t>
            </a:r>
          </a:p>
          <a:p>
            <a:r>
              <a:rPr lang="en-US" sz="1200" b="0" i="0" kern="1200" dirty="0">
                <a:solidFill>
                  <a:schemeClr val="tx1"/>
                </a:solidFill>
                <a:effectLst/>
                <a:latin typeface="+mn-lt"/>
                <a:ea typeface="+mn-ea"/>
                <a:cs typeface="+mn-cs"/>
              </a:rPr>
              <a:t>Therefore, =&gt; </a:t>
            </a:r>
            <a:r>
              <a:rPr lang="en-US" sz="1200" b="0" i="0" kern="1200" baseline="30000" dirty="0">
                <a:solidFill>
                  <a:schemeClr val="tx1"/>
                </a:solidFill>
                <a:effectLst/>
                <a:latin typeface="+mn-lt"/>
                <a:ea typeface="+mn-ea"/>
                <a:cs typeface="+mn-cs"/>
              </a:rPr>
              <a:t>44</a:t>
            </a:r>
            <a:r>
              <a:rPr lang="en-US" sz="1200" b="0" i="0" kern="1200" dirty="0">
                <a:solidFill>
                  <a:schemeClr val="tx1"/>
                </a:solidFill>
                <a:effectLst/>
                <a:latin typeface="+mn-lt"/>
                <a:ea typeface="+mn-ea"/>
                <a:cs typeface="+mn-cs"/>
              </a:rPr>
              <a:t>C</a:t>
            </a:r>
            <a:r>
              <a:rPr lang="en-US" sz="1200" b="0" i="0" kern="1200" baseline="-25000" dirty="0">
                <a:solidFill>
                  <a:schemeClr val="tx1"/>
                </a:solidFill>
                <a:effectLst/>
                <a:latin typeface="+mn-lt"/>
                <a:ea typeface="+mn-ea"/>
                <a:cs typeface="+mn-cs"/>
              </a:rPr>
              <a:t>2</a:t>
            </a:r>
            <a:r>
              <a:rPr lang="en-US" sz="1200" b="0" i="0" kern="1200" dirty="0">
                <a:solidFill>
                  <a:schemeClr val="tx1"/>
                </a:solidFill>
                <a:effectLst/>
                <a:latin typeface="+mn-lt"/>
                <a:ea typeface="+mn-ea"/>
                <a:cs typeface="+mn-cs"/>
              </a:rPr>
              <a:t> - 44 </a:t>
            </a:r>
          </a:p>
          <a:p>
            <a:r>
              <a:rPr lang="en-US" sz="1200" b="0" i="0" kern="1200" dirty="0">
                <a:solidFill>
                  <a:schemeClr val="tx1"/>
                </a:solidFill>
                <a:effectLst/>
                <a:latin typeface="+mn-lt"/>
                <a:ea typeface="+mn-ea"/>
                <a:cs typeface="+mn-cs"/>
              </a:rPr>
              <a:t>= 946 - 44</a:t>
            </a:r>
          </a:p>
          <a:p>
            <a:r>
              <a:rPr lang="en-US" sz="1200" b="0" i="0" kern="1200" dirty="0">
                <a:solidFill>
                  <a:schemeClr val="tx1"/>
                </a:solidFill>
                <a:effectLst/>
                <a:latin typeface="+mn-lt"/>
                <a:ea typeface="+mn-ea"/>
                <a:cs typeface="+mn-cs"/>
              </a:rPr>
              <a:t>=</a:t>
            </a:r>
            <a:r>
              <a:rPr lang="en-US" sz="1200" b="1" i="0" kern="1200" dirty="0">
                <a:solidFill>
                  <a:schemeClr val="tx1"/>
                </a:solidFill>
                <a:effectLst/>
                <a:latin typeface="+mn-lt"/>
                <a:ea typeface="+mn-ea"/>
                <a:cs typeface="+mn-cs"/>
              </a:rPr>
              <a:t> 902</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4</a:t>
            </a:fld>
            <a:endParaRPr lang="en-US"/>
          </a:p>
        </p:txBody>
      </p:sp>
    </p:spTree>
    <p:extLst>
      <p:ext uri="{BB962C8B-B14F-4D97-AF65-F5344CB8AC3E}">
        <p14:creationId xmlns:p14="http://schemas.microsoft.com/office/powerpoint/2010/main" val="36255384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A</a:t>
            </a:r>
          </a:p>
          <a:p>
            <a:r>
              <a:rPr lang="en-US" sz="1200" b="0" i="0" kern="1200" dirty="0">
                <a:solidFill>
                  <a:schemeClr val="tx1"/>
                </a:solidFill>
                <a:effectLst/>
                <a:latin typeface="+mn-lt"/>
                <a:ea typeface="+mn-ea"/>
                <a:cs typeface="+mn-cs"/>
              </a:rPr>
              <a:t>Number of ways to select four consonants = 8C</a:t>
            </a:r>
            <a:r>
              <a:rPr lang="en-US" sz="1200" b="0" i="0" kern="1200" baseline="-25000" dirty="0">
                <a:solidFill>
                  <a:schemeClr val="tx1"/>
                </a:solidFill>
                <a:effectLst/>
                <a:latin typeface="+mn-lt"/>
                <a:ea typeface="+mn-ea"/>
                <a:cs typeface="+mn-cs"/>
              </a:rPr>
              <a:t>4</a:t>
            </a:r>
            <a:br>
              <a:rPr lang="en-US" dirty="0"/>
            </a:br>
            <a:r>
              <a:rPr lang="en-US" sz="1200" b="0" i="0" kern="1200" dirty="0">
                <a:solidFill>
                  <a:schemeClr val="tx1"/>
                </a:solidFill>
                <a:effectLst/>
                <a:latin typeface="+mn-lt"/>
                <a:ea typeface="+mn-ea"/>
                <a:cs typeface="+mn-cs"/>
              </a:rPr>
              <a:t>Number of ways to select three vowels = 5C</a:t>
            </a:r>
            <a:r>
              <a:rPr lang="en-US" sz="1200" b="0" i="0" kern="1200" baseline="-25000" dirty="0">
                <a:solidFill>
                  <a:schemeClr val="tx1"/>
                </a:solidFill>
                <a:effectLst/>
                <a:latin typeface="+mn-lt"/>
                <a:ea typeface="+mn-ea"/>
                <a:cs typeface="+mn-cs"/>
              </a:rPr>
              <a:t>3</a:t>
            </a:r>
            <a:r>
              <a:rPr lang="en-US" sz="1200" b="0" i="0" kern="1200" dirty="0">
                <a:solidFill>
                  <a:schemeClr val="tx1"/>
                </a:solidFill>
                <a:effectLst/>
                <a:latin typeface="+mn-lt"/>
                <a:ea typeface="+mn-ea"/>
                <a:cs typeface="+mn-cs"/>
              </a:rPr>
              <a:t>.</a:t>
            </a:r>
            <a:br>
              <a:rPr lang="en-US" dirty="0"/>
            </a:br>
            <a:r>
              <a:rPr lang="en-US" sz="1200" b="0" i="0" kern="1200" dirty="0">
                <a:solidFill>
                  <a:schemeClr val="tx1"/>
                </a:solidFill>
                <a:effectLst/>
                <a:latin typeface="+mn-lt"/>
                <a:ea typeface="+mn-ea"/>
                <a:cs typeface="+mn-cs"/>
              </a:rPr>
              <a:t>Now, these 7 letters (four consonants and three vowels) can be arranged in 7! ways. Hence, number of words = </a:t>
            </a:r>
            <a:r>
              <a:rPr lang="en-US" sz="1200" b="1" i="0" kern="1200" dirty="0">
                <a:solidFill>
                  <a:schemeClr val="tx1"/>
                </a:solidFill>
                <a:effectLst/>
                <a:latin typeface="+mn-lt"/>
                <a:ea typeface="+mn-ea"/>
                <a:cs typeface="+mn-cs"/>
              </a:rPr>
              <a:t>8C</a:t>
            </a:r>
            <a:r>
              <a:rPr lang="en-US" sz="1200" b="1" i="0" kern="1200" baseline="-25000" dirty="0">
                <a:solidFill>
                  <a:schemeClr val="tx1"/>
                </a:solidFill>
                <a:effectLst/>
                <a:latin typeface="+mn-lt"/>
                <a:ea typeface="+mn-ea"/>
                <a:cs typeface="+mn-cs"/>
              </a:rPr>
              <a:t>4</a:t>
            </a:r>
            <a:r>
              <a:rPr lang="en-US" sz="1200" b="1" i="0" kern="1200" dirty="0">
                <a:solidFill>
                  <a:schemeClr val="tx1"/>
                </a:solidFill>
                <a:effectLst/>
                <a:latin typeface="+mn-lt"/>
                <a:ea typeface="+mn-ea"/>
                <a:cs typeface="+mn-cs"/>
              </a:rPr>
              <a:t> × 5C</a:t>
            </a:r>
            <a:r>
              <a:rPr lang="en-US" sz="1200" b="1" i="0" kern="1200" baseline="-25000" dirty="0">
                <a:solidFill>
                  <a:schemeClr val="tx1"/>
                </a:solidFill>
                <a:effectLst/>
                <a:latin typeface="+mn-lt"/>
                <a:ea typeface="+mn-ea"/>
                <a:cs typeface="+mn-cs"/>
              </a:rPr>
              <a:t>3</a:t>
            </a:r>
            <a:r>
              <a:rPr lang="en-US" sz="1200" b="1" i="0" kern="1200" dirty="0">
                <a:solidFill>
                  <a:schemeClr val="tx1"/>
                </a:solidFill>
                <a:effectLst/>
                <a:latin typeface="+mn-lt"/>
                <a:ea typeface="+mn-ea"/>
                <a:cs typeface="+mn-cs"/>
              </a:rPr>
              <a:t> × 7!</a:t>
            </a:r>
            <a:r>
              <a:rPr lang="en-US" sz="1200" b="0" i="0" kern="1200" dirty="0">
                <a:solidFill>
                  <a:schemeClr val="tx1"/>
                </a:solidFill>
                <a:effectLst/>
                <a:latin typeface="+mn-lt"/>
                <a:ea typeface="+mn-ea"/>
                <a:cs typeface="+mn-cs"/>
              </a:rPr>
              <a:t> ways</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5</a:t>
            </a:fld>
            <a:endParaRPr lang="en-US"/>
          </a:p>
        </p:txBody>
      </p:sp>
    </p:spTree>
    <p:extLst>
      <p:ext uri="{BB962C8B-B14F-4D97-AF65-F5344CB8AC3E}">
        <p14:creationId xmlns:p14="http://schemas.microsoft.com/office/powerpoint/2010/main" val="4370057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A</a:t>
            </a:r>
          </a:p>
          <a:p>
            <a:r>
              <a:rPr lang="en-US" sz="1200" b="0" i="0" kern="1200" dirty="0">
                <a:solidFill>
                  <a:schemeClr val="tx1"/>
                </a:solidFill>
                <a:effectLst/>
                <a:latin typeface="+mn-lt"/>
                <a:ea typeface="+mn-ea"/>
                <a:cs typeface="+mn-cs"/>
              </a:rPr>
              <a:t>Number of signals generated using 1 flag = 6P</a:t>
            </a:r>
            <a:r>
              <a:rPr lang="en-US" sz="1200" b="0" i="0" kern="1200" baseline="-25000" dirty="0">
                <a:solidFill>
                  <a:schemeClr val="tx1"/>
                </a:solidFill>
                <a:effectLst/>
                <a:latin typeface="+mn-lt"/>
                <a:ea typeface="+mn-ea"/>
                <a:cs typeface="+mn-cs"/>
              </a:rPr>
              <a:t>1</a:t>
            </a:r>
            <a:r>
              <a:rPr lang="en-US" sz="1200" b="0" i="0" kern="1200" dirty="0">
                <a:solidFill>
                  <a:schemeClr val="tx1"/>
                </a:solidFill>
                <a:effectLst/>
                <a:latin typeface="+mn-lt"/>
                <a:ea typeface="+mn-ea"/>
                <a:cs typeface="+mn-cs"/>
              </a:rPr>
              <a:t> = 6.</a:t>
            </a:r>
            <a:br>
              <a:rPr lang="en-US" dirty="0"/>
            </a:br>
            <a:r>
              <a:rPr lang="en-US" sz="1200" b="0" i="0" kern="1200" dirty="0">
                <a:solidFill>
                  <a:schemeClr val="tx1"/>
                </a:solidFill>
                <a:effectLst/>
                <a:latin typeface="+mn-lt"/>
                <a:ea typeface="+mn-ea"/>
                <a:cs typeface="+mn-cs"/>
              </a:rPr>
              <a:t>Number of signals generated using 2 flags = 6P</a:t>
            </a:r>
            <a:r>
              <a:rPr lang="en-US" sz="1200" b="0" i="0" kern="1200" baseline="-25000" dirty="0">
                <a:solidFill>
                  <a:schemeClr val="tx1"/>
                </a:solidFill>
                <a:effectLst/>
                <a:latin typeface="+mn-lt"/>
                <a:ea typeface="+mn-ea"/>
                <a:cs typeface="+mn-cs"/>
              </a:rPr>
              <a:t>2</a:t>
            </a:r>
            <a:r>
              <a:rPr lang="en-US" sz="1200" b="0" i="0" kern="1200" dirty="0">
                <a:solidFill>
                  <a:schemeClr val="tx1"/>
                </a:solidFill>
                <a:effectLst/>
                <a:latin typeface="+mn-lt"/>
                <a:ea typeface="+mn-ea"/>
                <a:cs typeface="+mn-cs"/>
              </a:rPr>
              <a:t> = 30.</a:t>
            </a:r>
            <a:br>
              <a:rPr lang="en-US" dirty="0"/>
            </a:br>
            <a:r>
              <a:rPr lang="en-US" sz="1200" b="0" i="0" kern="1200" dirty="0">
                <a:solidFill>
                  <a:schemeClr val="tx1"/>
                </a:solidFill>
                <a:effectLst/>
                <a:latin typeface="+mn-lt"/>
                <a:ea typeface="+mn-ea"/>
                <a:cs typeface="+mn-cs"/>
              </a:rPr>
              <a:t>Number of signals generated using 3 flags = 6P</a:t>
            </a:r>
            <a:r>
              <a:rPr lang="en-US" sz="1200" b="0" i="0" kern="1200" baseline="-25000" dirty="0">
                <a:solidFill>
                  <a:schemeClr val="tx1"/>
                </a:solidFill>
                <a:effectLst/>
                <a:latin typeface="+mn-lt"/>
                <a:ea typeface="+mn-ea"/>
                <a:cs typeface="+mn-cs"/>
              </a:rPr>
              <a:t>3</a:t>
            </a:r>
            <a:r>
              <a:rPr lang="en-US" sz="1200" b="0" i="0" kern="1200" dirty="0">
                <a:solidFill>
                  <a:schemeClr val="tx1"/>
                </a:solidFill>
                <a:effectLst/>
                <a:latin typeface="+mn-lt"/>
                <a:ea typeface="+mn-ea"/>
                <a:cs typeface="+mn-cs"/>
              </a:rPr>
              <a:t> = 120.</a:t>
            </a:r>
            <a:br>
              <a:rPr lang="en-US" dirty="0"/>
            </a:br>
            <a:r>
              <a:rPr lang="en-US" sz="1200" b="0" i="0" kern="1200" dirty="0">
                <a:solidFill>
                  <a:schemeClr val="tx1"/>
                </a:solidFill>
                <a:effectLst/>
                <a:latin typeface="+mn-lt"/>
                <a:ea typeface="+mn-ea"/>
                <a:cs typeface="+mn-cs"/>
              </a:rPr>
              <a:t>Number of signals generated using 4 flags = 6P</a:t>
            </a:r>
            <a:r>
              <a:rPr lang="en-US" sz="1200" b="0" i="0" kern="1200" baseline="-25000" dirty="0">
                <a:solidFill>
                  <a:schemeClr val="tx1"/>
                </a:solidFill>
                <a:effectLst/>
                <a:latin typeface="+mn-lt"/>
                <a:ea typeface="+mn-ea"/>
                <a:cs typeface="+mn-cs"/>
              </a:rPr>
              <a:t>4</a:t>
            </a:r>
            <a:r>
              <a:rPr lang="en-US" sz="1200" b="0" i="0" kern="1200" dirty="0">
                <a:solidFill>
                  <a:schemeClr val="tx1"/>
                </a:solidFill>
                <a:effectLst/>
                <a:latin typeface="+mn-lt"/>
                <a:ea typeface="+mn-ea"/>
                <a:cs typeface="+mn-cs"/>
              </a:rPr>
              <a:t> = 360.</a:t>
            </a:r>
            <a:br>
              <a:rPr lang="en-US" dirty="0"/>
            </a:br>
            <a:r>
              <a:rPr lang="en-US" sz="1200" b="0" i="0" kern="1200" dirty="0">
                <a:solidFill>
                  <a:schemeClr val="tx1"/>
                </a:solidFill>
                <a:effectLst/>
                <a:latin typeface="+mn-lt"/>
                <a:ea typeface="+mn-ea"/>
                <a:cs typeface="+mn-cs"/>
              </a:rPr>
              <a:t>Number of signals generated using 5 flags = 6P</a:t>
            </a:r>
            <a:r>
              <a:rPr lang="en-US" sz="1200" b="0" i="0" kern="1200" baseline="-25000" dirty="0">
                <a:solidFill>
                  <a:schemeClr val="tx1"/>
                </a:solidFill>
                <a:effectLst/>
                <a:latin typeface="+mn-lt"/>
                <a:ea typeface="+mn-ea"/>
                <a:cs typeface="+mn-cs"/>
              </a:rPr>
              <a:t>5</a:t>
            </a:r>
            <a:r>
              <a:rPr lang="en-US" sz="1200" b="0" i="0" kern="1200" dirty="0">
                <a:solidFill>
                  <a:schemeClr val="tx1"/>
                </a:solidFill>
                <a:effectLst/>
                <a:latin typeface="+mn-lt"/>
                <a:ea typeface="+mn-ea"/>
                <a:cs typeface="+mn-cs"/>
              </a:rPr>
              <a:t> = 720.</a:t>
            </a:r>
            <a:br>
              <a:rPr lang="en-US" dirty="0"/>
            </a:br>
            <a:r>
              <a:rPr lang="en-US" sz="1200" b="0" i="0" kern="1200" dirty="0">
                <a:solidFill>
                  <a:schemeClr val="tx1"/>
                </a:solidFill>
                <a:effectLst/>
                <a:latin typeface="+mn-lt"/>
                <a:ea typeface="+mn-ea"/>
                <a:cs typeface="+mn-cs"/>
              </a:rPr>
              <a:t>Number of signals generated using 6 flags =</a:t>
            </a:r>
            <a:r>
              <a:rPr lang="en-US" sz="1200" b="0" i="0" kern="1200" baseline="300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6P</a:t>
            </a:r>
            <a:r>
              <a:rPr lang="en-US" sz="1200" b="0" i="0" kern="1200" baseline="-25000" dirty="0">
                <a:solidFill>
                  <a:schemeClr val="tx1"/>
                </a:solidFill>
                <a:effectLst/>
                <a:latin typeface="+mn-lt"/>
                <a:ea typeface="+mn-ea"/>
                <a:cs typeface="+mn-cs"/>
              </a:rPr>
              <a:t>6</a:t>
            </a:r>
            <a:r>
              <a:rPr lang="en-US" sz="1200" b="0" i="0" kern="1200" dirty="0">
                <a:solidFill>
                  <a:schemeClr val="tx1"/>
                </a:solidFill>
                <a:effectLst/>
                <a:latin typeface="+mn-lt"/>
                <a:ea typeface="+mn-ea"/>
                <a:cs typeface="+mn-cs"/>
              </a:rPr>
              <a:t> = 720.</a:t>
            </a:r>
            <a:br>
              <a:rPr lang="en-US" dirty="0"/>
            </a:br>
            <a:r>
              <a:rPr lang="en-US" sz="1200" b="0" i="0" kern="1200" dirty="0">
                <a:solidFill>
                  <a:schemeClr val="tx1"/>
                </a:solidFill>
                <a:effectLst/>
                <a:latin typeface="+mn-lt"/>
                <a:ea typeface="+mn-ea"/>
                <a:cs typeface="+mn-cs"/>
              </a:rPr>
              <a:t>So total signals = </a:t>
            </a:r>
            <a:r>
              <a:rPr lang="en-US" sz="1200" b="1" i="0" kern="1200" dirty="0">
                <a:solidFill>
                  <a:schemeClr val="tx1"/>
                </a:solidFill>
                <a:effectLst/>
                <a:latin typeface="+mn-lt"/>
                <a:ea typeface="+mn-ea"/>
                <a:cs typeface="+mn-cs"/>
              </a:rPr>
              <a:t>1956 </a:t>
            </a:r>
            <a:r>
              <a:rPr lang="en-US" sz="1200" b="0" i="0" kern="1200" dirty="0">
                <a:solidFill>
                  <a:schemeClr val="tx1"/>
                </a:solidFill>
                <a:effectLst/>
                <a:latin typeface="+mn-lt"/>
                <a:ea typeface="+mn-ea"/>
                <a:cs typeface="+mn-cs"/>
              </a:rPr>
              <a:t>ways.</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6</a:t>
            </a:fld>
            <a:endParaRPr lang="en-US"/>
          </a:p>
        </p:txBody>
      </p:sp>
    </p:spTree>
    <p:extLst>
      <p:ext uri="{BB962C8B-B14F-4D97-AF65-F5344CB8AC3E}">
        <p14:creationId xmlns:p14="http://schemas.microsoft.com/office/powerpoint/2010/main" val="7221307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C</a:t>
            </a:r>
          </a:p>
          <a:p>
            <a:r>
              <a:rPr lang="en-US" sz="1200" b="0" i="0" kern="1200" dirty="0">
                <a:solidFill>
                  <a:schemeClr val="tx1"/>
                </a:solidFill>
                <a:effectLst/>
                <a:latin typeface="+mn-lt"/>
                <a:ea typeface="+mn-ea"/>
                <a:cs typeface="+mn-cs"/>
              </a:rPr>
              <a:t>Each question can be answered in two ways. Therefore, 20 questions can be answered in </a:t>
            </a:r>
            <a:r>
              <a:rPr lang="en-US" sz="1200" b="1" i="0" kern="1200" dirty="0">
                <a:solidFill>
                  <a:schemeClr val="tx1"/>
                </a:solidFill>
                <a:effectLst/>
                <a:latin typeface="+mn-lt"/>
                <a:ea typeface="+mn-ea"/>
                <a:cs typeface="+mn-cs"/>
              </a:rPr>
              <a:t>2</a:t>
            </a:r>
            <a:r>
              <a:rPr lang="en-US" sz="1200" b="1" i="0" kern="1200" baseline="30000" dirty="0">
                <a:solidFill>
                  <a:schemeClr val="tx1"/>
                </a:solidFill>
                <a:effectLst/>
                <a:latin typeface="+mn-lt"/>
                <a:ea typeface="+mn-ea"/>
                <a:cs typeface="+mn-cs"/>
              </a:rPr>
              <a:t>20</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ways.</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7</a:t>
            </a:fld>
            <a:endParaRPr lang="en-US"/>
          </a:p>
        </p:txBody>
      </p:sp>
    </p:spTree>
    <p:extLst>
      <p:ext uri="{BB962C8B-B14F-4D97-AF65-F5344CB8AC3E}">
        <p14:creationId xmlns:p14="http://schemas.microsoft.com/office/powerpoint/2010/main" val="20177165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B</a:t>
            </a:r>
          </a:p>
          <a:p>
            <a:r>
              <a:rPr lang="en-US" sz="1200" b="0" i="0" kern="1200" dirty="0">
                <a:solidFill>
                  <a:schemeClr val="tx1"/>
                </a:solidFill>
                <a:effectLst/>
                <a:latin typeface="+mn-lt"/>
                <a:ea typeface="+mn-ea"/>
                <a:cs typeface="+mn-cs"/>
              </a:rPr>
              <a:t>Three balls are to be arranged in nine boxes. Therefore, the first ball has nine ways, second has eight ways and the last one has seven ways.</a:t>
            </a:r>
            <a:br>
              <a:rPr lang="en-US" dirty="0"/>
            </a:br>
            <a:r>
              <a:rPr lang="en-US" sz="1200" b="0" i="0" kern="1200" dirty="0">
                <a:solidFill>
                  <a:schemeClr val="tx1"/>
                </a:solidFill>
                <a:effectLst/>
                <a:latin typeface="+mn-lt"/>
                <a:ea typeface="+mn-ea"/>
                <a:cs typeface="+mn-cs"/>
              </a:rPr>
              <a:t>Total number of ways = 9 × 8 × 7 = </a:t>
            </a:r>
            <a:r>
              <a:rPr lang="en-US" sz="1200" b="1" i="0" kern="1200" dirty="0">
                <a:solidFill>
                  <a:schemeClr val="tx1"/>
                </a:solidFill>
                <a:effectLst/>
                <a:latin typeface="+mn-lt"/>
                <a:ea typeface="+mn-ea"/>
                <a:cs typeface="+mn-cs"/>
              </a:rPr>
              <a:t>504</a:t>
            </a:r>
          </a:p>
        </p:txBody>
      </p:sp>
      <p:sp>
        <p:nvSpPr>
          <p:cNvPr id="4" name="Slide Number Placeholder 3"/>
          <p:cNvSpPr>
            <a:spLocks noGrp="1"/>
          </p:cNvSpPr>
          <p:nvPr>
            <p:ph type="sldNum" sz="quarter" idx="5"/>
          </p:nvPr>
        </p:nvSpPr>
        <p:spPr/>
        <p:txBody>
          <a:bodyPr/>
          <a:lstStyle/>
          <a:p>
            <a:fld id="{0AAB6876-1BF1-4B88-890A-0B4E46201506}" type="slidenum">
              <a:rPr lang="en-US" smtClean="0"/>
              <a:t>8</a:t>
            </a:fld>
            <a:endParaRPr lang="en-US"/>
          </a:p>
        </p:txBody>
      </p:sp>
    </p:spTree>
    <p:extLst>
      <p:ext uri="{BB962C8B-B14F-4D97-AF65-F5344CB8AC3E}">
        <p14:creationId xmlns:p14="http://schemas.microsoft.com/office/powerpoint/2010/main" val="24216100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A</a:t>
            </a:r>
          </a:p>
          <a:p>
            <a:r>
              <a:rPr lang="en-US" sz="1200" b="0" i="0" kern="1200" dirty="0">
                <a:solidFill>
                  <a:schemeClr val="tx1"/>
                </a:solidFill>
                <a:effectLst/>
                <a:latin typeface="+mn-lt"/>
                <a:ea typeface="+mn-ea"/>
                <a:cs typeface="+mn-cs"/>
              </a:rPr>
              <a:t>There are four vowels with two ‘U’ and three consonants.</a:t>
            </a:r>
            <a:br>
              <a:rPr lang="en-US" dirty="0"/>
            </a:br>
            <a:r>
              <a:rPr lang="en-US" sz="1200" b="0" i="0" kern="1200" dirty="0">
                <a:solidFill>
                  <a:schemeClr val="tx1"/>
                </a:solidFill>
                <a:effectLst/>
                <a:latin typeface="+mn-lt"/>
                <a:ea typeface="+mn-ea"/>
                <a:cs typeface="+mn-cs"/>
              </a:rPr>
              <a:t>When all the consonants are arranged in 3! ways, four</a:t>
            </a:r>
            <a:br>
              <a:rPr lang="en-US" dirty="0"/>
            </a:br>
            <a:r>
              <a:rPr lang="en-US" sz="1200" b="0" i="0" kern="1200" dirty="0">
                <a:solidFill>
                  <a:schemeClr val="tx1"/>
                </a:solidFill>
                <a:effectLst/>
                <a:latin typeface="+mn-lt"/>
                <a:ea typeface="+mn-ea"/>
                <a:cs typeface="+mn-cs"/>
              </a:rPr>
              <a:t>spaces are left in which the four vowels can be arranged in 4!/2!. Hence total number of ways = 3! X 4!/2!=</a:t>
            </a:r>
            <a:r>
              <a:rPr lang="en-US" sz="1200" b="1" i="0" kern="1200" dirty="0">
                <a:solidFill>
                  <a:schemeClr val="tx1"/>
                </a:solidFill>
                <a:effectLst/>
                <a:latin typeface="+mn-lt"/>
                <a:ea typeface="+mn-ea"/>
                <a:cs typeface="+mn-cs"/>
              </a:rPr>
              <a:t>72</a:t>
            </a:r>
          </a:p>
        </p:txBody>
      </p:sp>
      <p:sp>
        <p:nvSpPr>
          <p:cNvPr id="4" name="Slide Number Placeholder 3"/>
          <p:cNvSpPr>
            <a:spLocks noGrp="1"/>
          </p:cNvSpPr>
          <p:nvPr>
            <p:ph type="sldNum" sz="quarter" idx="5"/>
          </p:nvPr>
        </p:nvSpPr>
        <p:spPr/>
        <p:txBody>
          <a:bodyPr/>
          <a:lstStyle/>
          <a:p>
            <a:fld id="{0AAB6876-1BF1-4B88-890A-0B4E46201506}" type="slidenum">
              <a:rPr lang="en-US" smtClean="0"/>
              <a:t>9</a:t>
            </a:fld>
            <a:endParaRPr lang="en-US"/>
          </a:p>
        </p:txBody>
      </p:sp>
    </p:spTree>
    <p:extLst>
      <p:ext uri="{BB962C8B-B14F-4D97-AF65-F5344CB8AC3E}">
        <p14:creationId xmlns:p14="http://schemas.microsoft.com/office/powerpoint/2010/main" val="74337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2/6/2025</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F4ED726-F685-44A1-B8DD-C121D1926D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12966" y="2952750"/>
            <a:ext cx="3566067" cy="952500"/>
          </a:xfrm>
          <a:prstGeom prst="rect">
            <a:avLst/>
          </a:prstGeom>
        </p:spPr>
      </p:pic>
    </p:spTree>
    <p:extLst>
      <p:ext uri="{BB962C8B-B14F-4D97-AF65-F5344CB8AC3E}">
        <p14:creationId xmlns:p14="http://schemas.microsoft.com/office/powerpoint/2010/main" val="1596884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In how many ways can a group of 25 people be arranged around two circular tables consisting of 12 and 13 chairs?</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25! x 11!/13!</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25</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25! × 12! × 12! × 13!</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1024</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7</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706055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There are 10 lamps in a hall. Each one of them can be switched on independently. The number of ways in which the hall can be illuminated is _____________.</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100</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1024</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1023</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10!</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8</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012163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The number of non-negative integral solutions of the equation a + b + c + d = 20 will be ________.</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1208</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40</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2024</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1771</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9</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296640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How many numbers can be made with digits 0, 5, 9 which are greater than 0 and less than a million?</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625</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689</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712</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728</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10</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249341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3170099"/>
          </a:xfrm>
          <a:prstGeom prst="rect">
            <a:avLst/>
          </a:prstGeom>
          <a:noFill/>
        </p:spPr>
        <p:txBody>
          <a:bodyPr wrap="square" rtlCol="0">
            <a:spAutoFit/>
          </a:bodyPr>
          <a:lstStyle/>
          <a:p>
            <a:pPr algn="just"/>
            <a:r>
              <a:rPr lang="en-US" sz="2500" dirty="0">
                <a:latin typeface="Nunito Sans" panose="00000500000000000000" pitchFamily="2" charset="0"/>
              </a:rPr>
              <a:t>How many five letter words (with or without meaning) can be formed using the letters of the word ‘CLEAN’?</a:t>
            </a:r>
          </a:p>
          <a:p>
            <a:pPr algn="just"/>
            <a:r>
              <a:rPr lang="en-US" sz="2500" dirty="0">
                <a:latin typeface="Nunito Sans" panose="00000500000000000000" pitchFamily="2" charset="0"/>
              </a:rPr>
              <a:t>(a) With repetition of alphabets.</a:t>
            </a:r>
          </a:p>
          <a:p>
            <a:pPr algn="just"/>
            <a:r>
              <a:rPr lang="en-US" sz="2500" dirty="0">
                <a:latin typeface="Nunito Sans" panose="00000500000000000000" pitchFamily="2" charset="0"/>
              </a:rPr>
              <a:t>(b) Without repetition of alphabets.</a:t>
            </a:r>
          </a:p>
          <a:p>
            <a:pPr algn="just"/>
            <a:r>
              <a:rPr lang="en-US" sz="2500" dirty="0">
                <a:latin typeface="Nunito Sans" panose="00000500000000000000" pitchFamily="2" charset="0"/>
              </a:rPr>
              <a:t>(c) Such that all the vowels are together.</a:t>
            </a:r>
          </a:p>
          <a:p>
            <a:pPr algn="just"/>
            <a:r>
              <a:rPr lang="en-US" sz="2500" dirty="0">
                <a:latin typeface="Nunito Sans" panose="00000500000000000000" pitchFamily="2" charset="0"/>
              </a:rPr>
              <a:t>(d) Such that the vowels are together and consonants together.</a:t>
            </a:r>
          </a:p>
          <a:p>
            <a:pPr algn="just"/>
            <a:r>
              <a:rPr lang="en-US" sz="2500" dirty="0">
                <a:latin typeface="Nunito Sans" panose="00000500000000000000" pitchFamily="2" charset="0"/>
              </a:rPr>
              <a:t>(e) No two vowels together.</a:t>
            </a:r>
          </a:p>
          <a:p>
            <a:pPr algn="just"/>
            <a:r>
              <a:rPr lang="en-US" sz="2500" dirty="0">
                <a:latin typeface="Nunito Sans" panose="00000500000000000000" pitchFamily="2" charset="0"/>
              </a:rPr>
              <a:t>(f ) No consonants together.</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11</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246082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3125, 120, 48, 24, 72, 12</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3150, 140, 32, 12, 72, 72</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4225, 120, 48, 14, 72, 72</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2250, 140, 32, 16, 72, 72</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11</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2421894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There are 16 people comprising two sisters. Find the number of ways in which we can arrange them around a circle so that there is exactly one person between the two sisters?</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14!</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16!</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16!*4!</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14!*2!</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12</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0464748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015936"/>
          </a:xfrm>
          <a:prstGeom prst="rect">
            <a:avLst/>
          </a:prstGeom>
          <a:noFill/>
        </p:spPr>
        <p:txBody>
          <a:bodyPr wrap="square" rtlCol="0">
            <a:spAutoFit/>
          </a:bodyPr>
          <a:lstStyle/>
          <a:p>
            <a:pPr algn="just"/>
            <a:r>
              <a:rPr lang="en-US" sz="2500" dirty="0">
                <a:latin typeface="Nunito Sans" panose="00000500000000000000" pitchFamily="2" charset="0"/>
              </a:rPr>
              <a:t>There are 20 towns grouped into four zones with five towns per zone. It is intended to connect the towns with telephone lines such that every two towns are connected with three direct lines if they belong to the same zone, and with only one direct line otherwise. How many direct telephone lines are required?</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225</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150</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270</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250</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13</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0641575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400657"/>
          </a:xfrm>
          <a:prstGeom prst="rect">
            <a:avLst/>
          </a:prstGeom>
          <a:noFill/>
        </p:spPr>
        <p:txBody>
          <a:bodyPr wrap="square" rtlCol="0">
            <a:spAutoFit/>
          </a:bodyPr>
          <a:lstStyle/>
          <a:p>
            <a:pPr algn="just"/>
            <a:r>
              <a:rPr lang="en-US" sz="2500" dirty="0">
                <a:latin typeface="Nunito Sans" panose="00000500000000000000" pitchFamily="2" charset="0"/>
              </a:rPr>
              <a:t>A first-grade teacher uses 10 flash cards, numbered 1 through 10, to teach her students to order numbers correctly. She typically asks students to choose four flash cards randomly and then arrange them in ascending order. One day, she removes the cards numbered 2 and 4 from the deck of flash cards. On that day, how many correct arrangements of four randomly selected cards are possible?</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91334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48810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506286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627076"/>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91334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140</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448810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840</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506286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210</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6270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70</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14</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9824112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015936"/>
          </a:xfrm>
          <a:prstGeom prst="rect">
            <a:avLst/>
          </a:prstGeom>
          <a:noFill/>
        </p:spPr>
        <p:txBody>
          <a:bodyPr wrap="square" rtlCol="0">
            <a:spAutoFit/>
          </a:bodyPr>
          <a:lstStyle/>
          <a:p>
            <a:pPr algn="just"/>
            <a:r>
              <a:rPr lang="en-US" sz="2500" dirty="0">
                <a:latin typeface="Nunito Sans" panose="00000500000000000000" pitchFamily="2" charset="0"/>
              </a:rPr>
              <a:t>Two varieties of chocolates are to be given to 12 students. In how many ways can the students be placed in two rows of six each so that there should be no identical varieties of chocolate side by side and that the students sitting one behind the other should have the same varieties. Find the number of ways this can be done?</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91334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48810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506286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627076"/>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913347"/>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 x </a:t>
            </a:r>
            <a:r>
              <a:rPr lang="en-US" sz="2500" baseline="30000" dirty="0">
                <a:latin typeface="Nunito Sans" panose="00000500000000000000" pitchFamily="2" charset="0"/>
              </a:rPr>
              <a:t>12</a:t>
            </a:r>
            <a:r>
              <a:rPr lang="en-US" sz="2500" dirty="0">
                <a:latin typeface="Nunito Sans" panose="00000500000000000000" pitchFamily="2" charset="0"/>
              </a:rPr>
              <a:t>C</a:t>
            </a:r>
            <a:r>
              <a:rPr lang="en-US" sz="2500" baseline="-25000" dirty="0">
                <a:latin typeface="Nunito Sans" panose="00000500000000000000" pitchFamily="2" charset="0"/>
              </a:rPr>
              <a:t>6</a:t>
            </a:r>
            <a:r>
              <a:rPr lang="en-US" sz="2500" dirty="0">
                <a:latin typeface="Nunito Sans" panose="00000500000000000000" pitchFamily="2" charset="0"/>
              </a:rPr>
              <a:t> x 6!</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448810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 x 6! x 6!</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5062867"/>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 x </a:t>
            </a:r>
            <a:r>
              <a:rPr lang="en-US" sz="2500" baseline="30000" dirty="0">
                <a:latin typeface="Nunito Sans" panose="00000500000000000000" pitchFamily="2" charset="0"/>
              </a:rPr>
              <a:t>12</a:t>
            </a:r>
            <a:r>
              <a:rPr lang="en-US" sz="2500" dirty="0">
                <a:latin typeface="Nunito Sans" panose="00000500000000000000" pitchFamily="2" charset="0"/>
              </a:rPr>
              <a:t>C</a:t>
            </a:r>
            <a:r>
              <a:rPr lang="en-US" sz="2500" baseline="-25000" dirty="0">
                <a:latin typeface="Nunito Sans" panose="00000500000000000000" pitchFamily="2" charset="0"/>
              </a:rPr>
              <a:t>6</a:t>
            </a:r>
            <a:r>
              <a:rPr lang="en-US" sz="2500" dirty="0">
                <a:latin typeface="Nunito Sans" panose="00000500000000000000" pitchFamily="2" charset="0"/>
              </a:rPr>
              <a:t> x (6!) x 2</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6270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None of these</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15</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92417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2228195" y="1789871"/>
            <a:ext cx="8458198" cy="7465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id="{B5763151-1884-4565-B779-CF2D697C82C8}"/>
              </a:ext>
            </a:extLst>
          </p:cNvPr>
          <p:cNvSpPr txBox="1"/>
          <p:nvPr/>
        </p:nvSpPr>
        <p:spPr>
          <a:xfrm>
            <a:off x="2228196" y="2514600"/>
            <a:ext cx="6745013" cy="2849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a16="http://schemas.microsoft.com/office/drawing/2014/main" id="{FC4BA18A-B0F2-4D62-9B28-7B486D4C70CF}"/>
              </a:ext>
            </a:extLst>
          </p:cNvPr>
          <p:cNvSpPr txBox="1"/>
          <p:nvPr/>
        </p:nvSpPr>
        <p:spPr>
          <a:xfrm>
            <a:off x="1015554" y="1740939"/>
            <a:ext cx="10160892" cy="1015663"/>
          </a:xfrm>
          <a:prstGeom prst="rect">
            <a:avLst/>
          </a:prstGeom>
          <a:noFill/>
        </p:spPr>
        <p:txBody>
          <a:bodyPr wrap="square" rtlCol="0">
            <a:spAutoFit/>
          </a:bodyPr>
          <a:lstStyle/>
          <a:p>
            <a:r>
              <a:rPr lang="en-US" sz="6000" dirty="0">
                <a:latin typeface="Nunito Sans SemiBold" panose="00000700000000000000" pitchFamily="2" charset="0"/>
              </a:rPr>
              <a:t>VIT</a:t>
            </a:r>
          </a:p>
        </p:txBody>
      </p:sp>
      <p:sp>
        <p:nvSpPr>
          <p:cNvPr id="10" name="Rectangle 9">
            <a:extLst>
              <a:ext uri="{FF2B5EF4-FFF2-40B4-BE49-F238E27FC236}">
                <a16:creationId xmlns:a16="http://schemas.microsoft.com/office/drawing/2014/main" id="{82037F44-B579-465E-912D-7578628D7D24}"/>
              </a:ext>
            </a:extLst>
          </p:cNvPr>
          <p:cNvSpPr/>
          <p:nvPr/>
        </p:nvSpPr>
        <p:spPr>
          <a:xfrm>
            <a:off x="1110149" y="1640233"/>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7075444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D71EE1CC-5860-4236-A6FD-56296450190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rot="355158">
            <a:off x="-214550" y="3101269"/>
            <a:ext cx="4219796" cy="3942674"/>
          </a:xfrm>
          <a:custGeom>
            <a:avLst/>
            <a:gdLst>
              <a:gd name="connsiteX0" fmla="*/ 0 w 4219796"/>
              <a:gd name="connsiteY0" fmla="*/ 0 h 3942674"/>
              <a:gd name="connsiteX1" fmla="*/ 4219796 w 4219796"/>
              <a:gd name="connsiteY1" fmla="*/ 0 h 3942674"/>
              <a:gd name="connsiteX2" fmla="*/ 4219796 w 4219796"/>
              <a:gd name="connsiteY2" fmla="*/ 3547546 h 3942674"/>
              <a:gd name="connsiteX3" fmla="*/ 408778 w 4219796"/>
              <a:gd name="connsiteY3" fmla="*/ 3942674 h 3942674"/>
            </a:gdLst>
            <a:ahLst/>
            <a:cxnLst>
              <a:cxn ang="0">
                <a:pos x="connsiteX0" y="connsiteY0"/>
              </a:cxn>
              <a:cxn ang="0">
                <a:pos x="connsiteX1" y="connsiteY1"/>
              </a:cxn>
              <a:cxn ang="0">
                <a:pos x="connsiteX2" y="connsiteY2"/>
              </a:cxn>
              <a:cxn ang="0">
                <a:pos x="connsiteX3" y="connsiteY3"/>
              </a:cxn>
            </a:cxnLst>
            <a:rect l="l" t="t" r="r" b="b"/>
            <a:pathLst>
              <a:path w="4219796" h="3942674">
                <a:moveTo>
                  <a:pt x="0" y="0"/>
                </a:moveTo>
                <a:lnTo>
                  <a:pt x="4219796" y="0"/>
                </a:lnTo>
                <a:lnTo>
                  <a:pt x="4219796" y="3547546"/>
                </a:lnTo>
                <a:lnTo>
                  <a:pt x="408778" y="3942674"/>
                </a:lnTo>
                <a:close/>
              </a:path>
            </a:pathLst>
          </a:custGeom>
        </p:spPr>
      </p:pic>
      <p:sp>
        <p:nvSpPr>
          <p:cNvPr id="6" name="Rectangle 5">
            <a:extLst>
              <a:ext uri="{FF2B5EF4-FFF2-40B4-BE49-F238E27FC236}">
                <a16:creationId xmlns:a16="http://schemas.microsoft.com/office/drawing/2014/main" id="{BA29A662-E105-4DCD-B841-5AE7DE607E52}"/>
              </a:ext>
            </a:extLst>
          </p:cNvPr>
          <p:cNvSpPr/>
          <p:nvPr/>
        </p:nvSpPr>
        <p:spPr>
          <a:xfrm>
            <a:off x="0" y="2438400"/>
            <a:ext cx="12192000" cy="1323439"/>
          </a:xfrm>
          <a:prstGeom prst="rect">
            <a:avLst/>
          </a:prstGeom>
        </p:spPr>
        <p:txBody>
          <a:bodyPr wrap="square">
            <a:spAutoFit/>
          </a:bodyPr>
          <a:lstStyle/>
          <a:p>
            <a:pPr algn="ctr"/>
            <a:r>
              <a:rPr lang="en-US" sz="8000" b="1" dirty="0">
                <a:solidFill>
                  <a:srgbClr val="F05136"/>
                </a:solidFill>
                <a:latin typeface="Nunito Sans" panose="00000500000000000000" pitchFamily="2" charset="0"/>
              </a:rPr>
              <a:t>THANK YOU</a:t>
            </a:r>
            <a:endParaRPr lang="en-US" sz="8000" b="1" dirty="0">
              <a:solidFill>
                <a:srgbClr val="F05136"/>
              </a:solidFill>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124136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05136"/>
        </a:solidFill>
        <a:effectLst/>
      </p:bgPr>
    </p:bg>
    <p:spTree>
      <p:nvGrpSpPr>
        <p:cNvPr id="1" name=""/>
        <p:cNvGrpSpPr/>
        <p:nvPr/>
      </p:nvGrpSpPr>
      <p:grpSpPr>
        <a:xfrm>
          <a:off x="0" y="0"/>
          <a:ext cx="0" cy="0"/>
          <a:chOff x="0" y="0"/>
          <a:chExt cx="0" cy="0"/>
        </a:xfrm>
      </p:grpSpPr>
      <p:sp>
        <p:nvSpPr>
          <p:cNvPr id="4" name="Here is where the title goes. Sometimes it could be two lines too">
            <a:extLst>
              <a:ext uri="{FF2B5EF4-FFF2-40B4-BE49-F238E27FC236}">
                <a16:creationId xmlns:a16="http://schemas.microsoft.com/office/drawing/2014/main" id="{456C9966-3D51-4F1F-BF70-A36692846596}"/>
              </a:ext>
            </a:extLst>
          </p:cNvPr>
          <p:cNvSpPr txBox="1"/>
          <p:nvPr/>
        </p:nvSpPr>
        <p:spPr>
          <a:xfrm>
            <a:off x="0" y="3055701"/>
            <a:ext cx="12192000" cy="8850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pPr algn="ctr"/>
            <a:r>
              <a:rPr lang="en-US" sz="5400" b="1" dirty="0">
                <a:solidFill>
                  <a:schemeClr val="bg1"/>
                </a:solidFill>
                <a:latin typeface="Nunito Sans" panose="00000500000000000000" pitchFamily="2" charset="0"/>
              </a:rPr>
              <a:t>Permutation and Combination</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065581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algn="just"/>
            <a:r>
              <a:rPr lang="en-US" sz="2500" dirty="0">
                <a:latin typeface="Nunito Sans" panose="00000500000000000000" pitchFamily="2" charset="0"/>
              </a:rPr>
              <a:t>A polygon has 44 sides, then the number of its diagonals are _________.</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850</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877</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902</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None of these</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063372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Out of eight consonants and five vowels, how many words of four consonants and three vowels can be formed?</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69414"/>
          </a:xfrm>
          <a:prstGeom prst="rect">
            <a:avLst/>
          </a:prstGeom>
          <a:noFill/>
        </p:spPr>
        <p:txBody>
          <a:bodyPr wrap="square" lIns="91440" tIns="45720" rIns="91440" bIns="45720">
            <a:spAutoFit/>
          </a:bodyPr>
          <a:lstStyle/>
          <a:p>
            <a:pPr>
              <a:lnSpc>
                <a:spcPct val="150000"/>
              </a:lnSpc>
            </a:pPr>
            <a:r>
              <a:rPr lang="en-US" sz="2500" baseline="30000" dirty="0">
                <a:latin typeface="Nunito Sans" panose="00000500000000000000" pitchFamily="2" charset="0"/>
              </a:rPr>
              <a:t>8</a:t>
            </a:r>
            <a:r>
              <a:rPr lang="en-US" sz="2500" dirty="0">
                <a:latin typeface="Nunito Sans" panose="00000500000000000000" pitchFamily="2" charset="0"/>
              </a:rPr>
              <a:t>C</a:t>
            </a:r>
            <a:r>
              <a:rPr lang="en-US" sz="2500" baseline="-25000" dirty="0">
                <a:latin typeface="Nunito Sans" panose="00000500000000000000" pitchFamily="2" charset="0"/>
              </a:rPr>
              <a:t>4</a:t>
            </a:r>
            <a:r>
              <a:rPr lang="en-US" sz="2500" dirty="0">
                <a:latin typeface="Nunito Sans" panose="00000500000000000000" pitchFamily="2" charset="0"/>
              </a:rPr>
              <a:t> × </a:t>
            </a:r>
            <a:r>
              <a:rPr lang="en-US" sz="2500" baseline="30000" dirty="0">
                <a:latin typeface="Nunito Sans" panose="00000500000000000000" pitchFamily="2" charset="0"/>
              </a:rPr>
              <a:t>5</a:t>
            </a:r>
            <a:r>
              <a:rPr lang="en-US" sz="2500" dirty="0">
                <a:latin typeface="Nunito Sans" panose="00000500000000000000" pitchFamily="2" charset="0"/>
              </a:rPr>
              <a:t>C</a:t>
            </a:r>
            <a:r>
              <a:rPr lang="en-US" sz="2500" baseline="-25000" dirty="0">
                <a:latin typeface="Nunito Sans" panose="00000500000000000000" pitchFamily="2" charset="0"/>
              </a:rPr>
              <a:t>3</a:t>
            </a:r>
            <a:r>
              <a:rPr lang="en-US" sz="2500" dirty="0">
                <a:latin typeface="Nunito Sans" panose="00000500000000000000" pitchFamily="2" charset="0"/>
              </a:rPr>
              <a:t> × 7!</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69414"/>
          </a:xfrm>
          <a:prstGeom prst="rect">
            <a:avLst/>
          </a:prstGeom>
          <a:noFill/>
        </p:spPr>
        <p:txBody>
          <a:bodyPr wrap="square" lIns="91440" tIns="45720" rIns="91440" bIns="45720">
            <a:spAutoFit/>
          </a:bodyPr>
          <a:lstStyle/>
          <a:p>
            <a:pPr>
              <a:lnSpc>
                <a:spcPct val="150000"/>
              </a:lnSpc>
            </a:pPr>
            <a:r>
              <a:rPr lang="en-US" sz="2500" baseline="30000" dirty="0">
                <a:latin typeface="Nunito Sans" panose="00000500000000000000" pitchFamily="2" charset="0"/>
              </a:rPr>
              <a:t>7</a:t>
            </a:r>
            <a:r>
              <a:rPr lang="en-US" sz="2500" dirty="0">
                <a:latin typeface="Nunito Sans" panose="00000500000000000000" pitchFamily="2" charset="0"/>
              </a:rPr>
              <a:t>C</a:t>
            </a:r>
            <a:r>
              <a:rPr lang="en-US" sz="2500" baseline="-25000" dirty="0">
                <a:latin typeface="Nunito Sans" panose="00000500000000000000" pitchFamily="2" charset="0"/>
              </a:rPr>
              <a:t>3</a:t>
            </a:r>
            <a:r>
              <a:rPr lang="en-US" sz="2500" dirty="0">
                <a:latin typeface="Nunito Sans" panose="00000500000000000000" pitchFamily="2" charset="0"/>
              </a:rPr>
              <a:t> × </a:t>
            </a:r>
            <a:r>
              <a:rPr lang="en-US" sz="2500" baseline="30000" dirty="0">
                <a:latin typeface="Nunito Sans" panose="00000500000000000000" pitchFamily="2" charset="0"/>
              </a:rPr>
              <a:t>4</a:t>
            </a:r>
            <a:r>
              <a:rPr lang="en-US" sz="2500" dirty="0">
                <a:latin typeface="Nunito Sans" panose="00000500000000000000" pitchFamily="2" charset="0"/>
              </a:rPr>
              <a:t>C</a:t>
            </a:r>
            <a:r>
              <a:rPr lang="en-US" sz="2500" baseline="-25000" dirty="0">
                <a:latin typeface="Nunito Sans" panose="00000500000000000000" pitchFamily="2" charset="0"/>
              </a:rPr>
              <a:t>2</a:t>
            </a:r>
            <a:r>
              <a:rPr lang="en-US" sz="2500" dirty="0">
                <a:latin typeface="Nunito Sans" panose="00000500000000000000" pitchFamily="2" charset="0"/>
              </a:rPr>
              <a:t> × 7!</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69414"/>
          </a:xfrm>
          <a:prstGeom prst="rect">
            <a:avLst/>
          </a:prstGeom>
          <a:noFill/>
        </p:spPr>
        <p:txBody>
          <a:bodyPr wrap="square" lIns="91440" tIns="45720" rIns="91440" bIns="45720">
            <a:spAutoFit/>
          </a:bodyPr>
          <a:lstStyle/>
          <a:p>
            <a:pPr>
              <a:lnSpc>
                <a:spcPct val="150000"/>
              </a:lnSpc>
            </a:pPr>
            <a:r>
              <a:rPr lang="en-US" sz="2500" baseline="30000" dirty="0">
                <a:latin typeface="Nunito Sans" panose="00000500000000000000" pitchFamily="2" charset="0"/>
              </a:rPr>
              <a:t>4</a:t>
            </a:r>
            <a:r>
              <a:rPr lang="en-US" sz="2500" dirty="0">
                <a:latin typeface="Nunito Sans" panose="00000500000000000000" pitchFamily="2" charset="0"/>
              </a:rPr>
              <a:t>C</a:t>
            </a:r>
            <a:r>
              <a:rPr lang="en-US" sz="2500" baseline="-25000" dirty="0">
                <a:latin typeface="Nunito Sans" panose="00000500000000000000" pitchFamily="2" charset="0"/>
              </a:rPr>
              <a:t>8</a:t>
            </a:r>
            <a:r>
              <a:rPr lang="en-US" sz="2500" dirty="0">
                <a:latin typeface="Nunito Sans" panose="00000500000000000000" pitchFamily="2" charset="0"/>
              </a:rPr>
              <a:t> × </a:t>
            </a:r>
            <a:r>
              <a:rPr lang="en-US" sz="2500" baseline="30000" dirty="0">
                <a:latin typeface="Nunito Sans" panose="00000500000000000000" pitchFamily="2" charset="0"/>
              </a:rPr>
              <a:t>3</a:t>
            </a:r>
            <a:r>
              <a:rPr lang="en-US" sz="2500" dirty="0">
                <a:latin typeface="Nunito Sans" panose="00000500000000000000" pitchFamily="2" charset="0"/>
              </a:rPr>
              <a:t>C</a:t>
            </a:r>
            <a:r>
              <a:rPr lang="en-US" sz="2500" baseline="-25000" dirty="0">
                <a:latin typeface="Nunito Sans" panose="00000500000000000000" pitchFamily="2" charset="0"/>
              </a:rPr>
              <a:t>5</a:t>
            </a:r>
            <a:r>
              <a:rPr lang="en-US" sz="2500" dirty="0">
                <a:latin typeface="Nunito Sans" panose="00000500000000000000" pitchFamily="2" charset="0"/>
              </a:rPr>
              <a:t> × 7!</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69414"/>
          </a:xfrm>
          <a:prstGeom prst="rect">
            <a:avLst/>
          </a:prstGeom>
          <a:noFill/>
        </p:spPr>
        <p:txBody>
          <a:bodyPr wrap="square" lIns="91440" tIns="45720" rIns="91440" bIns="45720">
            <a:spAutoFit/>
          </a:bodyPr>
          <a:lstStyle/>
          <a:p>
            <a:pPr>
              <a:lnSpc>
                <a:spcPct val="150000"/>
              </a:lnSpc>
            </a:pPr>
            <a:r>
              <a:rPr lang="en-US" sz="2500" baseline="30000" dirty="0">
                <a:latin typeface="Nunito Sans" panose="00000500000000000000" pitchFamily="2" charset="0"/>
              </a:rPr>
              <a:t>3</a:t>
            </a:r>
            <a:r>
              <a:rPr lang="en-US" sz="2500" dirty="0">
                <a:latin typeface="Nunito Sans" panose="00000500000000000000" pitchFamily="2" charset="0"/>
              </a:rPr>
              <a:t>C</a:t>
            </a:r>
            <a:r>
              <a:rPr lang="en-US" sz="2500" baseline="-25000" dirty="0">
                <a:latin typeface="Nunito Sans" panose="00000500000000000000" pitchFamily="2" charset="0"/>
              </a:rPr>
              <a:t>7</a:t>
            </a:r>
            <a:r>
              <a:rPr lang="en-US" sz="2500" dirty="0">
                <a:latin typeface="Nunito Sans" panose="00000500000000000000" pitchFamily="2" charset="0"/>
              </a:rPr>
              <a:t> × </a:t>
            </a:r>
            <a:r>
              <a:rPr lang="en-US" sz="2500" baseline="30000" dirty="0">
                <a:latin typeface="Nunito Sans" panose="00000500000000000000" pitchFamily="2" charset="0"/>
              </a:rPr>
              <a:t>2</a:t>
            </a:r>
            <a:r>
              <a:rPr lang="en-US" sz="2500" dirty="0">
                <a:latin typeface="Nunito Sans" panose="00000500000000000000" pitchFamily="2" charset="0"/>
              </a:rPr>
              <a:t>C</a:t>
            </a:r>
            <a:r>
              <a:rPr lang="en-US" sz="2500" baseline="-25000" dirty="0">
                <a:latin typeface="Nunito Sans" panose="00000500000000000000" pitchFamily="2" charset="0"/>
              </a:rPr>
              <a:t>4</a:t>
            </a:r>
            <a:r>
              <a:rPr lang="en-US" sz="2500" dirty="0">
                <a:latin typeface="Nunito Sans" panose="00000500000000000000" pitchFamily="2" charset="0"/>
              </a:rPr>
              <a:t> × 7!</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595185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Find the number of signals that can be generated by using 6 differently </a:t>
            </a:r>
            <a:r>
              <a:rPr lang="en-US" sz="2500" dirty="0" err="1">
                <a:latin typeface="Nunito Sans" panose="00000500000000000000" pitchFamily="2" charset="0"/>
              </a:rPr>
              <a:t>coloured</a:t>
            </a:r>
            <a:r>
              <a:rPr lang="en-US" sz="2500" dirty="0">
                <a:latin typeface="Nunito Sans" panose="00000500000000000000" pitchFamily="2" charset="0"/>
              </a:rPr>
              <a:t> flags, when any number of them may be hoisted at a time.</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1956</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1854</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1682</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1786</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3</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238409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A question paper contains 20 ‘true or false’ questions. In how many ways can a candidate answer the entire paper?</a:t>
            </a:r>
          </a:p>
          <a:p>
            <a:pPr algn="just"/>
            <a:r>
              <a:rPr lang="en-US" sz="2500" dirty="0">
                <a:latin typeface="Nunito Sans" panose="00000500000000000000" pitchFamily="2" charset="0"/>
              </a:rPr>
              <a:t>Assume that the candidate answers all the questions.</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a:t>
            </a:r>
            <a:r>
              <a:rPr lang="en-US" sz="2500" baseline="30000" dirty="0">
                <a:latin typeface="Nunito Sans" panose="00000500000000000000" pitchFamily="2" charset="0"/>
              </a:rPr>
              <a:t>10</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a:t>
            </a:r>
            <a:r>
              <a:rPr lang="en-US" sz="2500" baseline="30000" dirty="0">
                <a:latin typeface="Nunito Sans" panose="00000500000000000000" pitchFamily="2" charset="0"/>
              </a:rPr>
              <a:t>20</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a:t>
            </a:r>
            <a:r>
              <a:rPr lang="en-US" sz="2500" baseline="30000" dirty="0">
                <a:latin typeface="Nunito Sans" panose="00000500000000000000" pitchFamily="2" charset="0"/>
              </a:rPr>
              <a:t>20</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a:t>
            </a:r>
            <a:r>
              <a:rPr lang="en-US" sz="2500" baseline="30000" dirty="0">
                <a:latin typeface="Nunito Sans" panose="00000500000000000000" pitchFamily="2" charset="0"/>
              </a:rPr>
              <a:t>20</a:t>
            </a:r>
            <a:r>
              <a:rPr lang="en-US" sz="2500" dirty="0">
                <a:latin typeface="Nunito Sans" panose="00000500000000000000" pitchFamily="2" charset="0"/>
              </a:rPr>
              <a:t> -1</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4</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28007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In how many ways can three balls be arranged in nine different boxes in a row such that the number of balls in each box does not exceed 1?</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84</a:t>
            </a:r>
            <a:endParaRPr lang="en-US" sz="2500" baseline="300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504</a:t>
            </a:r>
            <a:endParaRPr lang="en-US" sz="2500" baseline="300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360</a:t>
            </a:r>
            <a:endParaRPr lang="en-US" sz="2500" baseline="300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729</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5</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776298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In how many ways can the letters of the word ‘CURIOUS’ be arranged in a row such that the vowels and consonants appear alternatively?</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72</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144</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288</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36</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6</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3826507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2094</Words>
  <Application>Microsoft Office PowerPoint</Application>
  <PresentationFormat>Widescreen</PresentationFormat>
  <Paragraphs>221</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Nunito Sans SemiBold</vt:lpstr>
      <vt:lpstr>Arial</vt:lpstr>
      <vt:lpstr>Calibri</vt:lpstr>
      <vt:lpstr>Nunito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2019-07-10T08:30:58Z</dcterms:created>
  <dcterms:modified xsi:type="dcterms:W3CDTF">2025-02-06T04:24:22Z</dcterms:modified>
</cp:coreProperties>
</file>