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 Black"/>
      <p:bold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Roboto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837">
          <p15:clr>
            <a:srgbClr val="FF00FF"/>
          </p15:clr>
        </p15:guide>
        <p15:guide id="2" orient="horz" pos="3005">
          <p15:clr>
            <a:srgbClr val="FF0000"/>
          </p15:clr>
        </p15:guide>
        <p15:guide id="3" pos="5256">
          <p15:clr>
            <a:srgbClr val="FF00FF"/>
          </p15:clr>
        </p15:guide>
        <p15:guide id="4" orient="horz" pos="1077">
          <p15:clr>
            <a:srgbClr val="FF0000"/>
          </p15:clr>
        </p15:guide>
        <p15:guide id="5" orient="horz" pos="773">
          <p15:clr>
            <a:srgbClr val="00FF00"/>
          </p15:clr>
        </p15:guide>
        <p15:guide id="6" orient="horz" pos="468">
          <p15:clr>
            <a:srgbClr val="00FF00"/>
          </p15:clr>
        </p15:guide>
        <p15:guide id="7" pos="4529">
          <p15:clr>
            <a:srgbClr val="747775"/>
          </p15:clr>
        </p15:guide>
        <p15:guide id="8" orient="horz" pos="1474">
          <p15:clr>
            <a:srgbClr val="747775"/>
          </p15:clr>
        </p15:guide>
        <p15:guide id="9" pos="560">
          <p15:clr>
            <a:srgbClr val="747775"/>
          </p15:clr>
        </p15:guide>
        <p15:guide id="10" pos="4365">
          <p15:clr>
            <a:srgbClr val="747775"/>
          </p15:clr>
        </p15:guide>
      </p15:sldGuideLst>
    </p:ext>
    <p:ext uri="GoogleSlidesCustomDataVersion2">
      <go:slidesCustomData xmlns:go="http://customooxmlschemas.google.com/" r:id="rId37" roundtripDataSignature="AMtx7miSx7qhXrXpaAFR4gcAUS7TAk31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CB1BFD-C160-42F7-8401-51082F4AE393}">
  <a:tblStyle styleId="{1ACB1BFD-C160-42F7-8401-51082F4AE39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37"/>
        <p:guide pos="3005" orient="horz"/>
        <p:guide pos="5256"/>
        <p:guide pos="1077" orient="horz"/>
        <p:guide pos="773" orient="horz"/>
        <p:guide pos="468" orient="horz"/>
        <p:guide pos="4529"/>
        <p:guide pos="1474" orient="horz"/>
        <p:guide pos="560"/>
        <p:guide pos="436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Black-boldItalic.fntdata"/><Relationship Id="rId27" Type="http://schemas.openxmlformats.org/officeDocument/2006/relationships/font" Target="fonts/RobotoBlac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RobotoMedium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Medium-italic.fntdata"/><Relationship Id="rId12" Type="http://schemas.openxmlformats.org/officeDocument/2006/relationships/slide" Target="slides/slide6.xml"/><Relationship Id="rId34" Type="http://schemas.openxmlformats.org/officeDocument/2006/relationships/font" Target="fonts/RobotoMedium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RobotoMedium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1b9bf173ee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31b9bf173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0e50d89d4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20e50d89d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0e50d89d4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20e50d89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0e50d89d4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20e50d89d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0e50d89d4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20e50d89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0e50d89d4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20e50d89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0e50d89d4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20e50d89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0e50d89d4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20e50d89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0e50d89d4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20e50d89d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0e50d89d4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320e50d89d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0e50d89d4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20e50d89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e15abed17_3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ee15abed17_3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e15abed17_3_5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ee15abed17_3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e15abed17_3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ee15abed17_3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0e50d89d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20e50d89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0e50d89d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20e50d89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0e50d89d4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20e50d89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0e50d89d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20e50d89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0e50d89d4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20e50d89d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0e50d89d4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20e50d89d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47" name="Google Shape;4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g31b9bf173ee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31b9bf173ee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31b9bf173ee_0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0e50d89d4_0_31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6" name="Google Shape;126;g320e50d89d4_0_31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320e50d89d4_0_31"/>
          <p:cNvSpPr txBox="1"/>
          <p:nvPr/>
        </p:nvSpPr>
        <p:spPr>
          <a:xfrm>
            <a:off x="582525" y="629425"/>
            <a:ext cx="7808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Total world population = 7.3 billion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population of India = 1.3 Billion (~18% of the world population)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Population of Delhi - 30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Population of Mumbai - 20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Population of Kolkata - 15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Population of Bangalore - 12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Population of Chennai - 10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Rural : Urban split = 70 : 30 = 900 : 400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Average household size in India is 4. (Urban - 3, Rural - 5)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Households in India = 1300 Million / 4 = 325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Households based on Rural : Urban split = 900/5 : 400/3 = 180 : 133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Male : Female ratio in India = 50 : 50 % = ~ 650 million each.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Male : Female ratio in world = 50 : 50 % = ~ 3.65 billion each.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Population of Married / Others = 50% = 650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Population of Never Married = 50% = 650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0e50d89d4_0_36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3" name="Google Shape;133;g320e50d89d4_0_36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20e50d89d4_0_36"/>
          <p:cNvSpPr txBox="1"/>
          <p:nvPr/>
        </p:nvSpPr>
        <p:spPr>
          <a:xfrm>
            <a:off x="644475" y="698775"/>
            <a:ext cx="80313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Age groups in India -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0 - 14 = 30% = 390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15 - 35 = 40% = 520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35 - 60 = 25% = 325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60+ = 5% = 65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Income Groups in India -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Poor = 20% = 260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Low = 75% = 975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Middle = 3.5% = 45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Upper Middle = 1% = 13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 = 0.5% = 6.5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 of Pincodes in India = ~20,000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Smartphone users in India = 60% = 800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Internet penetration in India = 50% = 625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Below Poverty Line in India = 15%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Births per year in India = 25 million. (of which 1/3rd dies = 8M)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0e50d89d4_0_41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0" name="Google Shape;140;g320e50d89d4_0_41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320e50d89d4_0_41"/>
          <p:cNvSpPr txBox="1"/>
          <p:nvPr/>
        </p:nvSpPr>
        <p:spPr>
          <a:xfrm>
            <a:off x="780825" y="477025"/>
            <a:ext cx="78825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Population Density of -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India = 400 / km sq.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Kolkata = 25,000 / km sq.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Mumbai = 32,000 / km sq.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Delhi = 20,000 / km sq.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Population by Continents -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Asia - 60% = 4.3 billion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Africa - 15% = 1.1 billion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Europe - 10% = 730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Latin America - 10% = 730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North America - 5% = 365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Age Groups (World) -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0-5 years = 10% = 730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6 - 14 years = 20% = 1.46 billion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15 - 35 years = 40% = 2.9 billion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36 - 60 years = 20% = 1.46 billion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60+ = 10% = 730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0e50d89d4_0_46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7" name="Google Shape;147;g320e50d89d4_0_46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320e50d89d4_0_46"/>
          <p:cNvSpPr txBox="1"/>
          <p:nvPr/>
        </p:nvSpPr>
        <p:spPr>
          <a:xfrm>
            <a:off x="718875" y="483375"/>
            <a:ext cx="6543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Income Group (World) -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Poor (&lt;$2) - 15% = 1.1 billion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Low ($2 - $10) - 55% = 4 billion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Middle ($10 - $20) - 15% = 1.1 billion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Upper Middle ($20 - $50) - 10% = 730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 ($50+) - 5% = 365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 of smartphone users in the world = 4 billion.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 population: 330M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California population: 40M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NYC population: 8M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World population: 7.8B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Size of continental US: 3M square miles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 households: 130M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Average people per household in the US: 3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Life expectancy: 72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Median household income: $65,000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Weight of an average car: 4000lbs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0e50d89d4_0_51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20e50d89d4_0_51"/>
          <p:cNvSpPr txBox="1"/>
          <p:nvPr/>
        </p:nvSpPr>
        <p:spPr>
          <a:xfrm>
            <a:off x="802875" y="1028725"/>
            <a:ext cx="5118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Technical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Amazon S3 Standard cost: $0.023 / GB / month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Average file size for a 90-min 720p movie: roughly 3.5GB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Average file size for a smartphone camera picture: roughly 3-5 MB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Average CTR for a search ad: 1.91%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Average landing page conversion rate: 2.35%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Average WiFi bandwidth: ~10Mbps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Cost of iPhone 12 Pro: $999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Cost of Google Pixel 5: $699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Cost of Amazon Echo (4th Gen): $99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0e50d89d4_0_56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0" name="Google Shape;160;g320e50d89d4_0_56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20e50d89d4_0_56"/>
          <p:cNvSpPr txBox="1"/>
          <p:nvPr/>
        </p:nvSpPr>
        <p:spPr>
          <a:xfrm>
            <a:off x="910275" y="842800"/>
            <a:ext cx="3817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sense of revenue (2020)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Dropbox revenue: $2B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Airbnb revenue: $3B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revenue: $181B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 revenue: $86B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 revenue: $274B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revenue: $386B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Netflix revenue: $25B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(Alphabet) net income: $40.27 billion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 R&amp;D expenditure: $18.75 billion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0e50d89d4_0_61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7" name="Google Shape;167;g320e50d89d4_0_61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320e50d89d4_0_61"/>
          <p:cNvSpPr txBox="1"/>
          <p:nvPr/>
        </p:nvSpPr>
        <p:spPr>
          <a:xfrm>
            <a:off x="858400" y="1136400"/>
            <a:ext cx="6221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General sense of user populations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Netflix (Q2 2021): 209 million subscribers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Google G Suite (March 2020): 2 billion+ monthly active users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Uber (Jun 2021): ~1 million drivers in the US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Twitter (Q1 2018): 192 million daily active users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 of Americans that own a smart speaker (Jan 2020): 60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 of products Amazon sells: over 12 million (not including Amazon marketplace sellers, which brings the total to 350 million)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0e50d89d4_0_66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20e50d89d4_0_66"/>
          <p:cNvSpPr txBox="1"/>
          <p:nvPr/>
        </p:nvSpPr>
        <p:spPr>
          <a:xfrm>
            <a:off x="708750" y="874125"/>
            <a:ext cx="84156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Product Management Interview: Guess estimate the total number of ATMs in India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Population Split -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Therefore, the population split approximately comes to,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Rural = 900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Urban = 400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Household Split -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Next, we will calculate the number of Households in India,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Assuming, there are 4 people in a household for both urban and rural,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(Ideally, we would assume, 3 for Urban and 5 for Rural)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Household split come to,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Rural = (900 Million / 4) = 230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Urban = (400 Million / 4) = 100 Million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0e50d89d4_0_71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0" name="Google Shape;180;g320e50d89d4_0_71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320e50d89d4_0_71"/>
          <p:cNvSpPr txBox="1"/>
          <p:nvPr/>
        </p:nvSpPr>
        <p:spPr>
          <a:xfrm>
            <a:off x="1127850" y="1102725"/>
            <a:ext cx="70521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Total number of ATM cardholders in India -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Next, let’s estimate the total number of ATM cardholders in India,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Assuming,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70% of Rural household has ATM cards and,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90% of Urban Households has ATM cards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comes down to, (70% of 230 Million)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 160 Million ATM cards in Rural and (90% of 100 Million)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 90 Million ATM cards in Urban.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0e50d89d4_0_76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7" name="Google Shape;187;g320e50d89d4_0_76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320e50d89d4_0_76"/>
          <p:cNvSpPr txBox="1"/>
          <p:nvPr/>
        </p:nvSpPr>
        <p:spPr>
          <a:xfrm>
            <a:off x="979125" y="934225"/>
            <a:ext cx="7659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Now, let’s assume -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Urban, let say 10% of household has 2 ATMs and rest of the 90% has 1 ATM,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 (10% * 90M)*2 + (90% * 90M)*1= 18 + 81 M = ~ 100M ATM users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Rural, let say 100% of household has 1 ATMs,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 (100% * 160M)*1 = 160 M ATM users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Now Assuming,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 ATM is mapped to ~500 users in the Urban area, &amp; ~2000 users in Rural area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Total number of ATMs in Urban + Rural India =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 100M/500 + 160M/2000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 2,00,000 + 80,000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 2,80,000 ATMs are there in India.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actual number of ATMs in India is around ~2,40,000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2ee15abed17_3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ee15abed17_3_278"/>
          <p:cNvSpPr txBox="1"/>
          <p:nvPr/>
        </p:nvSpPr>
        <p:spPr>
          <a:xfrm>
            <a:off x="178001" y="2109682"/>
            <a:ext cx="46908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3000">
              <a:solidFill>
                <a:srgbClr val="F8F8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 sz="3000">
                <a:solidFill>
                  <a:srgbClr val="F8F8F8"/>
                </a:solidFill>
                <a:latin typeface="Roboto"/>
                <a:ea typeface="Roboto"/>
                <a:cs typeface="Roboto"/>
                <a:sym typeface="Roboto"/>
              </a:rPr>
              <a:t>GUESTIMATION 2 </a:t>
            </a:r>
            <a:endParaRPr b="1" sz="3000">
              <a:solidFill>
                <a:srgbClr val="F8F8F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F8F8F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2ee15abed17_3_5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ee15abed17_3_531"/>
          <p:cNvSpPr txBox="1"/>
          <p:nvPr/>
        </p:nvSpPr>
        <p:spPr>
          <a:xfrm>
            <a:off x="3141000" y="2194650"/>
            <a:ext cx="286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GB" sz="37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95" name="Google Shape;195;g2ee15abed17_3_5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ee15abed17_3_5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ee15abed17_3_531"/>
          <p:cNvSpPr txBox="1"/>
          <p:nvPr/>
        </p:nvSpPr>
        <p:spPr>
          <a:xfrm>
            <a:off x="1980750" y="4590801"/>
            <a:ext cx="11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98" name="Google Shape;198;g2ee15abed17_3_531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g2ee15abed17_3_531"/>
          <p:cNvSpPr txBox="1"/>
          <p:nvPr/>
        </p:nvSpPr>
        <p:spPr>
          <a:xfrm>
            <a:off x="3519050" y="4590801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00" name="Google Shape;200;g2ee15abed17_3_5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ee15abed17_3_531"/>
          <p:cNvSpPr txBox="1"/>
          <p:nvPr/>
        </p:nvSpPr>
        <p:spPr>
          <a:xfrm>
            <a:off x="5457275" y="4590801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02" name="Google Shape;202;g2ee15abed17_3_531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e15abed17_3_283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0" name="Google Shape;70;g2ee15abed17_3_283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ee15abed17_3_283"/>
          <p:cNvSpPr txBox="1"/>
          <p:nvPr/>
        </p:nvSpPr>
        <p:spPr>
          <a:xfrm>
            <a:off x="605475" y="620450"/>
            <a:ext cx="820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Estimate the number of refrigerators sold in India every year.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2ee15abed17_3_283"/>
          <p:cNvSpPr txBox="1"/>
          <p:nvPr/>
        </p:nvSpPr>
        <p:spPr>
          <a:xfrm>
            <a:off x="495750" y="1049825"/>
            <a:ext cx="8465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Interviewee:</a:t>
            </a: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Let me ask some questions to clarify the problem statement: Should we consider domestic refrigerators only or should we include commercial refrigerators too?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Interviewer: </a:t>
            </a: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this question, include only domestic refrigerators.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Interviewee: </a:t>
            </a: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 would like to approach this question from the demand side.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Total population of India = 130 crore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 us take a number of members in a family = 4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Total Households = 130/4 = 32.5 crore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Metro/Tier I class households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Percentage of poor: middle class: rich = 20%:60%:20%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Tier II/III class households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Percentage of poor: middle class: rich = 40%:50%:10%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Village Households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Percentage of poor: middle class: rich = 60%:38%:2%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0e50d89d4_0_1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8" name="Google Shape;78;g320e50d89d4_0_1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320e50d89d4_0_1"/>
          <p:cNvSpPr txBox="1"/>
          <p:nvPr/>
        </p:nvSpPr>
        <p:spPr>
          <a:xfrm>
            <a:off x="3192450" y="742950"/>
            <a:ext cx="2759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1" i="0" lang="en-GB" sz="1750" u="sng" cap="none" strike="noStrik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Market Penetration</a:t>
            </a:r>
            <a:endParaRPr b="1" i="0" sz="1750" u="none" cap="none" strike="noStrike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0" name="Google Shape;80;g320e50d89d4_0_1"/>
          <p:cNvGraphicFramePr/>
          <p:nvPr/>
        </p:nvGraphicFramePr>
        <p:xfrm>
          <a:off x="1441375" y="182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{1ACB1BFD-C160-42F7-8401-51082F4AE393}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t/>
                      </a:r>
                      <a:endParaRPr sz="175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-GB" sz="175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Metro/ Tier I</a:t>
                      </a:r>
                      <a:endParaRPr sz="175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-GB" sz="175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Tier II/ III</a:t>
                      </a:r>
                      <a:endParaRPr sz="175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-GB" sz="175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Villages</a:t>
                      </a:r>
                      <a:endParaRPr sz="175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-GB" sz="175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Poor %</a:t>
                      </a:r>
                      <a:endParaRPr sz="175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-GB" sz="175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75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-GB" sz="175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75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-GB" sz="175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75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-GB" sz="175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Middle-class %</a:t>
                      </a:r>
                      <a:endParaRPr sz="175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-GB" sz="175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50%</a:t>
                      </a:r>
                      <a:endParaRPr sz="175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-GB" sz="175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40%</a:t>
                      </a:r>
                      <a:endParaRPr sz="175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-GB" sz="175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75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-GB" sz="175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Rich %</a:t>
                      </a:r>
                      <a:endParaRPr sz="175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-GB" sz="175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100%</a:t>
                      </a:r>
                      <a:endParaRPr sz="175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-GB" sz="175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100%</a:t>
                      </a:r>
                      <a:endParaRPr sz="175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lang="en-GB" sz="175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100%</a:t>
                      </a:r>
                      <a:endParaRPr sz="175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0e50d89d4_0_6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g320e50d89d4_0_6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320e50d89d4_0_6"/>
          <p:cNvSpPr txBox="1"/>
          <p:nvPr/>
        </p:nvSpPr>
        <p:spPr>
          <a:xfrm>
            <a:off x="1130700" y="619350"/>
            <a:ext cx="764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Absolute Refrigerators Numbers = Sum of Penetration * No of households in each segment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8" name="Google Shape;88;g320e50d89d4_0_6"/>
          <p:cNvGraphicFramePr/>
          <p:nvPr/>
        </p:nvGraphicFramePr>
        <p:xfrm>
          <a:off x="1676400" y="134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{1ACB1BFD-C160-42F7-8401-51082F4AE393}</a:tableStyleId>
              </a:tblPr>
              <a:tblGrid>
                <a:gridCol w="1506650"/>
                <a:gridCol w="1617350"/>
                <a:gridCol w="1488200"/>
                <a:gridCol w="1331400"/>
              </a:tblGrid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Metro/ Tier I</a:t>
                      </a:r>
                      <a:endParaRPr sz="170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Tier II/ III</a:t>
                      </a:r>
                      <a:endParaRPr sz="170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Villages</a:t>
                      </a:r>
                      <a:endParaRPr sz="170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HouseHolds</a:t>
                      </a:r>
                      <a:endParaRPr sz="170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0.2*32.5 = 6.5 Cr</a:t>
                      </a:r>
                      <a:endParaRPr sz="170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0.15*32.5 = 4.875(Let’s take it 5)</a:t>
                      </a:r>
                      <a:endParaRPr sz="170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0.65*32.5 = 21.125 (Let's take it 21)</a:t>
                      </a:r>
                      <a:endParaRPr sz="170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Refrigerators Penetration</a:t>
                      </a:r>
                      <a:endParaRPr sz="170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0.5*0.6+0.2 = 50%</a:t>
                      </a:r>
                      <a:endParaRPr sz="170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0.4*0.5+0.2 = 30%</a:t>
                      </a:r>
                      <a:endParaRPr sz="170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2%</a:t>
                      </a:r>
                      <a:endParaRPr sz="170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sz="170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0.5*6.5 = 3.25</a:t>
                      </a:r>
                      <a:endParaRPr sz="170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0.3*5 = 1.5</a:t>
                      </a:r>
                      <a:endParaRPr sz="170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50"/>
                        <a:buFont typeface="Arial"/>
                        <a:buNone/>
                      </a:pPr>
                      <a:r>
                        <a:rPr lang="en-GB" sz="1700" u="none" cap="none" strike="noStrike">
                          <a:solidFill>
                            <a:srgbClr val="2B2B2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0.02*21 = 0.42</a:t>
                      </a:r>
                      <a:endParaRPr sz="1700" u="none" cap="none" strike="noStrike">
                        <a:solidFill>
                          <a:srgbClr val="2B2B2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g320e50d89d4_0_6"/>
          <p:cNvSpPr txBox="1"/>
          <p:nvPr/>
        </p:nvSpPr>
        <p:spPr>
          <a:xfrm>
            <a:off x="897875" y="4399875"/>
            <a:ext cx="794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Total number of refrigerators  = 3.25+1.5+0.42 = 5.17 crore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0e50d89d4_0_11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5" name="Google Shape;95;g320e50d89d4_0_11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20e50d89d4_0_11"/>
          <p:cNvSpPr txBox="1"/>
          <p:nvPr/>
        </p:nvSpPr>
        <p:spPr>
          <a:xfrm>
            <a:off x="718875" y="632100"/>
            <a:ext cx="821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the question asks the number of refrigerators  sold every year, we have to take care of following points too: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g320e50d89d4_0_11"/>
          <p:cNvSpPr txBox="1"/>
          <p:nvPr/>
        </p:nvSpPr>
        <p:spPr>
          <a:xfrm>
            <a:off x="672950" y="1375725"/>
            <a:ext cx="82179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i) People buying refrigerators due to replacement (as their old machine is not working)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ii) People buying refrigerators as their first refrigerator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Let's take the average life of Refrigerators= 10 years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Assumed growth rate = 5%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Refrigerators  sold in a year = refrigerators  due to replacement + New Demand due to growth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 (Total refrigerators ( i.e. market size) / Avg Life) + (Growth rate * Total machines (i.e. market size))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 (5.17/10)+(5.17*0.05) crore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 0.775 crores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 77.5 lakhs</a:t>
            </a:r>
            <a:endParaRPr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0e50d89d4_0_16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3" name="Google Shape;103;g320e50d89d4_0_16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320e50d89d4_0_16"/>
          <p:cNvSpPr txBox="1"/>
          <p:nvPr/>
        </p:nvSpPr>
        <p:spPr>
          <a:xfrm>
            <a:off x="1747550" y="610125"/>
            <a:ext cx="612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How many toothbrushes are sold in the US ?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320e50d89d4_0_16"/>
          <p:cNvSpPr txBox="1"/>
          <p:nvPr/>
        </p:nvSpPr>
        <p:spPr>
          <a:xfrm>
            <a:off x="825650" y="1186500"/>
            <a:ext cx="79692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Once you have your market sizing approach or framework, the rest of the market sizing case is simple arithmetic.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Unless the interviewer provides you with numbers or data to use, you’ll need to make assumptions to guesstimate figures.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make the market sizing question as easy as possible for you, choose round numbers and estimates when making your calculations. For example, multiplying 300 million people by 50% is way easier than multiplying 311 million people by 43%.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Many people make the mistake of aiming for too much precision and end up using numbers that make the calculations very tedious to do.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false sense of precision does not guarantee that your final answer is more accurate. It does, however, significantly increase the likelihood that you will make a math or calculation mistake.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0e50d89d4_0_21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1" name="Google Shape;111;g320e50d89d4_0_21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20e50d89d4_0_21"/>
          <p:cNvSpPr txBox="1"/>
          <p:nvPr/>
        </p:nvSpPr>
        <p:spPr>
          <a:xfrm>
            <a:off x="235475" y="601775"/>
            <a:ext cx="85146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Therefore, it is almost always better to use simple, round numbers in your market sizing calculations, than to use numbers that are too precise and complicated.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this market sizing example, we will assume there are roughly 320 million people in the United States.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Assume that 90% of the population brushes their teeth. The 10% of people that don’t brush their teeth include babies that don’t have teeth and people that do have teeth, but choose not to brush them.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That means 320 million * 90% = 288 million people brush their teeth.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Assume that 25% of people use electric toothbrushes, so 75% of people use regular toothbrushes.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That gives us 288 million * 75% = 216 million people that use regular toothbrushes.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Let’s estimate that the average person uses 10 toothbrushes per year or that they roughly change toothbrushes a little over once per month.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That means 216 million * 10 = 2.16 billion toothbrushes are purchased each year.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Assume that a regular toothbrush costs $2.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Therefore, the market size of toothbrushes in the United States is 2.16 billion * $2 = </a:t>
            </a:r>
            <a:r>
              <a:rPr b="1"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$4.32 billion.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0e50d89d4_0_26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8" name="Google Shape;118;g320e50d89d4_0_26"/>
          <p:cNvSpPr txBox="1"/>
          <p:nvPr/>
        </p:nvSpPr>
        <p:spPr>
          <a:xfrm>
            <a:off x="2916000" y="28640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20e50d89d4_0_26"/>
          <p:cNvSpPr txBox="1"/>
          <p:nvPr/>
        </p:nvSpPr>
        <p:spPr>
          <a:xfrm>
            <a:off x="867575" y="571750"/>
            <a:ext cx="807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How many iPhones does Apple sell in the U.S. each year?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320e50d89d4_0_26"/>
          <p:cNvSpPr txBox="1"/>
          <p:nvPr/>
        </p:nvSpPr>
        <p:spPr>
          <a:xfrm>
            <a:off x="359425" y="1152650"/>
            <a:ext cx="8279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Using a top-down market sizing framework, you could develop the following approach: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Start with the number of people in the U.S.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Estimate the percentage of people that have cell phones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Estimate the percentage of cell phones that are iPhones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Estimate the frequency in which a person purchases a new iPhone each year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Multiply these numbers to determine the number of iPhones sold each year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Following this approach, we’ll assume a U.S. population size of 320 million people.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75% of people have cell phones and 30% of cell phones are iPhones, this gives us 72 million iPhones.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n-GB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a person purchases a new iPhone every two years, that means 36 million iPhones are sold in the U.S. each year.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