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755">
          <p15:clr>
            <a:srgbClr val="FF0000"/>
          </p15:clr>
        </p15:guide>
        <p15:guide id="2" orient="horz" pos="907">
          <p15:clr>
            <a:srgbClr val="FF0000"/>
          </p15:clr>
        </p15:guide>
        <p15:guide id="3" orient="horz" pos="737">
          <p15:clr>
            <a:srgbClr val="00FF00"/>
          </p15:clr>
        </p15:guide>
        <p15:guide id="4" orient="horz" pos="397">
          <p15:clr>
            <a:srgbClr val="00FF00"/>
          </p15:clr>
        </p15:guide>
        <p15:guide id="5" pos="454">
          <p15:clr>
            <a:srgbClr val="FF00FF"/>
          </p15:clr>
        </p15:guide>
        <p15:guide id="6" pos="5272">
          <p15:clr>
            <a:srgbClr val="FF00FF"/>
          </p15:clr>
        </p15:guide>
      </p15:sldGuideLst>
    </p:ext>
    <p:ext uri="GoogleSlidesCustomDataVersion2">
      <go:slidesCustomData xmlns:go="http://customooxmlschemas.google.com/" r:id="rId33" roundtripDataSignature="AMtx7mh9qT+0aPbKpodyuPsIgPAxkK5r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755" orient="horz"/>
        <p:guide pos="907" orient="horz"/>
        <p:guide pos="737" orient="horz"/>
        <p:guide pos="397" orient="horz"/>
        <p:guide pos="454"/>
        <p:guide pos="527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d20364fe9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31d20364fe9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When participating in panel interviews, candidates have the opportunity to interact with employees they’ll interact with on a daily basis. In the counter-questioning part of the interview, the candidate can gain more information about what it’s like working at the company. If organized professionally and prepared, candidates have the opportunity to really understand the team dynamics and culture.</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Although participating in a panel interview makes candidates face more pressure, it can also shorten the hiring time. Instead of holding a series of individual interviews, panel interviews speeds up the hiring process both candidates and employers.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d20364fe9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31d20364fe9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Many companies argue that panel interviews are more effective than personal interviews because they provide a realistic experience to candidates and create a fair hiring process for all candidates. However, panel interviews require adaptability and quick thinking for the candidate and employer both, so you may struggle under interview pressure. If you’re the employer, here’s how to deal with it: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d20364fe9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31d20364fe9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d20364fe9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31d20364fe9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The hiring manager can act as the interview lead. The rest of the panel will act as subject matter experts (SMEs) for areas compatible with the candidate’s skills and experiences.</a:t>
            </a:r>
            <a:endParaRPr>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d20364fe9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31d20364fe9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Panel members must identify what they bring to the panel in terms of their work’s focus and relevant knowledge, skills, or abilities (KSAs). Then, everyone should be on the same page on the minimum requirements candidates need to pass. Train the panel to ask open ended questions and how to form follow up questions. Most importantly, make sure they are all aware of what questions are illegal to ask such as age, pregnancy status and, in some states, current salaries.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d20364fe9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31d20364fe9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After setting up the panel and conducting training, the interview panel members must choose appropriate questions. These questions are not the same for each panelist and should draw out the talent and experience of the candidate. By each panelist focusing on their area of expertise, the person asking the question can gauge when the answer needs further explanation.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d20364fe9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31d20364fe9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IN">
                <a:solidFill>
                  <a:schemeClr val="dk1"/>
                </a:solidFill>
              </a:rPr>
              <a:t>You will select the grouping of candidates based on whether their resume matches the company’s selection criteria. Narrow down the candidate pool at this stage to 3-4 candidates. Only the very best of the pool should make it to this stage. </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d20364fe9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31d20364fe9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During the interview, the panel will take turns asking questions. Do not ask questions in a rush, but ask in turn and have a strategy according to the plan. In addition to asking the candidate questions to assess their experience, knowledge, and potential abilities, you must also answer the candidate’s questions about the company before the interview can end.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d20364fe9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31d20364fe9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After dismissing the candidate, panel members will spend 10-15 minutes discussing and evaluating the qualifications of the candidate and making appropriate recommendations. Everyone will have their own opinion about the candidate, so someone should guide the panel towards creating an objective view to identify who best benefits the company.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d20364fe9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31d20364fe9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Asking candidates questions is the most important part of a panel interview. Knowing how to ask and organize questions will help panelists get more information about the candidates.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d20364fe9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31d20364fe9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d20364fe9_0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31d20364fe9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4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4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2aa006d9eb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g32aa006d9eb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b3f087a09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31b3f087a09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A panel interview is a type of interview conducted by two or more interviewers. The people on the panel will be managers, peers or have important positions in the company. They could be a potential supervisor, future team member, a human resources representative, or even a manager.</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During a panel interview, each panelist will ask the potential candidate a list of questions to get an idea of their talents, personalities, experience, strengths, and weaknesses to see if they fit in their company. Moreover, the interviewer could give some case study scenarios to the candidate to gauge their competency.</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The company will get the desired answers at the end of the panel interview to decide if the candidate is suitable for the job. If you want to know why companies use panel interviews, continue reading below!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b3f087a09_1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31b3f087a09_1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The most fundamental action to making a business become better is to choose the right person for the right position.</a:t>
            </a:r>
            <a:endParaRPr>
              <a:solidFill>
                <a:schemeClr val="dk1"/>
              </a:solidFill>
            </a:endParaRPr>
          </a:p>
          <a:p>
            <a:pPr indent="0" lvl="0" marL="0" rtl="0" algn="l">
              <a:spcBef>
                <a:spcPts val="0"/>
              </a:spcBef>
              <a:spcAft>
                <a:spcPts val="0"/>
              </a:spcAft>
              <a:buClr>
                <a:schemeClr val="dk1"/>
              </a:buClr>
              <a:buSzPts val="1100"/>
              <a:buFont typeface="Arial"/>
              <a:buNone/>
            </a:pPr>
            <a:r>
              <a:rPr lang="en-IN">
                <a:solidFill>
                  <a:schemeClr val="dk1"/>
                </a:solidFill>
              </a:rPr>
              <a:t>These are 5 reasons why companies use panel interviews instead of personal interviews:</a:t>
            </a:r>
            <a:endParaRPr>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b3f087a09_1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31b3f087a09_1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If the interview has only one interviewer, it will be easier to introduce one person’s bias. From there, the questions posed can further confirm the bias and derail the interview. From racial profiling to gender discrimination, an individual interviewer can be biased in so many ways. A structured interview with multiple participants minimizes the impact of biases</a:t>
            </a:r>
            <a:endParaRPr>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d20364fe9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31d20364fe9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A panel interview will have questions raised by the panel. This set of questions and plans can be used with all of the candidates. Therefore, it would be easier to hold structured interviews in the presence of a panel than to hold individual sessions where a candidate could get repeat questions and only one person decides whether a candidate is fit for the job or not.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d20364fe9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31d20364fe9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Many studies by human resources experts in the United States indicate that people can better reveal their talents under pressure. Having a candidate face multiple interviewers can help them reveal hidden strengths and weaknesses.</a:t>
            </a:r>
            <a:endParaRPr>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d20364fe9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31d20364fe9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a:solidFill>
                  <a:schemeClr val="dk1"/>
                </a:solidFill>
              </a:rPr>
              <a:t>Questions from multiple panelists can provide the most accurate candidate feedback, resulting in the best possible decision for their company. Together they can evaluate the candidate’s answers to identify qualifications and the suitability of the candidate for their company culture.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SzPts val="1100"/>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43" name="Shape 43"/>
        <p:cNvGrpSpPr/>
        <p:nvPr/>
      </p:nvGrpSpPr>
      <p:grpSpPr>
        <a:xfrm>
          <a:off x="0" y="0"/>
          <a:ext cx="0" cy="0"/>
          <a:chOff x="0" y="0"/>
          <a:chExt cx="0" cy="0"/>
        </a:xfrm>
      </p:grpSpPr>
      <p:pic>
        <p:nvPicPr>
          <p:cNvPr descr="A close up of a logo&#10;&#10;Description generated with high confidence" id="44" name="Google Shape;44;p56"/>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sp>
        <p:nvSpPr>
          <p:cNvPr id="45" name="Google Shape;45;p56"/>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6" name="Google Shape;46;p56"/>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7" name="Google Shape;47;p56"/>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8" name="Google Shape;48;p56"/>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5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5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 name="Google Shape;2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23" name="Shape 2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5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9" name="Google Shape;2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5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2" name="Google Shape;32;p5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3" name="Google Shape;33;p5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4" name="Google Shape;34;p5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5" name="Google Shape;35;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 name="Shape 36"/>
        <p:cNvGrpSpPr/>
        <p:nvPr/>
      </p:nvGrpSpPr>
      <p:grpSpPr>
        <a:xfrm>
          <a:off x="0" y="0"/>
          <a:ext cx="0" cy="0"/>
          <a:chOff x="0" y="0"/>
          <a:chExt cx="0" cy="0"/>
        </a:xfrm>
      </p:grpSpPr>
      <p:sp>
        <p:nvSpPr>
          <p:cNvPr id="37" name="Google Shape;37;p5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38" name="Google Shape;38;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 name="Shape 39"/>
        <p:cNvGrpSpPr/>
        <p:nvPr/>
      </p:nvGrpSpPr>
      <p:grpSpPr>
        <a:xfrm>
          <a:off x="0" y="0"/>
          <a:ext cx="0" cy="0"/>
          <a:chOff x="0" y="0"/>
          <a:chExt cx="0" cy="0"/>
        </a:xfrm>
      </p:grpSpPr>
      <p:sp>
        <p:nvSpPr>
          <p:cNvPr id="40" name="Google Shape;40;p5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1" name="Google Shape;41;p5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2" name="Google Shape;42;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4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2.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hyperlink" Target="https://learn.codemithra.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3.jpg"/><Relationship Id="rId4"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4" name="Google Shape;54;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55" name="Google Shape;55;p1"/>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6" name="Google Shape;56;p1"/>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7" name="Google Shape;57;p1"/>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31d20364fe9_0_26"/>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IN" sz="2000">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21" name="Google Shape;121;g31d20364fe9_0_26"/>
          <p:cNvSpPr txBox="1"/>
          <p:nvPr/>
        </p:nvSpPr>
        <p:spPr>
          <a:xfrm>
            <a:off x="5532025" y="2567175"/>
            <a:ext cx="3000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1800">
                <a:solidFill>
                  <a:schemeClr val="dk1"/>
                </a:solidFill>
              </a:rPr>
              <a:t>Candidates have the op</a:t>
            </a:r>
            <a:r>
              <a:rPr b="1" lang="en-IN" sz="1800">
                <a:solidFill>
                  <a:schemeClr val="dk1"/>
                </a:solidFill>
              </a:rPr>
              <a:t>portunity to understand the work and how to interact with future colleagues</a:t>
            </a:r>
            <a:endParaRPr b="1" i="0" sz="1800" u="none" cap="none" strike="noStrike">
              <a:solidFill>
                <a:srgbClr val="000000"/>
              </a:solidFill>
              <a:latin typeface="Arial"/>
              <a:ea typeface="Arial"/>
              <a:cs typeface="Arial"/>
              <a:sym typeface="Arial"/>
            </a:endParaRPr>
          </a:p>
        </p:txBody>
      </p:sp>
      <p:pic>
        <p:nvPicPr>
          <p:cNvPr id="122" name="Google Shape;122;g31d20364fe9_0_26"/>
          <p:cNvPicPr preferRelativeResize="0"/>
          <p:nvPr/>
        </p:nvPicPr>
        <p:blipFill rotWithShape="1">
          <a:blip r:embed="rId3">
            <a:alphaModFix/>
          </a:blip>
          <a:srcRect b="0" l="0" r="0" t="0"/>
          <a:stretch/>
        </p:blipFill>
        <p:spPr>
          <a:xfrm>
            <a:off x="858475" y="2376000"/>
            <a:ext cx="3683675" cy="1854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31d20364fe9_0_32"/>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IN" sz="2000">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28" name="Google Shape;128;g31d20364fe9_0_32"/>
          <p:cNvSpPr txBox="1"/>
          <p:nvPr/>
        </p:nvSpPr>
        <p:spPr>
          <a:xfrm>
            <a:off x="5532025" y="2567175"/>
            <a:ext cx="3000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2000">
                <a:solidFill>
                  <a:schemeClr val="dk1"/>
                </a:solidFill>
              </a:rPr>
              <a:t>SPEED UP YOUR HIRING PROCESS WITH BOULO SOLUTIONS</a:t>
            </a:r>
            <a:endParaRPr b="1" i="0" sz="2000" u="none" cap="none" strike="noStrike">
              <a:solidFill>
                <a:srgbClr val="000000"/>
              </a:solidFill>
              <a:latin typeface="Arial"/>
              <a:ea typeface="Arial"/>
              <a:cs typeface="Arial"/>
              <a:sym typeface="Arial"/>
            </a:endParaRPr>
          </a:p>
        </p:txBody>
      </p:sp>
      <p:pic>
        <p:nvPicPr>
          <p:cNvPr id="129" name="Google Shape;129;g31d20364fe9_0_32"/>
          <p:cNvPicPr preferRelativeResize="0"/>
          <p:nvPr/>
        </p:nvPicPr>
        <p:blipFill rotWithShape="1">
          <a:blip r:embed="rId3">
            <a:alphaModFix/>
          </a:blip>
          <a:srcRect b="0" l="0" r="0" t="0"/>
          <a:stretch/>
        </p:blipFill>
        <p:spPr>
          <a:xfrm>
            <a:off x="994700" y="2567175"/>
            <a:ext cx="2962275" cy="154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1d20364fe9_0_38"/>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IN" sz="2000">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35" name="Google Shape;135;g31d20364fe9_0_38"/>
          <p:cNvSpPr txBox="1"/>
          <p:nvPr/>
        </p:nvSpPr>
        <p:spPr>
          <a:xfrm>
            <a:off x="5532025" y="256717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136" name="Google Shape;136;g31d20364fe9_0_38"/>
          <p:cNvSpPr txBox="1"/>
          <p:nvPr/>
        </p:nvSpPr>
        <p:spPr>
          <a:xfrm>
            <a:off x="1582275" y="1563875"/>
            <a:ext cx="7823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chemeClr val="dk1"/>
                </a:solidFill>
              </a:rPr>
              <a:t>How To Conduct A Panel Interview?</a:t>
            </a:r>
            <a:endParaRPr/>
          </a:p>
        </p:txBody>
      </p:sp>
      <p:sp>
        <p:nvSpPr>
          <p:cNvPr id="137" name="Google Shape;137;g31d20364fe9_0_38"/>
          <p:cNvSpPr txBox="1"/>
          <p:nvPr/>
        </p:nvSpPr>
        <p:spPr>
          <a:xfrm>
            <a:off x="152425" y="2056475"/>
            <a:ext cx="8379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dk1"/>
                </a:solidFill>
                <a:latin typeface="Roboto"/>
                <a:ea typeface="Roboto"/>
                <a:cs typeface="Roboto"/>
                <a:sym typeface="Roboto"/>
              </a:rPr>
              <a:t>To conduct a panel interview, the company needs a detailed plan for each interview step. You can refer to our panel interview guidelines below:</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IN" sz="1800">
                <a:solidFill>
                  <a:schemeClr val="dk1"/>
                </a:solidFill>
                <a:latin typeface="Roboto"/>
                <a:ea typeface="Roboto"/>
                <a:cs typeface="Roboto"/>
                <a:sym typeface="Roboto"/>
              </a:rPr>
              <a:t>Choose interviewers for the panel.</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IN" sz="1800">
                <a:solidFill>
                  <a:schemeClr val="dk1"/>
                </a:solidFill>
                <a:latin typeface="Roboto"/>
                <a:ea typeface="Roboto"/>
                <a:cs typeface="Roboto"/>
                <a:sym typeface="Roboto"/>
              </a:rPr>
              <a:t>Train the panel.</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IN" sz="1800">
                <a:solidFill>
                  <a:schemeClr val="dk1"/>
                </a:solidFill>
                <a:latin typeface="Roboto"/>
                <a:ea typeface="Roboto"/>
                <a:cs typeface="Roboto"/>
                <a:sym typeface="Roboto"/>
              </a:rPr>
              <a:t>Select interview questions.</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IN" sz="1800">
                <a:solidFill>
                  <a:schemeClr val="dk1"/>
                </a:solidFill>
                <a:latin typeface="Roboto"/>
                <a:ea typeface="Roboto"/>
                <a:cs typeface="Roboto"/>
                <a:sym typeface="Roboto"/>
              </a:rPr>
              <a:t>Select initial candidates for interview.</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IN" sz="1800">
                <a:solidFill>
                  <a:schemeClr val="dk1"/>
                </a:solidFill>
                <a:latin typeface="Roboto"/>
                <a:ea typeface="Roboto"/>
                <a:cs typeface="Roboto"/>
                <a:sym typeface="Roboto"/>
              </a:rPr>
              <a:t>Interview candidates.</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Char char="●"/>
            </a:pPr>
            <a:r>
              <a:rPr lang="en-IN" sz="1800">
                <a:solidFill>
                  <a:schemeClr val="dk1"/>
                </a:solidFill>
                <a:latin typeface="Roboto"/>
                <a:ea typeface="Roboto"/>
                <a:cs typeface="Roboto"/>
                <a:sym typeface="Roboto"/>
              </a:rPr>
              <a:t>Discuss and assess candidate qualifications and if a good fit, recommend to hire.</a:t>
            </a:r>
            <a:endParaRPr sz="18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31d20364fe9_0_54"/>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IN" sz="2000">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43" name="Google Shape;143;g31d20364fe9_0_54"/>
          <p:cNvSpPr txBox="1"/>
          <p:nvPr/>
        </p:nvSpPr>
        <p:spPr>
          <a:xfrm>
            <a:off x="5532025" y="256717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144" name="Google Shape;144;g31d20364fe9_0_54"/>
          <p:cNvSpPr txBox="1"/>
          <p:nvPr/>
        </p:nvSpPr>
        <p:spPr>
          <a:xfrm>
            <a:off x="1582275" y="1563875"/>
            <a:ext cx="7823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2000">
                <a:solidFill>
                  <a:schemeClr val="dk1"/>
                </a:solidFill>
              </a:rPr>
              <a:t>Step 1: Choose the interviewers</a:t>
            </a:r>
            <a:endParaRPr/>
          </a:p>
        </p:txBody>
      </p:sp>
      <p:sp>
        <p:nvSpPr>
          <p:cNvPr id="145" name="Google Shape;145;g31d20364fe9_0_54"/>
          <p:cNvSpPr txBox="1"/>
          <p:nvPr/>
        </p:nvSpPr>
        <p:spPr>
          <a:xfrm>
            <a:off x="152425" y="2056475"/>
            <a:ext cx="8379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dk1"/>
                </a:solidFill>
                <a:latin typeface="Roboto"/>
                <a:ea typeface="Roboto"/>
                <a:cs typeface="Roboto"/>
                <a:sym typeface="Roboto"/>
              </a:rPr>
              <a:t>The company can choose from 3 to 5 people to participate in the panel during the interview. The panel will include representatives who are veteran employees, peers, or managers.</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IN" sz="1800">
                <a:solidFill>
                  <a:schemeClr val="dk1"/>
                </a:solidFill>
                <a:latin typeface="Roboto"/>
                <a:ea typeface="Roboto"/>
                <a:cs typeface="Roboto"/>
                <a:sym typeface="Roboto"/>
              </a:rPr>
              <a:t>Human Resources Representative</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IN" sz="1800">
                <a:solidFill>
                  <a:schemeClr val="dk1"/>
                </a:solidFill>
                <a:latin typeface="Roboto"/>
                <a:ea typeface="Roboto"/>
                <a:cs typeface="Roboto"/>
                <a:sym typeface="Roboto"/>
              </a:rPr>
              <a:t>Hiring Manager</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IN" sz="1800">
                <a:solidFill>
                  <a:schemeClr val="dk1"/>
                </a:solidFill>
                <a:latin typeface="Roboto"/>
                <a:ea typeface="Roboto"/>
                <a:cs typeface="Roboto"/>
                <a:sym typeface="Roboto"/>
              </a:rPr>
              <a:t>Managers related to the department that needs to hire personnel</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Char char="●"/>
            </a:pPr>
            <a:r>
              <a:rPr lang="en-IN" sz="1800">
                <a:solidFill>
                  <a:schemeClr val="dk1"/>
                </a:solidFill>
                <a:latin typeface="Roboto"/>
                <a:ea typeface="Roboto"/>
                <a:cs typeface="Roboto"/>
                <a:sym typeface="Roboto"/>
              </a:rPr>
              <a:t>Future team members</a:t>
            </a:r>
            <a:r>
              <a:rPr lang="en-I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31d20364fe9_0_68"/>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IN" sz="2000">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51" name="Google Shape;151;g31d20364fe9_0_68"/>
          <p:cNvSpPr txBox="1"/>
          <p:nvPr/>
        </p:nvSpPr>
        <p:spPr>
          <a:xfrm>
            <a:off x="5532025" y="2567175"/>
            <a:ext cx="3000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2000">
                <a:solidFill>
                  <a:schemeClr val="dk1"/>
                </a:solidFill>
                <a:latin typeface="Roboto"/>
                <a:ea typeface="Roboto"/>
                <a:cs typeface="Roboto"/>
                <a:sym typeface="Roboto"/>
              </a:rPr>
              <a:t>Step 2: Train the panel</a:t>
            </a:r>
            <a:endParaRPr b="1" sz="2000">
              <a:solidFill>
                <a:schemeClr val="dk1"/>
              </a:solidFill>
              <a:latin typeface="Roboto"/>
              <a:ea typeface="Roboto"/>
              <a:cs typeface="Roboto"/>
              <a:sym typeface="Roboto"/>
            </a:endParaRPr>
          </a:p>
          <a:p>
            <a:pPr indent="0" lvl="0" marL="0" rtl="0" algn="l">
              <a:spcBef>
                <a:spcPts val="0"/>
              </a:spcBef>
              <a:spcAft>
                <a:spcPts val="0"/>
              </a:spcAft>
              <a:buClr>
                <a:schemeClr val="dk1"/>
              </a:buClr>
              <a:buSzPts val="2000"/>
              <a:buFont typeface="Arial"/>
              <a:buNone/>
            </a:pPr>
            <a:r>
              <a:t/>
            </a:r>
            <a:endParaRPr b="1" sz="1800">
              <a:solidFill>
                <a:schemeClr val="dk1"/>
              </a:solidFill>
            </a:endParaRPr>
          </a:p>
        </p:txBody>
      </p:sp>
      <p:pic>
        <p:nvPicPr>
          <p:cNvPr id="152" name="Google Shape;152;g31d20364fe9_0_68"/>
          <p:cNvPicPr preferRelativeResize="0"/>
          <p:nvPr/>
        </p:nvPicPr>
        <p:blipFill rotWithShape="1">
          <a:blip r:embed="rId3">
            <a:alphaModFix/>
          </a:blip>
          <a:srcRect b="0" l="0" r="0" t="0"/>
          <a:stretch/>
        </p:blipFill>
        <p:spPr>
          <a:xfrm>
            <a:off x="936775" y="2393300"/>
            <a:ext cx="2857500" cy="160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1d20364fe9_0_81"/>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IN" sz="2000">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58" name="Google Shape;158;g31d20364fe9_0_81"/>
          <p:cNvSpPr txBox="1"/>
          <p:nvPr/>
        </p:nvSpPr>
        <p:spPr>
          <a:xfrm>
            <a:off x="5532025" y="2567175"/>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1800">
                <a:solidFill>
                  <a:schemeClr val="dk1"/>
                </a:solidFill>
              </a:rPr>
              <a:t>Step 3: Select interview questions</a:t>
            </a:r>
            <a:endParaRPr b="1" sz="1800">
              <a:solidFill>
                <a:schemeClr val="dk1"/>
              </a:solidFill>
            </a:endParaRPr>
          </a:p>
        </p:txBody>
      </p:sp>
      <p:pic>
        <p:nvPicPr>
          <p:cNvPr id="159" name="Google Shape;159;g31d20364fe9_0_81"/>
          <p:cNvPicPr preferRelativeResize="0"/>
          <p:nvPr/>
        </p:nvPicPr>
        <p:blipFill rotWithShape="1">
          <a:blip r:embed="rId3">
            <a:alphaModFix/>
          </a:blip>
          <a:srcRect b="0" l="0" r="0" t="0"/>
          <a:stretch/>
        </p:blipFill>
        <p:spPr>
          <a:xfrm>
            <a:off x="1341200" y="1886350"/>
            <a:ext cx="2428875" cy="1885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1d20364fe9_0_96"/>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IN" sz="2000">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65" name="Google Shape;165;g31d20364fe9_0_96"/>
          <p:cNvSpPr txBox="1"/>
          <p:nvPr/>
        </p:nvSpPr>
        <p:spPr>
          <a:xfrm>
            <a:off x="4943275" y="2413275"/>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1800">
                <a:solidFill>
                  <a:schemeClr val="dk1"/>
                </a:solidFill>
              </a:rPr>
              <a:t>Step 4: Select initial candidates for interview</a:t>
            </a:r>
            <a:endParaRPr b="1" sz="1800">
              <a:solidFill>
                <a:schemeClr val="dk1"/>
              </a:solidFill>
            </a:endParaRPr>
          </a:p>
        </p:txBody>
      </p:sp>
      <p:pic>
        <p:nvPicPr>
          <p:cNvPr id="166" name="Google Shape;166;g31d20364fe9_0_96"/>
          <p:cNvPicPr preferRelativeResize="0"/>
          <p:nvPr/>
        </p:nvPicPr>
        <p:blipFill rotWithShape="1">
          <a:blip r:embed="rId3">
            <a:alphaModFix/>
          </a:blip>
          <a:srcRect b="0" l="0" r="0" t="0"/>
          <a:stretch/>
        </p:blipFill>
        <p:spPr>
          <a:xfrm>
            <a:off x="983125" y="2082550"/>
            <a:ext cx="2857500" cy="1600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31d20364fe9_0_87"/>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IN" sz="2000">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72" name="Google Shape;172;g31d20364fe9_0_87"/>
          <p:cNvSpPr txBox="1"/>
          <p:nvPr/>
        </p:nvSpPr>
        <p:spPr>
          <a:xfrm>
            <a:off x="5532025" y="2567175"/>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1800">
                <a:solidFill>
                  <a:schemeClr val="dk1"/>
                </a:solidFill>
              </a:rPr>
              <a:t>Step 5: Interview candidates</a:t>
            </a:r>
            <a:endParaRPr b="1" sz="1800">
              <a:solidFill>
                <a:schemeClr val="dk1"/>
              </a:solidFill>
            </a:endParaRPr>
          </a:p>
        </p:txBody>
      </p:sp>
      <p:pic>
        <p:nvPicPr>
          <p:cNvPr id="173" name="Google Shape;173;g31d20364fe9_0_87"/>
          <p:cNvPicPr preferRelativeResize="0"/>
          <p:nvPr/>
        </p:nvPicPr>
        <p:blipFill rotWithShape="1">
          <a:blip r:embed="rId3">
            <a:alphaModFix/>
          </a:blip>
          <a:srcRect b="0" l="0" r="0" t="0"/>
          <a:stretch/>
        </p:blipFill>
        <p:spPr>
          <a:xfrm>
            <a:off x="1193675" y="2095838"/>
            <a:ext cx="2619375" cy="174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31d20364fe9_0_103"/>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IN" sz="2000">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79" name="Google Shape;179;g31d20364fe9_0_103"/>
          <p:cNvSpPr txBox="1"/>
          <p:nvPr/>
        </p:nvSpPr>
        <p:spPr>
          <a:xfrm>
            <a:off x="5369300" y="2351475"/>
            <a:ext cx="3000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1800">
                <a:solidFill>
                  <a:schemeClr val="dk1"/>
                </a:solidFill>
              </a:rPr>
              <a:t>Step 6: Discuss and assess candidate qualifications and recommend to hire</a:t>
            </a:r>
            <a:endParaRPr b="1" sz="1800">
              <a:solidFill>
                <a:schemeClr val="dk1"/>
              </a:solidFill>
            </a:endParaRPr>
          </a:p>
        </p:txBody>
      </p:sp>
      <p:pic>
        <p:nvPicPr>
          <p:cNvPr id="180" name="Google Shape;180;g31d20364fe9_0_103"/>
          <p:cNvPicPr preferRelativeResize="0"/>
          <p:nvPr/>
        </p:nvPicPr>
        <p:blipFill rotWithShape="1">
          <a:blip r:embed="rId3">
            <a:alphaModFix/>
          </a:blip>
          <a:srcRect b="0" l="0" r="0" t="0"/>
          <a:stretch/>
        </p:blipFill>
        <p:spPr>
          <a:xfrm>
            <a:off x="1099475" y="2167275"/>
            <a:ext cx="2857500" cy="1600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31d20364fe9_0_109"/>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IN" sz="2000">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86" name="Google Shape;186;g31d20364fe9_0_109"/>
          <p:cNvSpPr txBox="1"/>
          <p:nvPr/>
        </p:nvSpPr>
        <p:spPr>
          <a:xfrm>
            <a:off x="5532025" y="2567175"/>
            <a:ext cx="3000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1800">
                <a:solidFill>
                  <a:schemeClr val="dk1"/>
                </a:solidFill>
                <a:latin typeface="Roboto"/>
                <a:ea typeface="Roboto"/>
                <a:cs typeface="Roboto"/>
                <a:sym typeface="Roboto"/>
              </a:rPr>
              <a:t>Questions To Ask Candidates In a Panel Interview</a:t>
            </a:r>
            <a:endParaRPr b="1" sz="1800">
              <a:solidFill>
                <a:schemeClr val="dk1"/>
              </a:solidFill>
              <a:latin typeface="Roboto"/>
              <a:ea typeface="Roboto"/>
              <a:cs typeface="Roboto"/>
              <a:sym typeface="Roboto"/>
            </a:endParaRPr>
          </a:p>
        </p:txBody>
      </p:sp>
      <p:pic>
        <p:nvPicPr>
          <p:cNvPr id="187" name="Google Shape;187;g31d20364fe9_0_109"/>
          <p:cNvPicPr preferRelativeResize="0"/>
          <p:nvPr/>
        </p:nvPicPr>
        <p:blipFill rotWithShape="1">
          <a:blip r:embed="rId3">
            <a:alphaModFix/>
          </a:blip>
          <a:srcRect b="0" l="0" r="0" t="0"/>
          <a:stretch/>
        </p:blipFill>
        <p:spPr>
          <a:xfrm>
            <a:off x="1432825" y="2362300"/>
            <a:ext cx="2619375" cy="1743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3" name="Google Shape;63;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4" name="Google Shape;64;p2"/>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5" name="Google Shape;65;p2"/>
          <p:cNvSpPr txBox="1"/>
          <p:nvPr/>
        </p:nvSpPr>
        <p:spPr>
          <a:xfrm>
            <a:off x="425864" y="2035735"/>
            <a:ext cx="4690800" cy="600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500"/>
              <a:buFont typeface="Arial"/>
              <a:buNone/>
            </a:pPr>
            <a:r>
              <a:rPr b="1" lang="en-IN" sz="2700">
                <a:solidFill>
                  <a:schemeClr val="lt1"/>
                </a:solidFill>
              </a:rPr>
              <a:t>PANEL INTERVIEW</a:t>
            </a:r>
            <a:endParaRPr b="1" i="0" sz="3500" u="none" cap="none" strike="noStrike">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31d20364fe9_0_117"/>
          <p:cNvSpPr txBox="1"/>
          <p:nvPr/>
        </p:nvSpPr>
        <p:spPr>
          <a:xfrm>
            <a:off x="5532025" y="256717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193" name="Google Shape;193;g31d20364fe9_0_117"/>
          <p:cNvSpPr txBox="1"/>
          <p:nvPr/>
        </p:nvSpPr>
        <p:spPr>
          <a:xfrm>
            <a:off x="1194000" y="1193563"/>
            <a:ext cx="7823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700"/>
              <a:buFont typeface="Arial"/>
              <a:buNone/>
            </a:pPr>
            <a:r>
              <a:rPr b="1" lang="en-IN" sz="2000">
                <a:solidFill>
                  <a:schemeClr val="dk1"/>
                </a:solidFill>
              </a:rPr>
              <a:t>Here are some questions you should ask in a panel interview:</a:t>
            </a:r>
            <a:endParaRPr sz="2000"/>
          </a:p>
        </p:txBody>
      </p:sp>
      <p:sp>
        <p:nvSpPr>
          <p:cNvPr id="194" name="Google Shape;194;g31d20364fe9_0_117"/>
          <p:cNvSpPr txBox="1"/>
          <p:nvPr/>
        </p:nvSpPr>
        <p:spPr>
          <a:xfrm>
            <a:off x="152425" y="1559725"/>
            <a:ext cx="83796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a:buChar char="●"/>
            </a:pPr>
            <a:r>
              <a:rPr lang="en-IN" sz="1800">
                <a:solidFill>
                  <a:schemeClr val="dk1"/>
                </a:solidFill>
                <a:latin typeface="Roboto"/>
                <a:ea typeface="Roboto"/>
                <a:cs typeface="Roboto"/>
                <a:sym typeface="Roboto"/>
              </a:rPr>
              <a:t>Tell me about yourself.</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IN" sz="1800">
                <a:solidFill>
                  <a:schemeClr val="dk1"/>
                </a:solidFill>
                <a:latin typeface="Roboto"/>
                <a:ea typeface="Roboto"/>
                <a:cs typeface="Roboto"/>
                <a:sym typeface="Roboto"/>
              </a:rPr>
              <a:t>Where do you see yourself in three to five years?</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IN" sz="1800">
                <a:solidFill>
                  <a:schemeClr val="dk1"/>
                </a:solidFill>
                <a:latin typeface="Roboto"/>
                <a:ea typeface="Roboto"/>
                <a:cs typeface="Roboto"/>
                <a:sym typeface="Roboto"/>
              </a:rPr>
              <a:t>What is your greatest strength?</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IN" sz="1800">
                <a:solidFill>
                  <a:schemeClr val="dk1"/>
                </a:solidFill>
                <a:latin typeface="Roboto"/>
                <a:ea typeface="Roboto"/>
                <a:cs typeface="Roboto"/>
                <a:sym typeface="Roboto"/>
              </a:rPr>
              <a:t>What is your greatest weakness?</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IN" sz="1800">
                <a:solidFill>
                  <a:schemeClr val="dk1"/>
                </a:solidFill>
                <a:latin typeface="Roboto"/>
                <a:ea typeface="Roboto"/>
                <a:cs typeface="Roboto"/>
                <a:sym typeface="Roboto"/>
              </a:rPr>
              <a:t>Why do you want to work here?</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IN" sz="1800">
                <a:solidFill>
                  <a:schemeClr val="dk1"/>
                </a:solidFill>
                <a:latin typeface="Roboto"/>
                <a:ea typeface="Roboto"/>
                <a:cs typeface="Roboto"/>
                <a:sym typeface="Roboto"/>
              </a:rPr>
              <a:t>Why should we hire you?</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IN" sz="1800">
                <a:solidFill>
                  <a:schemeClr val="dk1"/>
                </a:solidFill>
                <a:latin typeface="Roboto"/>
                <a:ea typeface="Roboto"/>
                <a:cs typeface="Roboto"/>
                <a:sym typeface="Roboto"/>
              </a:rPr>
              <a:t>Describe the best team you’ve ever worked with.</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IN" sz="1800">
                <a:solidFill>
                  <a:schemeClr val="dk1"/>
                </a:solidFill>
                <a:latin typeface="Roboto"/>
                <a:ea typeface="Roboto"/>
                <a:cs typeface="Roboto"/>
                <a:sym typeface="Roboto"/>
              </a:rPr>
              <a:t>How would a colleague describe you?</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IN" sz="1800">
                <a:solidFill>
                  <a:schemeClr val="dk1"/>
                </a:solidFill>
                <a:latin typeface="Roboto"/>
                <a:ea typeface="Roboto"/>
                <a:cs typeface="Roboto"/>
                <a:sym typeface="Roboto"/>
              </a:rPr>
              <a:t>How do you handle tight deadlines for projects with minimal supervision?</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IN" sz="1800">
                <a:solidFill>
                  <a:schemeClr val="dk1"/>
                </a:solidFill>
                <a:latin typeface="Roboto"/>
                <a:ea typeface="Roboto"/>
                <a:cs typeface="Roboto"/>
                <a:sym typeface="Roboto"/>
              </a:rPr>
              <a:t>Imagine that you are introducing a new policy to your co-workers or employees, and you face opposition. How would you handle it?</a:t>
            </a:r>
            <a:endParaRPr sz="1800">
              <a:solidFill>
                <a:schemeClr val="dk1"/>
              </a:solidFill>
              <a:latin typeface="Roboto"/>
              <a:ea typeface="Roboto"/>
              <a:cs typeface="Roboto"/>
              <a:sym typeface="Roboto"/>
            </a:endParaRPr>
          </a:p>
        </p:txBody>
      </p:sp>
      <p:sp>
        <p:nvSpPr>
          <p:cNvPr id="195" name="Google Shape;195;g31d20364fe9_0_117"/>
          <p:cNvSpPr txBox="1"/>
          <p:nvPr/>
        </p:nvSpPr>
        <p:spPr>
          <a:xfrm>
            <a:off x="3532900" y="575725"/>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IN" sz="2000">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31d20364fe9_0_124"/>
          <p:cNvSpPr txBox="1"/>
          <p:nvPr/>
        </p:nvSpPr>
        <p:spPr>
          <a:xfrm>
            <a:off x="5532025" y="256717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p:txBody>
      </p:sp>
      <p:sp>
        <p:nvSpPr>
          <p:cNvPr id="201" name="Google Shape;201;g31d20364fe9_0_124"/>
          <p:cNvSpPr txBox="1"/>
          <p:nvPr/>
        </p:nvSpPr>
        <p:spPr>
          <a:xfrm>
            <a:off x="1582275" y="1563875"/>
            <a:ext cx="78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2" name="Google Shape;202;g31d20364fe9_0_124"/>
          <p:cNvSpPr txBox="1"/>
          <p:nvPr/>
        </p:nvSpPr>
        <p:spPr>
          <a:xfrm>
            <a:off x="152425" y="1751675"/>
            <a:ext cx="83796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IN" sz="1800">
                <a:solidFill>
                  <a:schemeClr val="dk1"/>
                </a:solidFill>
              </a:rPr>
              <a:t>Describe a time when you were working on a team project and had a conflict in the group. How did you handle the situation?</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Tell us about an occasion when you had to deal with a difficult client. How did you prevent the situation from turning worse?</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What is the worst mistake you made in your previous position? How did you remediate this?</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Do you have any questions of your own?</a:t>
            </a:r>
            <a:endParaRPr sz="1700">
              <a:solidFill>
                <a:schemeClr val="dk1"/>
              </a:solidFill>
              <a:latin typeface="Roboto"/>
              <a:ea typeface="Roboto"/>
              <a:cs typeface="Roboto"/>
              <a:sym typeface="Roboto"/>
            </a:endParaRPr>
          </a:p>
        </p:txBody>
      </p:sp>
      <p:sp>
        <p:nvSpPr>
          <p:cNvPr id="203" name="Google Shape;203;g31d20364fe9_0_124"/>
          <p:cNvSpPr txBox="1"/>
          <p:nvPr/>
        </p:nvSpPr>
        <p:spPr>
          <a:xfrm>
            <a:off x="3532900" y="575725"/>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IN" sz="2000">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4"/>
          <p:cNvSpPr/>
          <p:nvPr/>
        </p:nvSpPr>
        <p:spPr>
          <a:xfrm>
            <a:off x="555120" y="915840"/>
            <a:ext cx="754488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pic>
        <p:nvPicPr>
          <p:cNvPr id="209" name="Google Shape;209;p44"/>
          <p:cNvPicPr preferRelativeResize="0"/>
          <p:nvPr/>
        </p:nvPicPr>
        <p:blipFill rotWithShape="1">
          <a:blip r:embed="rId3">
            <a:alphaModFix/>
          </a:blip>
          <a:srcRect b="0" l="0" r="0" t="0"/>
          <a:stretch/>
        </p:blipFill>
        <p:spPr>
          <a:xfrm>
            <a:off x="2799160" y="913210"/>
            <a:ext cx="2855119" cy="2888456"/>
          </a:xfrm>
          <a:prstGeom prst="rect">
            <a:avLst/>
          </a:prstGeom>
          <a:noFill/>
          <a:ln>
            <a:noFill/>
          </a:ln>
        </p:spPr>
      </p:pic>
      <p:sp>
        <p:nvSpPr>
          <p:cNvPr id="210" name="Google Shape;210;p44"/>
          <p:cNvSpPr/>
          <p:nvPr/>
        </p:nvSpPr>
        <p:spPr>
          <a:xfrm>
            <a:off x="1634729" y="4055269"/>
            <a:ext cx="5184000" cy="28470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IN"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16" name="Google Shape;216;p4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217" name="Google Shape;217;p45"/>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218" name="Google Shape;218;p45"/>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IN"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219" name="Google Shape;219;p45"/>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20" name="Google Shape;220;p45"/>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21" name="Google Shape;221;p45"/>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222" name="Google Shape;222;p45"/>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23" name="Google Shape;223;p45"/>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224" name="Google Shape;224;p45"/>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225" name="Google Shape;225;p45"/>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226" name="Google Shape;226;p45"/>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32aa006d9eb_0_48"/>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IN" sz="1600">
                <a:solidFill>
                  <a:schemeClr val="dk1"/>
                </a:solidFill>
                <a:highlight>
                  <a:srgbClr val="FFFFFF"/>
                </a:highlight>
                <a:latin typeface="Roboto"/>
                <a:ea typeface="Roboto"/>
                <a:cs typeface="Roboto"/>
                <a:sym typeface="Roboto"/>
              </a:rPr>
              <a:t>QR CODE</a:t>
            </a:r>
            <a:r>
              <a:rPr b="1" lang="en-IN"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IN"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p:txBody>
      </p:sp>
      <p:sp>
        <p:nvSpPr>
          <p:cNvPr id="71" name="Google Shape;71;g32aa006d9eb_0_48"/>
          <p:cNvSpPr txBox="1"/>
          <p:nvPr/>
        </p:nvSpPr>
        <p:spPr>
          <a:xfrm>
            <a:off x="577325" y="622125"/>
            <a:ext cx="7786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IN" sz="1500" u="none" cap="none" strike="noStrike">
                <a:solidFill>
                  <a:srgbClr val="000000"/>
                </a:solidFill>
                <a:latin typeface="Roboto"/>
                <a:ea typeface="Roboto"/>
                <a:cs typeface="Roboto"/>
                <a:sym typeface="Roboto"/>
              </a:rPr>
              <a:t>                    TEST TIME ON: </a:t>
            </a:r>
            <a:r>
              <a:rPr b="1" lang="en-IN" sz="1500">
                <a:latin typeface="Roboto"/>
                <a:ea typeface="Roboto"/>
                <a:cs typeface="Roboto"/>
                <a:sym typeface="Roboto"/>
              </a:rPr>
              <a:t>Skype/ Telephonic interviews</a:t>
            </a:r>
            <a:endParaRPr b="1" i="0" sz="1500" u="none" cap="none" strike="noStrike">
              <a:solidFill>
                <a:srgbClr val="000000"/>
              </a:solidFill>
              <a:latin typeface="Roboto"/>
              <a:ea typeface="Roboto"/>
              <a:cs typeface="Roboto"/>
              <a:sym typeface="Roboto"/>
            </a:endParaRPr>
          </a:p>
        </p:txBody>
      </p:sp>
      <p:sp>
        <p:nvSpPr>
          <p:cNvPr id="72" name="Google Shape;72;g32aa006d9eb_0_48"/>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73" name="Google Shape;73;g32aa006d9eb_0_48"/>
          <p:cNvPicPr preferRelativeResize="0"/>
          <p:nvPr/>
        </p:nvPicPr>
        <p:blipFill>
          <a:blip r:embed="rId3">
            <a:alphaModFix/>
          </a:blip>
          <a:stretch>
            <a:fillRect/>
          </a:stretch>
        </p:blipFill>
        <p:spPr>
          <a:xfrm>
            <a:off x="3752425" y="2374400"/>
            <a:ext cx="1864750" cy="1864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31b3f087a09_1_2"/>
          <p:cNvSpPr txBox="1"/>
          <p:nvPr>
            <p:ph idx="1" type="body"/>
          </p:nvPr>
        </p:nvSpPr>
        <p:spPr>
          <a:xfrm>
            <a:off x="720000" y="1440000"/>
            <a:ext cx="8091600" cy="3703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100"/>
              <a:buNone/>
            </a:pPr>
            <a:r>
              <a:rPr lang="en-IN">
                <a:solidFill>
                  <a:schemeClr val="dk1"/>
                </a:solidFill>
              </a:rPr>
              <a:t>                                                                                  </a:t>
            </a:r>
            <a:endParaRPr>
              <a:solidFill>
                <a:schemeClr val="dk1"/>
              </a:solidFill>
            </a:endParaRPr>
          </a:p>
          <a:p>
            <a:pPr indent="0" lvl="0" marL="0" rtl="0" algn="just">
              <a:lnSpc>
                <a:spcPct val="150000"/>
              </a:lnSpc>
              <a:spcBef>
                <a:spcPts val="0"/>
              </a:spcBef>
              <a:spcAft>
                <a:spcPts val="0"/>
              </a:spcAft>
              <a:buSzPts val="1100"/>
              <a:buNone/>
            </a:pPr>
            <a:r>
              <a:t/>
            </a:r>
            <a:endParaRPr b="1">
              <a:solidFill>
                <a:schemeClr val="dk1"/>
              </a:solidFill>
            </a:endParaRPr>
          </a:p>
          <a:p>
            <a:pPr indent="0" lvl="0" marL="0" rtl="0" algn="just">
              <a:lnSpc>
                <a:spcPct val="150000"/>
              </a:lnSpc>
              <a:spcBef>
                <a:spcPts val="0"/>
              </a:spcBef>
              <a:spcAft>
                <a:spcPts val="0"/>
              </a:spcAft>
              <a:buSzPts val="1100"/>
              <a:buNone/>
            </a:pPr>
            <a:r>
              <a:t/>
            </a:r>
            <a:endParaRPr b="1">
              <a:solidFill>
                <a:schemeClr val="dk1"/>
              </a:solidFill>
            </a:endParaRPr>
          </a:p>
          <a:p>
            <a:pPr indent="0" lvl="0" marL="0" rtl="0" algn="just">
              <a:lnSpc>
                <a:spcPct val="150000"/>
              </a:lnSpc>
              <a:spcBef>
                <a:spcPts val="0"/>
              </a:spcBef>
              <a:spcAft>
                <a:spcPts val="0"/>
              </a:spcAft>
              <a:buSzPts val="1100"/>
              <a:buNone/>
            </a:pPr>
            <a:r>
              <a:rPr b="1" lang="en-IN">
                <a:solidFill>
                  <a:schemeClr val="dk1"/>
                </a:solidFill>
              </a:rPr>
              <a:t>                                                                       What Is A Panel Interview?</a:t>
            </a:r>
            <a:endParaRPr>
              <a:solidFill>
                <a:schemeClr val="dk1"/>
              </a:solidFill>
            </a:endParaRPr>
          </a:p>
        </p:txBody>
      </p:sp>
      <p:sp>
        <p:nvSpPr>
          <p:cNvPr id="79" name="Google Shape;79;g31b3f087a09_1_2"/>
          <p:cNvSpPr txBox="1"/>
          <p:nvPr/>
        </p:nvSpPr>
        <p:spPr>
          <a:xfrm>
            <a:off x="3418325" y="923700"/>
            <a:ext cx="4203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IN" sz="2000">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pic>
        <p:nvPicPr>
          <p:cNvPr id="80" name="Google Shape;80;g31b3f087a09_1_2"/>
          <p:cNvPicPr preferRelativeResize="0"/>
          <p:nvPr/>
        </p:nvPicPr>
        <p:blipFill rotWithShape="1">
          <a:blip r:embed="rId3">
            <a:alphaModFix/>
          </a:blip>
          <a:srcRect b="0" l="0" r="0" t="0"/>
          <a:stretch/>
        </p:blipFill>
        <p:spPr>
          <a:xfrm>
            <a:off x="720000" y="1996900"/>
            <a:ext cx="3342250" cy="1671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 calcmode="lin" valueType="num">
                                      <p:cBhvr additive="base">
                                        <p:cTn dur="500"/>
                                        <p:tgtEl>
                                          <p:spTgt spid="7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 calcmode="lin" valueType="num">
                                      <p:cBhvr additive="base">
                                        <p:cTn dur="500"/>
                                        <p:tgtEl>
                                          <p:spTgt spid="7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 calcmode="lin" valueType="num">
                                      <p:cBhvr additive="base">
                                        <p:cTn dur="500"/>
                                        <p:tgtEl>
                                          <p:spTgt spid="7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anim calcmode="lin" valueType="num">
                                      <p:cBhvr additive="base">
                                        <p:cTn dur="500"/>
                                        <p:tgtEl>
                                          <p:spTgt spid="7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31b3f087a09_1_28"/>
          <p:cNvSpPr txBox="1"/>
          <p:nvPr/>
        </p:nvSpPr>
        <p:spPr>
          <a:xfrm>
            <a:off x="3482300" y="872075"/>
            <a:ext cx="4203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IN" sz="2000">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pic>
        <p:nvPicPr>
          <p:cNvPr id="86" name="Google Shape;86;g31b3f087a09_1_28"/>
          <p:cNvPicPr preferRelativeResize="0"/>
          <p:nvPr/>
        </p:nvPicPr>
        <p:blipFill rotWithShape="1">
          <a:blip r:embed="rId3">
            <a:alphaModFix/>
          </a:blip>
          <a:srcRect b="0" l="0" r="0" t="0"/>
          <a:stretch/>
        </p:blipFill>
        <p:spPr>
          <a:xfrm>
            <a:off x="1441025" y="2000125"/>
            <a:ext cx="2495550" cy="1828800"/>
          </a:xfrm>
          <a:prstGeom prst="rect">
            <a:avLst/>
          </a:prstGeom>
          <a:noFill/>
          <a:ln>
            <a:noFill/>
          </a:ln>
        </p:spPr>
      </p:pic>
      <p:sp>
        <p:nvSpPr>
          <p:cNvPr id="87" name="Google Shape;87;g31b3f087a09_1_28"/>
          <p:cNvSpPr txBox="1"/>
          <p:nvPr/>
        </p:nvSpPr>
        <p:spPr>
          <a:xfrm>
            <a:off x="5035100" y="2206525"/>
            <a:ext cx="30000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1800" u="none" cap="none" strike="noStrike">
                <a:solidFill>
                  <a:srgbClr val="000000"/>
                </a:solidFill>
                <a:latin typeface="Roboto"/>
                <a:ea typeface="Roboto"/>
                <a:cs typeface="Roboto"/>
                <a:sym typeface="Roboto"/>
              </a:rPr>
              <a:t>Why do companies Prefer Panel Interviews Over Personal Interviews?</a:t>
            </a:r>
            <a:endParaRPr b="1" i="0" sz="1800" u="none" cap="none" strike="noStrik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31b3f087a09_1_43"/>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IN" sz="2000">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pic>
        <p:nvPicPr>
          <p:cNvPr id="93" name="Google Shape;93;g31b3f087a09_1_43"/>
          <p:cNvPicPr preferRelativeResize="0"/>
          <p:nvPr/>
        </p:nvPicPr>
        <p:blipFill rotWithShape="1">
          <a:blip r:embed="rId3">
            <a:alphaModFix/>
          </a:blip>
          <a:srcRect b="0" l="0" r="0" t="0"/>
          <a:stretch/>
        </p:blipFill>
        <p:spPr>
          <a:xfrm>
            <a:off x="1393675" y="2109500"/>
            <a:ext cx="2647950" cy="1724025"/>
          </a:xfrm>
          <a:prstGeom prst="rect">
            <a:avLst/>
          </a:prstGeom>
          <a:noFill/>
          <a:ln>
            <a:noFill/>
          </a:ln>
        </p:spPr>
      </p:pic>
      <p:sp>
        <p:nvSpPr>
          <p:cNvPr id="94" name="Google Shape;94;g31b3f087a09_1_43"/>
          <p:cNvSpPr txBox="1"/>
          <p:nvPr/>
        </p:nvSpPr>
        <p:spPr>
          <a:xfrm>
            <a:off x="5532025" y="2567175"/>
            <a:ext cx="30000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1800" u="none" cap="none" strike="noStrike">
                <a:solidFill>
                  <a:srgbClr val="000000"/>
                </a:solidFill>
                <a:latin typeface="Arial"/>
                <a:ea typeface="Arial"/>
                <a:cs typeface="Arial"/>
                <a:sym typeface="Arial"/>
              </a:rPr>
              <a:t>Eliminating personal biases about candidates</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31d20364fe9_0_8"/>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IN" sz="2000">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00" name="Google Shape;100;g31d20364fe9_0_8"/>
          <p:cNvSpPr txBox="1"/>
          <p:nvPr/>
        </p:nvSpPr>
        <p:spPr>
          <a:xfrm>
            <a:off x="5532025" y="25671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1800">
                <a:solidFill>
                  <a:schemeClr val="dk1"/>
                </a:solidFill>
                <a:latin typeface="Roboto"/>
                <a:ea typeface="Roboto"/>
                <a:cs typeface="Roboto"/>
                <a:sym typeface="Roboto"/>
              </a:rPr>
              <a:t>Easier organization</a:t>
            </a:r>
            <a:endParaRPr b="1" i="0" sz="1800" u="none" cap="none" strike="noStrike">
              <a:solidFill>
                <a:srgbClr val="000000"/>
              </a:solidFill>
              <a:latin typeface="Roboto"/>
              <a:ea typeface="Roboto"/>
              <a:cs typeface="Roboto"/>
              <a:sym typeface="Roboto"/>
            </a:endParaRPr>
          </a:p>
        </p:txBody>
      </p:sp>
      <p:pic>
        <p:nvPicPr>
          <p:cNvPr id="101" name="Google Shape;101;g31d20364fe9_0_8"/>
          <p:cNvPicPr preferRelativeResize="0"/>
          <p:nvPr/>
        </p:nvPicPr>
        <p:blipFill rotWithShape="1">
          <a:blip r:embed="rId3">
            <a:alphaModFix/>
          </a:blip>
          <a:srcRect b="0" l="0" r="0" t="0"/>
          <a:stretch/>
        </p:blipFill>
        <p:spPr>
          <a:xfrm>
            <a:off x="1227625" y="2268850"/>
            <a:ext cx="3191400" cy="170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31d20364fe9_0_14"/>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IN" sz="2000">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07" name="Google Shape;107;g31d20364fe9_0_14"/>
          <p:cNvSpPr txBox="1"/>
          <p:nvPr/>
        </p:nvSpPr>
        <p:spPr>
          <a:xfrm>
            <a:off x="5532025" y="2567175"/>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2000">
                <a:solidFill>
                  <a:schemeClr val="dk1"/>
                </a:solidFill>
              </a:rPr>
              <a:t>See the potential of the candidate</a:t>
            </a:r>
            <a:endParaRPr b="1" i="0" sz="1800" u="none" cap="none" strike="noStrike">
              <a:solidFill>
                <a:srgbClr val="000000"/>
              </a:solidFill>
              <a:latin typeface="Arial"/>
              <a:ea typeface="Arial"/>
              <a:cs typeface="Arial"/>
              <a:sym typeface="Arial"/>
            </a:endParaRPr>
          </a:p>
        </p:txBody>
      </p:sp>
      <p:pic>
        <p:nvPicPr>
          <p:cNvPr id="108" name="Google Shape;108;g31d20364fe9_0_14"/>
          <p:cNvPicPr preferRelativeResize="0"/>
          <p:nvPr/>
        </p:nvPicPr>
        <p:blipFill rotWithShape="1">
          <a:blip r:embed="rId3">
            <a:alphaModFix/>
          </a:blip>
          <a:srcRect b="0" l="0" r="0" t="0"/>
          <a:stretch/>
        </p:blipFill>
        <p:spPr>
          <a:xfrm>
            <a:off x="1039675" y="2254775"/>
            <a:ext cx="3094650" cy="173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31d20364fe9_0_20"/>
          <p:cNvSpPr txBox="1"/>
          <p:nvPr/>
        </p:nvSpPr>
        <p:spPr>
          <a:xfrm>
            <a:off x="3956975" y="92370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IN" sz="2000">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p:txBody>
      </p:sp>
      <p:sp>
        <p:nvSpPr>
          <p:cNvPr id="114" name="Google Shape;114;g31d20364fe9_0_20"/>
          <p:cNvSpPr txBox="1"/>
          <p:nvPr/>
        </p:nvSpPr>
        <p:spPr>
          <a:xfrm>
            <a:off x="5532025" y="2567175"/>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IN" sz="2000">
                <a:solidFill>
                  <a:schemeClr val="dk1"/>
                </a:solidFill>
              </a:rPr>
              <a:t>The accuracy of the interview results is improved</a:t>
            </a:r>
            <a:endParaRPr b="1" i="0" sz="1800" u="none" cap="none" strike="noStrike">
              <a:solidFill>
                <a:srgbClr val="000000"/>
              </a:solidFill>
              <a:latin typeface="Arial"/>
              <a:ea typeface="Arial"/>
              <a:cs typeface="Arial"/>
              <a:sym typeface="Arial"/>
            </a:endParaRPr>
          </a:p>
        </p:txBody>
      </p:sp>
      <p:pic>
        <p:nvPicPr>
          <p:cNvPr id="115" name="Google Shape;115;g31d20364fe9_0_20"/>
          <p:cNvPicPr preferRelativeResize="0"/>
          <p:nvPr/>
        </p:nvPicPr>
        <p:blipFill rotWithShape="1">
          <a:blip r:embed="rId3">
            <a:alphaModFix/>
          </a:blip>
          <a:srcRect b="0" l="0" r="0" t="0"/>
          <a:stretch/>
        </p:blipFill>
        <p:spPr>
          <a:xfrm>
            <a:off x="1288725" y="2321175"/>
            <a:ext cx="2857500" cy="160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pooja ram</dc:creator>
</cp:coreProperties>
</file>