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Roboto Light"/>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57" roundtripDataSignature="AMtx7miRC0BgYBOn4pCI/kyAItzlBK2K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Light-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Light-italic.fntdata"/><Relationship Id="rId50" Type="http://schemas.openxmlformats.org/officeDocument/2006/relationships/font" Target="fonts/RobotoLight-bold.fntdata"/><Relationship Id="rId53" Type="http://schemas.openxmlformats.org/officeDocument/2006/relationships/font" Target="fonts/OpenSans-regular.fntdata"/><Relationship Id="rId52" Type="http://schemas.openxmlformats.org/officeDocument/2006/relationships/font" Target="fonts/RobotoLight-boldItalic.fntdata"/><Relationship Id="rId11" Type="http://schemas.openxmlformats.org/officeDocument/2006/relationships/slide" Target="slides/slide4.xml"/><Relationship Id="rId55" Type="http://schemas.openxmlformats.org/officeDocument/2006/relationships/font" Target="fonts/OpenSans-italic.fntdata"/><Relationship Id="rId10" Type="http://schemas.openxmlformats.org/officeDocument/2006/relationships/slide" Target="slides/slide3.xml"/><Relationship Id="rId54" Type="http://schemas.openxmlformats.org/officeDocument/2006/relationships/font" Target="fonts/OpenSans-bold.fntdata"/><Relationship Id="rId13" Type="http://schemas.openxmlformats.org/officeDocument/2006/relationships/slide" Target="slides/slide6.xml"/><Relationship Id="rId57" Type="http://customschemas.google.com/relationships/presentationmetadata" Target="metadata"/><Relationship Id="rId12" Type="http://schemas.openxmlformats.org/officeDocument/2006/relationships/slide" Target="slides/slide5.xml"/><Relationship Id="rId56" Type="http://schemas.openxmlformats.org/officeDocument/2006/relationships/font" Target="fonts/Open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9c7de5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1b9c7de5d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337fc5d25_0_5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4337fc5d25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b9c7de5d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1b9c7de5d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4337fc5d25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4337fc5d25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b9c7de5d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1b9c7de5d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337fc5d25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4337fc5d25_0_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b9c7de5d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1b9c7de5d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337fc5d25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4337fc5d25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337fc5d25_0_6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4337fc5d25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337fc5d25_0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14337fc5d25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4337fc5d25_0_6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14337fc5d25_0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4337fc5d25_0_6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14337fc5d25_0_6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337fc5d25_0_6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14337fc5d25_0_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337fc5d25_0_6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4337fc5d25_0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337fc5d25_0_6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14337fc5d25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d1ad1f308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31d1ad1f308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4337fc5d25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4337fc5d25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337fc5d25_0_6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4337fc5d25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337fc5d25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4337fc5d25_0_6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337fc5d25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4337fc5d25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4810d323e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324810d323e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337fc5d25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4337fc5d25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337fc5d25_0_7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4337fc5d25_0_7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4337fc5d25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4337fc5d25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4337fc5d25_0_7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4337fc5d25_0_7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4337fc5d25_0_7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4337fc5d25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4337fc5d25_0_7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4337fc5d25_0_7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4810d32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324810d323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d1ad1f3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1d1ad1f30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337fc5d25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4337fc5d25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800"/>
              </a:spcBef>
              <a:spcAft>
                <a:spcPts val="0"/>
              </a:spcAft>
              <a:buSzPts val="1400"/>
              <a:buNone/>
            </a:pPr>
            <a:r>
              <a:t/>
            </a:r>
            <a:endParaRPr b="1" sz="14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337fc5d25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4337fc5d25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9c7de5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1b9c7de5d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337fc5d25_0_5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4337fc5d25_0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49" name="Shape 49"/>
        <p:cNvGrpSpPr/>
        <p:nvPr/>
      </p:nvGrpSpPr>
      <p:grpSpPr>
        <a:xfrm>
          <a:off x="0" y="0"/>
          <a:ext cx="0" cy="0"/>
          <a:chOff x="0" y="0"/>
          <a:chExt cx="0" cy="0"/>
        </a:xfrm>
      </p:grpSpPr>
      <p:sp>
        <p:nvSpPr>
          <p:cNvPr id="50" name="Google Shape;50;g14337fc5d25_0_4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g14337fc5d25_0_4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2" name="Google Shape;52;g14337fc5d25_0_4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53" name="Google Shape;53;g14337fc5d25_0_490"/>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14337fc5d25_0_4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g14337fc5d25_0_4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sp>
        <p:nvSpPr>
          <p:cNvPr id="59" name="Google Shape;59;g14337fc5d25_0_49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0" name="Google Shape;60;g14337fc5d25_0_4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4337fc5d25_0_50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g14337fc5d25_0_50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4" name="Google Shape;64;g14337fc5d25_0_50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g14337fc5d25_0_50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g14337fc5d25_0_5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g14337fc5d25_0_50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69" name="Google Shape;69;g14337fc5d25_0_5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g14337fc5d25_0_50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g14337fc5d25_0_50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3" name="Google Shape;73;g14337fc5d25_0_5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74" name="Shape 74"/>
        <p:cNvGrpSpPr/>
        <p:nvPr/>
      </p:nvGrpSpPr>
      <p:grpSpPr>
        <a:xfrm>
          <a:off x="0" y="0"/>
          <a:ext cx="0" cy="0"/>
          <a:chOff x="0" y="0"/>
          <a:chExt cx="0" cy="0"/>
        </a:xfrm>
      </p:grpSpPr>
      <p:pic>
        <p:nvPicPr>
          <p:cNvPr descr="A close up of a logo&#10;&#10;Description generated with high confidence" id="75" name="Google Shape;75;g14337fc5d25_0_513"/>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76" name="Google Shape;76;g14337fc5d25_0_513"/>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77" name="Google Shape;77;g14337fc5d25_0_513"/>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78" name="Google Shape;78;g14337fc5d25_0_513"/>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79" name="Google Shape;79;g14337fc5d25_0_513"/>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g14337fc5d25_0_8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14337fc5d25_0_8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8" name="Google Shape;88;g14337fc5d25_0_8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9" name="Google Shape;89;g14337fc5d25_0_8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2" name="Google Shape;92;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3" name="Google Shape;9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14337fc5d25_0_2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14337fc5d25_0_2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g14337fc5d25_0_2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94" name="Shape 9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g14337fc5d25_0_8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g14337fc5d25_0_8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4337fc5d25_0_8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g14337fc5d25_0_8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14337fc5d25_0_8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3" name="Google Shape;103;g14337fc5d25_0_8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4" name="Google Shape;104;g14337fc5d25_0_8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14337fc5d25_0_86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g14337fc5d25_0_8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14337fc5d25_0_86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0" name="Google Shape;110;g14337fc5d25_0_86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g14337fc5d25_0_86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g14337fc5d25_0_86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g14337fc5d25_0_8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4337fc5d25_0_87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116" name="Google Shape;116;g14337fc5d25_0_8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g14337fc5d25_0_87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g14337fc5d25_0_87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g14337fc5d25_0_8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g14337fc5d25_0_8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g14337fc5d25_0_2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g14337fc5d25_0_2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 name="Shape 22"/>
        <p:cNvGrpSpPr/>
        <p:nvPr/>
      </p:nvGrpSpPr>
      <p:grpSpPr>
        <a:xfrm>
          <a:off x="0" y="0"/>
          <a:ext cx="0" cy="0"/>
          <a:chOff x="0" y="0"/>
          <a:chExt cx="0" cy="0"/>
        </a:xfrm>
      </p:grpSpPr>
      <p:sp>
        <p:nvSpPr>
          <p:cNvPr id="23" name="Google Shape;23;g14337fc5d25_0_2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4" name="Google Shape;24;g14337fc5d25_0_2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g14337fc5d25_0_2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 name="Google Shape;27;g14337fc5d25_0_2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 name="Google Shape;28;g14337fc5d25_0_2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 name="Google Shape;29;g14337fc5d25_0_2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g14337fc5d25_0_2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g14337fc5d25_0_2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3" name="Google Shape;33;g14337fc5d25_0_2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g14337fc5d25_0_2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g14337fc5d25_0_2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7" name="Google Shape;37;g14337fc5d25_0_2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38" name="Shape 38"/>
        <p:cNvGrpSpPr/>
        <p:nvPr/>
      </p:nvGrpSpPr>
      <p:grpSpPr>
        <a:xfrm>
          <a:off x="0" y="0"/>
          <a:ext cx="0" cy="0"/>
          <a:chOff x="0" y="0"/>
          <a:chExt cx="0" cy="0"/>
        </a:xfrm>
      </p:grpSpPr>
      <p:pic>
        <p:nvPicPr>
          <p:cNvPr descr="A close up of a logo&#10;&#10;Description generated with high confidence" id="39" name="Google Shape;39;g14337fc5d25_0_252"/>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0" name="Google Shape;40;g14337fc5d25_0_252"/>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1" name="Google Shape;41;g14337fc5d25_0_252"/>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2" name="Google Shape;42;g14337fc5d25_0_252"/>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3" name="Google Shape;43;g14337fc5d25_0_252"/>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3.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0" Type="http://schemas.openxmlformats.org/officeDocument/2006/relationships/theme" Target="../theme/theme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4.xml"/><Relationship Id="rId12" Type="http://schemas.openxmlformats.org/officeDocument/2006/relationships/slideLayout" Target="../slideLayouts/slideLayout28.xml"/><Relationship Id="rId1" Type="http://schemas.openxmlformats.org/officeDocument/2006/relationships/image" Target="../media/image3.jp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4337fc5d25_0_2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4337fc5d25_0_2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4337fc5d25_0_2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g14337fc5d25_0_2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g14337fc5d25_0_4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6" name="Google Shape;46;g14337fc5d25_0_4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g14337fc5d25_0_4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48" name="Google Shape;48;g14337fc5d25_0_485"/>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14337fc5d25_0_8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g14337fc5d25_0_8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g14337fc5d25_0_8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84" name="Google Shape;84;g14337fc5d25_0_837"/>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13.png"/><Relationship Id="rId4" Type="http://schemas.openxmlformats.org/officeDocument/2006/relationships/hyperlink" Target="https://learn.codemithra.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28" name="Google Shape;128;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29" name="Google Shape;129;p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0" name="Google Shape;130;p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1" name="Google Shape;131;p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1b9c7de5da_0_86"/>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
        <p:nvSpPr>
          <p:cNvPr id="194" name="Google Shape;194;g31b9c7de5da_0_86"/>
          <p:cNvSpPr txBox="1"/>
          <p:nvPr/>
        </p:nvSpPr>
        <p:spPr>
          <a:xfrm>
            <a:off x="720000" y="1439999"/>
            <a:ext cx="8472300" cy="4410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man joins a company XYZ in January 2019 and he receive his first salary Rs 1000. After every month he gets an increment of Rs 500. What will be his salary after completion of 5 years of his service.</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34500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31200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30500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32500</a:t>
            </a:r>
            <a:endParaRPr sz="16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b="1"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1"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i="0" sz="1600" u="none" cap="none" strike="noStrike">
              <a:solidFill>
                <a:schemeClr val="dk1"/>
              </a:solidFill>
              <a:highlight>
                <a:schemeClr val="lt1"/>
              </a:highlight>
              <a:latin typeface="Roboto"/>
              <a:ea typeface="Roboto"/>
              <a:cs typeface="Roboto"/>
              <a:sym typeface="Roboto"/>
            </a:endParaRPr>
          </a:p>
        </p:txBody>
      </p:sp>
      <p:sp>
        <p:nvSpPr>
          <p:cNvPr id="195" name="Google Shape;195;g31b9c7de5da_0_86"/>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g14337fc5d25_0_546"/>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01" name="Google Shape;201;g14337fc5d25_0_546"/>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03</a:t>
            </a:r>
            <a:endParaRPr b="1" i="0" sz="2000" u="none" cap="none" strike="noStrike">
              <a:solidFill>
                <a:srgbClr val="8182EF"/>
              </a:solidFill>
              <a:latin typeface="Roboto"/>
              <a:ea typeface="Roboto"/>
              <a:cs typeface="Roboto"/>
              <a:sym typeface="Roboto"/>
            </a:endParaRPr>
          </a:p>
        </p:txBody>
      </p:sp>
      <p:sp>
        <p:nvSpPr>
          <p:cNvPr id="202" name="Google Shape;202;g14337fc5d25_0_546"/>
          <p:cNvSpPr txBox="1"/>
          <p:nvPr/>
        </p:nvSpPr>
        <p:spPr>
          <a:xfrm>
            <a:off x="855675" y="1122850"/>
            <a:ext cx="7513500" cy="3010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Dictionary order of letters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AMRST</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A _ _ _ _  = 4!= 24 words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M _ _ _ _  = 4!= 24 words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R _ _ _ _ = 4!= 24 words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SA _ _ _ = 3! = 6 words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SMA  R T = 0! = 1 words</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                                  = 24 + 24 + 24 + 6 + 1</a:t>
            </a:r>
            <a:endParaRPr b="0"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                                  =79</a:t>
            </a:r>
            <a:endParaRPr b="0" i="0" sz="14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1b9c7de5da_0_9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
        <p:nvSpPr>
          <p:cNvPr id="208" name="Google Shape;208;g31b9c7de5da_0_94"/>
          <p:cNvSpPr txBox="1"/>
          <p:nvPr/>
        </p:nvSpPr>
        <p:spPr>
          <a:xfrm>
            <a:off x="720000" y="1439999"/>
            <a:ext cx="8472300" cy="327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piece of equipment cost a certain factory Rs. 600,000. If it depreciates in value, 15% the first year, 13.5 % the next year, 12% the third year, and so on, what will be its value at the end of 10 years, all percentages applying to the original cost?</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2,00,000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1,05,000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4,05,000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6,50,000</a:t>
            </a:r>
            <a:endParaRPr sz="1600">
              <a:solidFill>
                <a:srgbClr val="222222"/>
              </a:solidFill>
              <a:highlight>
                <a:schemeClr val="lt1"/>
              </a:highlight>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i="0" sz="1600" u="none" cap="none" strike="noStrike">
              <a:solidFill>
                <a:schemeClr val="dk1"/>
              </a:solidFill>
              <a:highlight>
                <a:schemeClr val="lt1"/>
              </a:highlight>
              <a:latin typeface="Roboto"/>
              <a:ea typeface="Roboto"/>
              <a:cs typeface="Roboto"/>
              <a:sym typeface="Roboto"/>
            </a:endParaRPr>
          </a:p>
        </p:txBody>
      </p:sp>
      <p:sp>
        <p:nvSpPr>
          <p:cNvPr id="209" name="Google Shape;209;g31b9c7de5da_0_94"/>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g14337fc5d25_0_562"/>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15" name="Google Shape;215;g14337fc5d25_0_562"/>
          <p:cNvSpPr txBox="1"/>
          <p:nvPr/>
        </p:nvSpPr>
        <p:spPr>
          <a:xfrm>
            <a:off x="747000" y="1122850"/>
            <a:ext cx="8239500" cy="41121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Let the cost of an equipment is Rs. 100.</a:t>
            </a:r>
            <a:br>
              <a:rPr lang="en-GB" sz="1800">
                <a:solidFill>
                  <a:schemeClr val="dk1"/>
                </a:solidFill>
              </a:rPr>
            </a:br>
            <a:r>
              <a:rPr lang="en-GB" sz="1800">
                <a:solidFill>
                  <a:schemeClr val="dk1"/>
                </a:solidFill>
              </a:rPr>
              <a:t>Now the percentages of depreciation at the end of 1st, 2nd, 3rd years are 15, 13.5, 12, which are in A.P., with a = 15 and d = - 1.5.</a:t>
            </a:r>
            <a:br>
              <a:rPr lang="en-GB" sz="1800">
                <a:solidFill>
                  <a:schemeClr val="dk1"/>
                </a:solidFill>
              </a:rPr>
            </a:br>
            <a:br>
              <a:rPr lang="en-GB" sz="1800">
                <a:solidFill>
                  <a:schemeClr val="dk1"/>
                </a:solidFill>
              </a:rPr>
            </a:br>
            <a:r>
              <a:rPr lang="en-GB" sz="1800">
                <a:solidFill>
                  <a:schemeClr val="dk1"/>
                </a:solidFill>
              </a:rPr>
              <a:t>Hence, percentage of depreciation in the tenth year = a + (10-1) d = 15 + 9 (-1.5) = 1.5</a:t>
            </a:r>
            <a:br>
              <a:rPr lang="en-GB" sz="1800">
                <a:solidFill>
                  <a:schemeClr val="dk1"/>
                </a:solidFill>
              </a:rPr>
            </a:br>
            <a:r>
              <a:rPr lang="en-GB" sz="1800">
                <a:solidFill>
                  <a:schemeClr val="dk1"/>
                </a:solidFill>
              </a:rPr>
              <a:t>Also total value depreciated in 10 years = 15 + 13.5 + 12 + ... + 1.5 = 82.5</a:t>
            </a:r>
            <a:br>
              <a:rPr lang="en-GB" sz="1800">
                <a:solidFill>
                  <a:schemeClr val="dk1"/>
                </a:solidFill>
              </a:rPr>
            </a:br>
            <a:br>
              <a:rPr lang="en-GB" sz="1800">
                <a:solidFill>
                  <a:schemeClr val="dk1"/>
                </a:solidFill>
              </a:rPr>
            </a:br>
            <a:r>
              <a:rPr lang="en-GB" sz="1800">
                <a:solidFill>
                  <a:schemeClr val="dk1"/>
                </a:solidFill>
              </a:rPr>
              <a:t>Hence, the value of equipment at the end of 10 years=100 - 82.5 = 17.5.</a:t>
            </a:r>
            <a:br>
              <a:rPr lang="en-GB" sz="1800">
                <a:solidFill>
                  <a:schemeClr val="dk1"/>
                </a:solidFill>
              </a:rPr>
            </a:br>
            <a:r>
              <a:rPr lang="en-GB" sz="1800">
                <a:solidFill>
                  <a:schemeClr val="dk1"/>
                </a:solidFill>
              </a:rPr>
              <a:t>The total cost being Rs. 6,00,000/100 * 17.5 = Rs. 1,05,000.</a:t>
            </a:r>
            <a:endParaRPr b="0" i="0" sz="1600" u="none" cap="none" strike="noStrike">
              <a:solidFill>
                <a:srgbClr val="332E2B"/>
              </a:solidFill>
              <a:highlight>
                <a:schemeClr val="lt1"/>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rgbClr val="332E2B"/>
              </a:solidFill>
              <a:highlight>
                <a:schemeClr val="lt1"/>
              </a:highlight>
              <a:latin typeface="Open Sans"/>
              <a:ea typeface="Open Sans"/>
              <a:cs typeface="Open Sans"/>
              <a:sym typeface="Open Sans"/>
            </a:endParaRPr>
          </a:p>
          <a:p>
            <a:pPr indent="-342900" lvl="0" marL="45720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16" name="Google Shape;216;g14337fc5d25_0_562"/>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31b9c7de5da_0_102"/>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
        <p:nvSpPr>
          <p:cNvPr id="222" name="Google Shape;222;g31b9c7de5da_0_102"/>
          <p:cNvSpPr txBox="1"/>
          <p:nvPr/>
        </p:nvSpPr>
        <p:spPr>
          <a:xfrm>
            <a:off x="720725" y="1439874"/>
            <a:ext cx="8472300" cy="335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What is the sum of all 3 digit numbers that leave a remainder of '2' when divided by 3?</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8,97,500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1,64,850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1,64,749</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1,49,700</a:t>
            </a:r>
            <a:endParaRPr sz="16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i="0" sz="1600" u="none" cap="none" strike="noStrike">
              <a:solidFill>
                <a:schemeClr val="dk1"/>
              </a:solidFill>
              <a:highlight>
                <a:schemeClr val="lt1"/>
              </a:highlight>
              <a:latin typeface="Roboto"/>
              <a:ea typeface="Roboto"/>
              <a:cs typeface="Roboto"/>
              <a:sym typeface="Roboto"/>
            </a:endParaRPr>
          </a:p>
        </p:txBody>
      </p:sp>
      <p:sp>
        <p:nvSpPr>
          <p:cNvPr id="223" name="Google Shape;223;g31b9c7de5da_0_102"/>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sp>
        <p:nvSpPr>
          <p:cNvPr id="228" name="Google Shape;228;g14337fc5d25_0_578"/>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29" name="Google Shape;229;g14337fc5d25_0_578"/>
          <p:cNvSpPr txBox="1"/>
          <p:nvPr/>
        </p:nvSpPr>
        <p:spPr>
          <a:xfrm>
            <a:off x="720000" y="1238650"/>
            <a:ext cx="8022600" cy="38079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The smallest 3 digit number that will leave a remainder of 2 when divided by 3 is 101.</a:t>
            </a:r>
            <a:br>
              <a:rPr lang="en-GB" sz="1800">
                <a:solidFill>
                  <a:schemeClr val="dk1"/>
                </a:solidFill>
              </a:rPr>
            </a:br>
            <a:r>
              <a:rPr lang="en-GB" sz="1800">
                <a:solidFill>
                  <a:schemeClr val="dk1"/>
                </a:solidFill>
              </a:rPr>
              <a:t>The next number that will leave a remainder of 2 when divided by 3 is 104, 107, ....</a:t>
            </a:r>
            <a:br>
              <a:rPr lang="en-GB" sz="1800">
                <a:solidFill>
                  <a:schemeClr val="dk1"/>
                </a:solidFill>
              </a:rPr>
            </a:br>
            <a:r>
              <a:rPr lang="en-GB" sz="1800">
                <a:solidFill>
                  <a:schemeClr val="dk1"/>
                </a:solidFill>
              </a:rPr>
              <a:t>The largest 3 digit number that will leave a remainder of 2 when divided by 3 is 998.</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We know that in an A.P., the nth term a</a:t>
            </a:r>
            <a:r>
              <a:rPr baseline="-25000" lang="en-GB" sz="1800">
                <a:solidFill>
                  <a:schemeClr val="dk1"/>
                </a:solidFill>
              </a:rPr>
              <a:t>n</a:t>
            </a:r>
            <a:r>
              <a:rPr lang="en-GB" sz="1800">
                <a:solidFill>
                  <a:schemeClr val="dk1"/>
                </a:solidFill>
              </a:rPr>
              <a:t> = a</a:t>
            </a:r>
            <a:r>
              <a:rPr baseline="-25000" lang="en-GB" sz="1800">
                <a:solidFill>
                  <a:schemeClr val="dk1"/>
                </a:solidFill>
              </a:rPr>
              <a:t>1</a:t>
            </a:r>
            <a:r>
              <a:rPr lang="en-GB" sz="1800">
                <a:solidFill>
                  <a:schemeClr val="dk1"/>
                </a:solidFill>
              </a:rPr>
              <a:t> + (n - 1)*d</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In this case, therefore, 998 = 101 + (n - 1)* 3</a:t>
            </a:r>
            <a:br>
              <a:rPr lang="en-GB" sz="1800">
                <a:solidFill>
                  <a:schemeClr val="dk1"/>
                </a:solidFill>
              </a:rPr>
            </a:br>
            <a:r>
              <a:rPr lang="en-GB" sz="1800">
                <a:solidFill>
                  <a:schemeClr val="dk1"/>
                </a:solidFill>
              </a:rPr>
              <a:t>i.e., 897 = (n - 1) * 3</a:t>
            </a:r>
            <a:br>
              <a:rPr lang="en-GB" sz="1800">
                <a:solidFill>
                  <a:schemeClr val="dk1"/>
                </a:solidFill>
              </a:rPr>
            </a:br>
            <a:r>
              <a:rPr lang="en-GB" sz="1800">
                <a:solidFill>
                  <a:schemeClr val="dk1"/>
                </a:solidFill>
              </a:rPr>
              <a:t>Therefore, n - 1 = 299</a:t>
            </a:r>
            <a:br>
              <a:rPr lang="en-GB" sz="1800">
                <a:solidFill>
                  <a:schemeClr val="dk1"/>
                </a:solidFill>
              </a:rPr>
            </a:br>
            <a:r>
              <a:rPr lang="en-GB" sz="1800">
                <a:solidFill>
                  <a:schemeClr val="dk1"/>
                </a:solidFill>
              </a:rPr>
              <a:t>Or n = 300.</a:t>
            </a:r>
            <a:br>
              <a:rPr lang="en-GB" sz="1800">
                <a:solidFill>
                  <a:schemeClr val="dk1"/>
                </a:solidFill>
              </a:rPr>
            </a:br>
            <a:r>
              <a:rPr lang="en-GB" sz="1800">
                <a:solidFill>
                  <a:schemeClr val="dk1"/>
                </a:solidFill>
              </a:rPr>
              <a:t>Sum of the AP will therefore, be (101+998/2)*300 = 164,850</a:t>
            </a:r>
            <a:endParaRPr sz="1800">
              <a:solidFill>
                <a:schemeClr val="dk1"/>
              </a:solidFill>
            </a:endParaRPr>
          </a:p>
          <a:p>
            <a:pPr indent="0" lvl="0" marL="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30" name="Google Shape;230;g14337fc5d25_0_57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1b9c7de5da_0_110"/>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
        <p:nvSpPr>
          <p:cNvPr id="236" name="Google Shape;236;g31b9c7de5da_0_110"/>
          <p:cNvSpPr txBox="1"/>
          <p:nvPr/>
        </p:nvSpPr>
        <p:spPr>
          <a:xfrm>
            <a:off x="720000" y="1439999"/>
            <a:ext cx="8472300" cy="3486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Consider a, b, c in a G.P. such that |a + b + c| = 15. The median of these three terms is a, and b = 10. If a &gt; c, what is the product of the first 4 terms of this G.P.?</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330200" lvl="0" marL="4953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40000</a:t>
            </a:r>
            <a:endParaRPr sz="1600">
              <a:solidFill>
                <a:schemeClr val="dk1"/>
              </a:solidFill>
              <a:latin typeface="Roboto"/>
              <a:ea typeface="Roboto"/>
              <a:cs typeface="Roboto"/>
              <a:sym typeface="Roboto"/>
            </a:endParaRPr>
          </a:p>
          <a:p>
            <a:pPr indent="-330200" lvl="0" marL="4953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32000</a:t>
            </a:r>
            <a:endParaRPr sz="1600">
              <a:solidFill>
                <a:schemeClr val="dk1"/>
              </a:solidFill>
              <a:latin typeface="Roboto"/>
              <a:ea typeface="Roboto"/>
              <a:cs typeface="Roboto"/>
              <a:sym typeface="Roboto"/>
            </a:endParaRPr>
          </a:p>
          <a:p>
            <a:pPr indent="-330200" lvl="0" marL="4953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8000</a:t>
            </a:r>
            <a:endParaRPr sz="1600">
              <a:solidFill>
                <a:schemeClr val="dk1"/>
              </a:solidFill>
              <a:latin typeface="Roboto"/>
              <a:ea typeface="Roboto"/>
              <a:cs typeface="Roboto"/>
              <a:sym typeface="Roboto"/>
            </a:endParaRPr>
          </a:p>
          <a:p>
            <a:pPr indent="-330200" lvl="0" marL="4953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48000</a:t>
            </a:r>
            <a:endParaRPr sz="1600">
              <a:solidFill>
                <a:srgbClr val="222222"/>
              </a:solidFill>
              <a:highlight>
                <a:schemeClr val="lt1"/>
              </a:highlight>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None/>
            </a:pPr>
            <a:r>
              <a:t/>
            </a:r>
            <a:endParaRPr i="0" sz="1600" u="none" cap="none" strike="noStrike">
              <a:solidFill>
                <a:schemeClr val="dk1"/>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p:txBody>
      </p:sp>
      <p:sp>
        <p:nvSpPr>
          <p:cNvPr id="237" name="Google Shape;237;g31b9c7de5da_0_110"/>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sp>
        <p:nvSpPr>
          <p:cNvPr id="242" name="Google Shape;242;g14337fc5d25_0_594"/>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43" name="Google Shape;243;g14337fc5d25_0_594"/>
          <p:cNvSpPr txBox="1"/>
          <p:nvPr/>
        </p:nvSpPr>
        <p:spPr>
          <a:xfrm>
            <a:off x="720000" y="1170000"/>
            <a:ext cx="729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chemeClr val="lt1"/>
              </a:highlight>
              <a:latin typeface="Roboto"/>
              <a:ea typeface="Roboto"/>
              <a:cs typeface="Roboto"/>
              <a:sym typeface="Roboto"/>
            </a:endParaRPr>
          </a:p>
        </p:txBody>
      </p:sp>
      <p:sp>
        <p:nvSpPr>
          <p:cNvPr id="244" name="Google Shape;244;g14337fc5d25_0_59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06</a:t>
            </a:r>
            <a:endParaRPr b="1" i="0" sz="2000" u="none" cap="none" strike="noStrike">
              <a:solidFill>
                <a:srgbClr val="8182EF"/>
              </a:solidFill>
              <a:latin typeface="Roboto"/>
              <a:ea typeface="Roboto"/>
              <a:cs typeface="Roboto"/>
              <a:sym typeface="Roboto"/>
            </a:endParaRPr>
          </a:p>
        </p:txBody>
      </p:sp>
      <p:sp>
        <p:nvSpPr>
          <p:cNvPr id="245" name="Google Shape;245;g14337fc5d25_0_594"/>
          <p:cNvSpPr txBox="1"/>
          <p:nvPr/>
        </p:nvSpPr>
        <p:spPr>
          <a:xfrm>
            <a:off x="673500" y="1122850"/>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Median is the first term =&gt; Common ratio has to be negative. why?</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Let us see why this is true.</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When a &gt; 0,</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If r &gt; 1, this will be an increasing G.P.</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If r lies between (0, 1), this will be a decreasing G.P.</a:t>
            </a:r>
            <a:endParaRPr sz="15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In both cases, the middle term will be the median. If a &lt; 0, the order will be the other way around, but the middle term would still be the median.</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If the middle term is not the median, we can say that r &lt; 0. Now, let us go the solution</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b = 10, a and c should be negative. Solution, a + b + c cannot be 15.</a:t>
            </a:r>
            <a:endParaRPr sz="15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a + b + c = –15</a:t>
            </a:r>
            <a:endParaRPr sz="15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10/r +10r=-15</a:t>
            </a:r>
            <a:endParaRPr sz="15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2/r+2r=-5</a:t>
            </a:r>
            <a:endParaRPr sz="15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Solving the quadratic, we will get r =-1/2 or -2</a:t>
            </a:r>
            <a:endParaRPr sz="15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The sequence is either – 5, 10, – 20 or – 20, 10, – 5.</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a &gt; c ==&gt; the sequence has to be – 5, 10, – 20.</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The product of the first 4 terms = – 5 * 10 * –20 * 40 = 40000.</a:t>
            </a:r>
            <a:endParaRPr b="1" sz="1500" u="sng">
              <a:solidFill>
                <a:srgbClr val="332E2B"/>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1000"/>
                                        <p:tgtEl>
                                          <p:spTgt spid="24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4337fc5d25_0_607"/>
          <p:cNvSpPr txBox="1"/>
          <p:nvPr/>
        </p:nvSpPr>
        <p:spPr>
          <a:xfrm>
            <a:off x="720000" y="1439999"/>
            <a:ext cx="8472300" cy="243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Every term of the series starting from the third term is the sum of two preceding terms. If the first term is odd, the second term is even and the total number of terms in the series in 150, then find the ratio of number of even terms to the number of odd terms?</a:t>
            </a:r>
            <a:br>
              <a:rPr lang="en-GB"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1:3</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3:1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2:1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1:2</a:t>
            </a:r>
            <a:endParaRPr sz="1600">
              <a:solidFill>
                <a:schemeClr val="dk1"/>
              </a:solidFill>
              <a:latin typeface="Roboto"/>
              <a:ea typeface="Roboto"/>
              <a:cs typeface="Roboto"/>
              <a:sym typeface="Roboto"/>
            </a:endParaRPr>
          </a:p>
        </p:txBody>
      </p:sp>
      <p:sp>
        <p:nvSpPr>
          <p:cNvPr id="251" name="Google Shape;251;g14337fc5d25_0_60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
        <p:nvSpPr>
          <p:cNvPr id="252" name="Google Shape;252;g14337fc5d25_0_60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6" name="Shape 256"/>
        <p:cNvGrpSpPr/>
        <p:nvPr/>
      </p:nvGrpSpPr>
      <p:grpSpPr>
        <a:xfrm>
          <a:off x="0" y="0"/>
          <a:ext cx="0" cy="0"/>
          <a:chOff x="0" y="0"/>
          <a:chExt cx="0" cy="0"/>
        </a:xfrm>
      </p:grpSpPr>
      <p:sp>
        <p:nvSpPr>
          <p:cNvPr id="257" name="Google Shape;257;g14337fc5d25_0_615"/>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58" name="Google Shape;258;g14337fc5d25_0_615"/>
          <p:cNvSpPr txBox="1"/>
          <p:nvPr/>
        </p:nvSpPr>
        <p:spPr>
          <a:xfrm>
            <a:off x="720000" y="1439888"/>
            <a:ext cx="716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rgbClr val="2A2A2A"/>
              </a:solidFill>
              <a:highlight>
                <a:schemeClr val="lt1"/>
              </a:highlight>
              <a:latin typeface="Roboto"/>
              <a:ea typeface="Roboto"/>
              <a:cs typeface="Roboto"/>
              <a:sym typeface="Roboto"/>
            </a:endParaRPr>
          </a:p>
        </p:txBody>
      </p:sp>
      <p:sp>
        <p:nvSpPr>
          <p:cNvPr id="259" name="Google Shape;259;g14337fc5d25_0_61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07</a:t>
            </a:r>
            <a:endParaRPr b="1" i="0" sz="2000" u="none" cap="none" strike="noStrike">
              <a:solidFill>
                <a:srgbClr val="8182EF"/>
              </a:solidFill>
              <a:latin typeface="Roboto"/>
              <a:ea typeface="Roboto"/>
              <a:cs typeface="Roboto"/>
              <a:sym typeface="Roboto"/>
            </a:endParaRPr>
          </a:p>
        </p:txBody>
      </p:sp>
      <p:sp>
        <p:nvSpPr>
          <p:cNvPr id="260" name="Google Shape;260;g14337fc5d25_0_615"/>
          <p:cNvSpPr txBox="1"/>
          <p:nvPr/>
        </p:nvSpPr>
        <p:spPr>
          <a:xfrm>
            <a:off x="814375" y="1122850"/>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The first term is odd and the second term is even. O, E, O, O, E, O, O, E and so on. It means the the second term, the fifth term, the eigth term and so on till 149th term are even terms. Number of even terms = X</a:t>
            </a:r>
            <a:br>
              <a:rPr lang="en-GB" sz="1800">
                <a:solidFill>
                  <a:schemeClr val="dk1"/>
                </a:solidFill>
              </a:rPr>
            </a:br>
            <a:r>
              <a:rPr lang="en-GB" sz="1800">
                <a:solidFill>
                  <a:schemeClr val="dk1"/>
                </a:solidFill>
              </a:rPr>
              <a:t>149 = 2+(x-1)3 x = 50</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 Number of odd terms = 100 Ratio = 50:100 = 1:2</a:t>
            </a:r>
            <a:endParaRPr sz="1600">
              <a:solidFill>
                <a:schemeClr val="dk1"/>
              </a:solidFill>
            </a:endParaRPr>
          </a:p>
          <a:p>
            <a:pPr indent="0" lvl="0" marL="4572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1587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7" name="Google Shape;13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8" name="Google Shape;138;p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39" name="Google Shape;139;p3"/>
          <p:cNvSpPr txBox="1"/>
          <p:nvPr/>
        </p:nvSpPr>
        <p:spPr>
          <a:xfrm>
            <a:off x="178001" y="2109682"/>
            <a:ext cx="4690800" cy="17361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b="1" lang="en-GB" sz="2800">
                <a:solidFill>
                  <a:schemeClr val="lt1"/>
                </a:solidFill>
              </a:rPr>
              <a:t>ARITHMETIC PROGRESSION AND GEOMETRIC PROGRESSION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4337fc5d25_0_623"/>
          <p:cNvSpPr txBox="1"/>
          <p:nvPr/>
        </p:nvSpPr>
        <p:spPr>
          <a:xfrm>
            <a:off x="720000" y="1439874"/>
            <a:ext cx="8472300" cy="2924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The internal angles of a convex polygon are in arithmetic progression with a common difference of 10. If the smallest angle is 100 degrees, what is the number of sides of the polygon?</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10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7</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8</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9</a:t>
            </a:r>
            <a:endParaRPr sz="1600">
              <a:solidFill>
                <a:schemeClr val="dk1"/>
              </a:solidFill>
              <a:latin typeface="Roboto"/>
              <a:ea typeface="Roboto"/>
              <a:cs typeface="Roboto"/>
              <a:sym typeface="Roboto"/>
            </a:endParaRPr>
          </a:p>
        </p:txBody>
      </p:sp>
      <p:sp>
        <p:nvSpPr>
          <p:cNvPr id="266" name="Google Shape;266;g14337fc5d25_0_623"/>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267" name="Google Shape;267;g14337fc5d25_0_62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1" name="Shape 271"/>
        <p:cNvGrpSpPr/>
        <p:nvPr/>
      </p:nvGrpSpPr>
      <p:grpSpPr>
        <a:xfrm>
          <a:off x="0" y="0"/>
          <a:ext cx="0" cy="0"/>
          <a:chOff x="0" y="0"/>
          <a:chExt cx="0" cy="0"/>
        </a:xfrm>
      </p:grpSpPr>
      <p:sp>
        <p:nvSpPr>
          <p:cNvPr id="272" name="Google Shape;272;g14337fc5d25_0_631"/>
          <p:cNvSpPr txBox="1"/>
          <p:nvPr/>
        </p:nvSpPr>
        <p:spPr>
          <a:xfrm>
            <a:off x="270328" y="662206"/>
            <a:ext cx="8472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73" name="Google Shape;273;g14337fc5d25_0_631"/>
          <p:cNvSpPr txBox="1"/>
          <p:nvPr/>
        </p:nvSpPr>
        <p:spPr>
          <a:xfrm>
            <a:off x="720000" y="6005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08</a:t>
            </a:r>
            <a:endParaRPr b="1" i="0" sz="2000" u="none" cap="none" strike="noStrike">
              <a:solidFill>
                <a:srgbClr val="8182EF"/>
              </a:solidFill>
              <a:latin typeface="Roboto"/>
              <a:ea typeface="Roboto"/>
              <a:cs typeface="Roboto"/>
              <a:sym typeface="Roboto"/>
            </a:endParaRPr>
          </a:p>
        </p:txBody>
      </p:sp>
      <p:sp>
        <p:nvSpPr>
          <p:cNvPr id="274" name="Google Shape;274;g14337fc5d25_0_631"/>
          <p:cNvSpPr txBox="1"/>
          <p:nvPr/>
        </p:nvSpPr>
        <p:spPr>
          <a:xfrm>
            <a:off x="814375" y="1228975"/>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Let the number of sides of the polygon be n. Hence, the sum of the internal angles of the polygon equals (n-2)*180. The sum of the arithmetic progression equals n/2*(200 + (n-1)*10) </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Hence, (n-2)*180 =n(100 + 5n – 5) = n(5n+95)</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n2 + 19 n = 36 n – 72</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So, n 2 – 17 n + 72 = 0 </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n2–17n+72=0</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Hence, n = 8 n=8 or n = 9 n=9</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if n=9, the biggest angle becomes 100+(9-1)*10 = 180 degrees. As this is not possible in a convex polygon</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The correct answer is 8</a:t>
            </a:r>
            <a:endParaRPr sz="1800">
              <a:solidFill>
                <a:schemeClr val="dk2"/>
              </a:solidFill>
              <a:latin typeface="Roboto"/>
              <a:ea typeface="Roboto"/>
              <a:cs typeface="Roboto"/>
              <a:sym typeface="Roboto"/>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4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4337fc5d25_0_639"/>
          <p:cNvSpPr txBox="1"/>
          <p:nvPr/>
        </p:nvSpPr>
        <p:spPr>
          <a:xfrm>
            <a:off x="720000" y="1439999"/>
            <a:ext cx="8472300" cy="265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The distance travelled (in m) by a ball dropped from a height are 128/9, 32/3, 8, 6... How much distance will it travel before coming to rest?</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464/9 m</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120 cm</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512/9 m</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256/9 m</a:t>
            </a:r>
            <a:endParaRPr sz="1600">
              <a:solidFill>
                <a:schemeClr val="dk1"/>
              </a:solidFill>
              <a:latin typeface="Roboto"/>
              <a:ea typeface="Roboto"/>
              <a:cs typeface="Roboto"/>
              <a:sym typeface="Roboto"/>
            </a:endParaRPr>
          </a:p>
          <a:p>
            <a:pPr indent="0" lvl="0" marL="457200" marR="0" rtl="0" algn="l">
              <a:lnSpc>
                <a:spcPct val="115000"/>
              </a:lnSpc>
              <a:spcBef>
                <a:spcPts val="800"/>
              </a:spcBef>
              <a:spcAft>
                <a:spcPts val="0"/>
              </a:spcAft>
              <a:buClr>
                <a:srgbClr val="000000"/>
              </a:buClr>
              <a:buSzPts val="1400"/>
              <a:buFont typeface="Arial"/>
              <a:buNone/>
            </a:pPr>
            <a:r>
              <a:t/>
            </a:r>
            <a:endParaRPr i="0" sz="1600" u="none" cap="none" strike="noStrike">
              <a:solidFill>
                <a:schemeClr val="dk1"/>
              </a:solidFill>
              <a:latin typeface="Roboto"/>
              <a:ea typeface="Roboto"/>
              <a:cs typeface="Roboto"/>
              <a:sym typeface="Roboto"/>
            </a:endParaRPr>
          </a:p>
        </p:txBody>
      </p:sp>
      <p:sp>
        <p:nvSpPr>
          <p:cNvPr id="280" name="Google Shape;280;g14337fc5d25_0_639"/>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281" name="Google Shape;281;g14337fc5d25_0_63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g14337fc5d25_0_647"/>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87" name="Google Shape;287;g14337fc5d25_0_647"/>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09</a:t>
            </a:r>
            <a:endParaRPr b="1" i="0" sz="2000" u="none" cap="none" strike="noStrike">
              <a:solidFill>
                <a:srgbClr val="8182EF"/>
              </a:solidFill>
              <a:latin typeface="Roboto"/>
              <a:ea typeface="Roboto"/>
              <a:cs typeface="Roboto"/>
              <a:sym typeface="Roboto"/>
            </a:endParaRPr>
          </a:p>
        </p:txBody>
      </p:sp>
      <p:sp>
        <p:nvSpPr>
          <p:cNvPr id="288" name="Google Shape;288;g14337fc5d25_0_647"/>
          <p:cNvSpPr txBox="1"/>
          <p:nvPr/>
        </p:nvSpPr>
        <p:spPr>
          <a:xfrm>
            <a:off x="988950" y="1439875"/>
            <a:ext cx="4985100" cy="37281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he total distance travelled by the ball = 128/9 + 32/3 + 8+6+ …</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This is an infinite G.P. with first term as 128/9 and the common difference = ¾</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Hence the required distance =</a:t>
            </a:r>
            <a:endParaRPr sz="1800">
              <a:solidFill>
                <a:schemeClr val="dk1"/>
              </a:solidFill>
            </a:endParaRPr>
          </a:p>
          <a:p>
            <a:pPr indent="0" lvl="0" marL="152400" rtl="0" algn="l">
              <a:lnSpc>
                <a:spcPct val="90000"/>
              </a:lnSpc>
              <a:spcBef>
                <a:spcPts val="0"/>
              </a:spcBef>
              <a:spcAft>
                <a:spcPts val="0"/>
              </a:spcAft>
              <a:buClr>
                <a:schemeClr val="dk1"/>
              </a:buClr>
              <a:buSzPts val="1800"/>
              <a:buFont typeface="Arial"/>
              <a:buNone/>
            </a:pPr>
            <a:br>
              <a:rPr lang="en-GB" sz="1800">
                <a:solidFill>
                  <a:schemeClr val="dk1"/>
                </a:solidFill>
                <a:latin typeface="Calibri"/>
                <a:ea typeface="Calibri"/>
                <a:cs typeface="Calibri"/>
                <a:sym typeface="Calibri"/>
              </a:rPr>
            </a:br>
            <a:br>
              <a:rPr lang="en-GB" sz="1800">
                <a:solidFill>
                  <a:schemeClr val="dk1"/>
                </a:solidFill>
                <a:latin typeface="Calibri"/>
                <a:ea typeface="Calibri"/>
                <a:cs typeface="Calibri"/>
                <a:sym typeface="Calibri"/>
              </a:rPr>
            </a:br>
            <a:endParaRPr sz="1800">
              <a:solidFill>
                <a:schemeClr val="dk1"/>
              </a:solidFill>
            </a:endParaRPr>
          </a:p>
          <a:p>
            <a:pPr indent="-342900" lvl="0" marL="457200" marR="0" rtl="0" algn="l">
              <a:lnSpc>
                <a:spcPct val="115000"/>
              </a:lnSpc>
              <a:spcBef>
                <a:spcPts val="0"/>
              </a:spcBef>
              <a:spcAft>
                <a:spcPts val="0"/>
              </a:spcAft>
              <a:buClr>
                <a:schemeClr val="dk1"/>
              </a:buClr>
              <a:buSzPts val="1800"/>
              <a:buFont typeface="Arial"/>
              <a:buNone/>
            </a:pPr>
            <a:r>
              <a:t/>
            </a:r>
            <a:endParaRPr sz="1800">
              <a:solidFill>
                <a:schemeClr val="dk1"/>
              </a:solidFill>
            </a:endParaRPr>
          </a:p>
          <a:p>
            <a:pPr indent="-342900" lvl="0" marL="45720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p:txBody>
      </p:sp>
      <p:pic>
        <p:nvPicPr>
          <p:cNvPr id="289" name="Google Shape;289;g14337fc5d25_0_647"/>
          <p:cNvPicPr preferRelativeResize="0"/>
          <p:nvPr/>
        </p:nvPicPr>
        <p:blipFill rotWithShape="1">
          <a:blip r:embed="rId3">
            <a:alphaModFix/>
          </a:blip>
          <a:srcRect b="0" l="0" r="0" t="0"/>
          <a:stretch/>
        </p:blipFill>
        <p:spPr>
          <a:xfrm>
            <a:off x="4494800" y="2598250"/>
            <a:ext cx="2705925" cy="64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4337fc5d25_0_655"/>
          <p:cNvSpPr txBox="1"/>
          <p:nvPr/>
        </p:nvSpPr>
        <p:spPr>
          <a:xfrm>
            <a:off x="720000" y="1439999"/>
            <a:ext cx="8472300" cy="181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The product of first three terms of a G. P. is 512. If we add 2 to its second term, the three terms form an A. P. Find the terms of the G. P.?</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4,8,16</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16,8,4</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12,24,48</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Option A  or B</a:t>
            </a:r>
            <a:endParaRPr sz="1600">
              <a:solidFill>
                <a:schemeClr val="dk1"/>
              </a:solidFill>
              <a:latin typeface="Roboto"/>
              <a:ea typeface="Roboto"/>
              <a:cs typeface="Roboto"/>
              <a:sym typeface="Roboto"/>
            </a:endParaRPr>
          </a:p>
        </p:txBody>
      </p:sp>
      <p:sp>
        <p:nvSpPr>
          <p:cNvPr id="295" name="Google Shape;295;g14337fc5d25_0_655"/>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
        <p:nvSpPr>
          <p:cNvPr id="296" name="Google Shape;296;g14337fc5d25_0_65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g31d1ad1f308_0_89"/>
          <p:cNvSpPr txBox="1"/>
          <p:nvPr/>
        </p:nvSpPr>
        <p:spPr>
          <a:xfrm>
            <a:off x="270328" y="864506"/>
            <a:ext cx="8472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02" name="Google Shape;302;g31d1ad1f308_0_89"/>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10</a:t>
            </a:r>
            <a:endParaRPr b="1" i="0" sz="2000" u="none" cap="none" strike="noStrike">
              <a:solidFill>
                <a:srgbClr val="8182EF"/>
              </a:solidFill>
              <a:latin typeface="Roboto"/>
              <a:ea typeface="Roboto"/>
              <a:cs typeface="Roboto"/>
              <a:sym typeface="Roboto"/>
            </a:endParaRPr>
          </a:p>
        </p:txBody>
      </p:sp>
      <p:sp>
        <p:nvSpPr>
          <p:cNvPr id="303" name="Google Shape;303;g31d1ad1f308_0_89"/>
          <p:cNvSpPr txBox="1"/>
          <p:nvPr/>
        </p:nvSpPr>
        <p:spPr>
          <a:xfrm>
            <a:off x="988950" y="1058875"/>
            <a:ext cx="4985100" cy="50610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Let the first three terms of G.P. are   a,ar</a:t>
            </a:r>
            <a:br>
              <a:rPr lang="en-GB" sz="1800">
                <a:solidFill>
                  <a:schemeClr val="dk1"/>
                </a:solidFill>
              </a:rPr>
            </a:br>
            <a:r>
              <a:rPr lang="en-GB" sz="1800">
                <a:solidFill>
                  <a:schemeClr val="dk1"/>
                </a:solidFill>
              </a:rPr>
              <a:t>Given that   x a x ar = 512 ⇒ a</a:t>
            </a:r>
            <a:r>
              <a:rPr baseline="30000" lang="en-GB" sz="1800">
                <a:solidFill>
                  <a:schemeClr val="dk1"/>
                </a:solidFill>
              </a:rPr>
              <a:t>3</a:t>
            </a:r>
            <a:r>
              <a:rPr lang="en-GB" sz="1800">
                <a:solidFill>
                  <a:schemeClr val="dk1"/>
                </a:solidFill>
              </a:rPr>
              <a:t> = 512 ⇒ a = 8</a:t>
            </a:r>
            <a:br>
              <a:rPr lang="en-GB" sz="1800">
                <a:solidFill>
                  <a:schemeClr val="dk1"/>
                </a:solidFill>
              </a:rPr>
            </a:br>
            <a:r>
              <a:rPr lang="en-GB" sz="1800">
                <a:solidFill>
                  <a:schemeClr val="dk1"/>
                </a:solidFill>
              </a:rPr>
              <a:t>Now  ,a+2 are in A.P.</a:t>
            </a:r>
            <a:br>
              <a:rPr lang="en-GB" sz="1800">
                <a:solidFill>
                  <a:schemeClr val="dk1"/>
                </a:solidFill>
              </a:rPr>
            </a:br>
            <a:r>
              <a:rPr lang="en-GB" sz="1800">
                <a:solidFill>
                  <a:schemeClr val="dk1"/>
                </a:solidFill>
              </a:rPr>
              <a:t>⇒ (a+2) = ar - (a-2)</a:t>
            </a:r>
            <a:br>
              <a:rPr lang="en-GB" sz="1800">
                <a:solidFill>
                  <a:schemeClr val="dk1"/>
                </a:solidFill>
              </a:rPr>
            </a:br>
            <a:r>
              <a:rPr lang="en-GB" sz="1800">
                <a:solidFill>
                  <a:schemeClr val="dk1"/>
                </a:solidFill>
              </a:rPr>
              <a:t>⇒ 10  = 8r - 10</a:t>
            </a:r>
            <a:br>
              <a:rPr lang="en-GB" sz="1800">
                <a:solidFill>
                  <a:schemeClr val="dk1"/>
                </a:solidFill>
              </a:rPr>
            </a:br>
            <a:r>
              <a:rPr lang="en-GB" sz="1800">
                <a:solidFill>
                  <a:schemeClr val="dk1"/>
                </a:solidFill>
              </a:rPr>
              <a:t>⇒ 8r= 20</a:t>
            </a:r>
            <a:br>
              <a:rPr lang="en-GB" sz="1800">
                <a:solidFill>
                  <a:schemeClr val="dk1"/>
                </a:solidFill>
              </a:rPr>
            </a:br>
            <a:r>
              <a:rPr lang="en-GB" sz="1800">
                <a:solidFill>
                  <a:schemeClr val="dk1"/>
                </a:solidFill>
              </a:rPr>
              <a:t>⇒ 8r</a:t>
            </a:r>
            <a:r>
              <a:rPr baseline="30000" lang="en-GB" sz="1800">
                <a:solidFill>
                  <a:schemeClr val="dk1"/>
                </a:solidFill>
              </a:rPr>
              <a:t>2</a:t>
            </a:r>
            <a:r>
              <a:rPr lang="en-GB" sz="1800">
                <a:solidFill>
                  <a:schemeClr val="dk1"/>
                </a:solidFill>
              </a:rPr>
              <a:t> - 20r + 8 =0</a:t>
            </a:r>
            <a:br>
              <a:rPr lang="en-GB" sz="1800">
                <a:solidFill>
                  <a:schemeClr val="dk1"/>
                </a:solidFill>
              </a:rPr>
            </a:br>
            <a:r>
              <a:rPr lang="en-GB" sz="1800">
                <a:solidFill>
                  <a:schemeClr val="dk1"/>
                </a:solidFill>
              </a:rPr>
              <a:t>⇒ 2r</a:t>
            </a:r>
            <a:r>
              <a:rPr baseline="30000" lang="en-GB" sz="1800">
                <a:solidFill>
                  <a:schemeClr val="dk1"/>
                </a:solidFill>
              </a:rPr>
              <a:t>2</a:t>
            </a:r>
            <a:r>
              <a:rPr lang="en-GB" sz="1800">
                <a:solidFill>
                  <a:schemeClr val="dk1"/>
                </a:solidFill>
              </a:rPr>
              <a:t> - 5r + 2 =0</a:t>
            </a:r>
            <a:br>
              <a:rPr lang="en-GB" sz="1800">
                <a:solidFill>
                  <a:schemeClr val="dk1"/>
                </a:solidFill>
              </a:rPr>
            </a:br>
            <a:r>
              <a:rPr lang="en-GB" sz="1800">
                <a:solidFill>
                  <a:schemeClr val="dk1"/>
                </a:solidFill>
              </a:rPr>
              <a:t>⇒ 2r</a:t>
            </a:r>
            <a:r>
              <a:rPr baseline="30000" lang="en-GB" sz="1800">
                <a:solidFill>
                  <a:schemeClr val="dk1"/>
                </a:solidFill>
              </a:rPr>
              <a:t>2</a:t>
            </a:r>
            <a:r>
              <a:rPr lang="en-GB" sz="1800">
                <a:solidFill>
                  <a:schemeClr val="dk1"/>
                </a:solidFill>
              </a:rPr>
              <a:t> - 4r - r + 2 =0</a:t>
            </a:r>
            <a:br>
              <a:rPr lang="en-GB" sz="1800">
                <a:solidFill>
                  <a:schemeClr val="dk1"/>
                </a:solidFill>
              </a:rPr>
            </a:br>
            <a:r>
              <a:rPr lang="en-GB" sz="1800">
                <a:solidFill>
                  <a:schemeClr val="dk1"/>
                </a:solidFill>
              </a:rPr>
              <a:t>⇒ 2r(r-2) - (r-2) =0</a:t>
            </a:r>
            <a:br>
              <a:rPr lang="en-GB" sz="1800">
                <a:solidFill>
                  <a:schemeClr val="dk1"/>
                </a:solidFill>
              </a:rPr>
            </a:br>
            <a:r>
              <a:rPr lang="en-GB" sz="1800">
                <a:solidFill>
                  <a:schemeClr val="dk1"/>
                </a:solidFill>
              </a:rPr>
              <a:t>⇒(2r-1)(r-2) = 0</a:t>
            </a:r>
            <a:br>
              <a:rPr lang="en-GB" sz="1800">
                <a:solidFill>
                  <a:schemeClr val="dk1"/>
                </a:solidFill>
              </a:rPr>
            </a:br>
            <a:r>
              <a:rPr lang="en-GB" sz="1800">
                <a:solidFill>
                  <a:schemeClr val="dk1"/>
                </a:solidFill>
              </a:rPr>
              <a:t>⇒ r = 2 or        </a:t>
            </a:r>
            <a:br>
              <a:rPr lang="en-GB" sz="1800">
                <a:solidFill>
                  <a:schemeClr val="dk1"/>
                </a:solidFill>
              </a:rPr>
            </a:br>
            <a:r>
              <a:rPr lang="en-GB" sz="1800">
                <a:solidFill>
                  <a:schemeClr val="dk1"/>
                </a:solidFill>
              </a:rPr>
              <a:t>When r = 2, the terms are 4, 8, 16</a:t>
            </a:r>
            <a:br>
              <a:rPr lang="en-GB" sz="1800">
                <a:solidFill>
                  <a:schemeClr val="dk1"/>
                </a:solidFill>
              </a:rPr>
            </a:br>
            <a:r>
              <a:rPr lang="en-GB" sz="1800">
                <a:solidFill>
                  <a:schemeClr val="dk1"/>
                </a:solidFill>
              </a:rPr>
              <a:t>When r = 1/2, then the terms are 16, 8, 4. </a:t>
            </a:r>
            <a:endParaRPr sz="1800">
              <a:solidFill>
                <a:schemeClr val="dk1"/>
              </a:solidFill>
            </a:endParaRPr>
          </a:p>
          <a:p>
            <a:pPr indent="0" lvl="0" marL="114300" marR="0" rtl="0" algn="l">
              <a:lnSpc>
                <a:spcPct val="150000"/>
              </a:lnSpc>
              <a:spcBef>
                <a:spcPts val="0"/>
              </a:spcBef>
              <a:spcAft>
                <a:spcPts val="0"/>
              </a:spcAft>
              <a:buClr>
                <a:schemeClr val="dk1"/>
              </a:buClr>
              <a:buSzPts val="1800"/>
              <a:buFont typeface="Arial"/>
              <a:buNone/>
            </a:pPr>
            <a:r>
              <a:t/>
            </a:r>
            <a:endParaRPr sz="1800">
              <a:solidFill>
                <a:schemeClr val="dk1"/>
              </a:solidFill>
            </a:endParaRPr>
          </a:p>
          <a:p>
            <a:pPr indent="-342900" lvl="0" marL="457200" marR="0" rtl="0" algn="l">
              <a:lnSpc>
                <a:spcPct val="150000"/>
              </a:lnSpc>
              <a:spcBef>
                <a:spcPts val="0"/>
              </a:spcBef>
              <a:spcAft>
                <a:spcPts val="0"/>
              </a:spcAft>
              <a:buClr>
                <a:schemeClr val="dk1"/>
              </a:buClr>
              <a:buSzPts val="1800"/>
              <a:buFont typeface="Arial"/>
              <a:buNone/>
            </a:pPr>
            <a:r>
              <a:rPr b="0" i="0" lang="en-GB"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4337fc5d25_0_671"/>
          <p:cNvSpPr txBox="1"/>
          <p:nvPr/>
        </p:nvSpPr>
        <p:spPr>
          <a:xfrm>
            <a:off x="720000" y="1439999"/>
            <a:ext cx="8472300" cy="266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The sum of an infinite G. P. with positive terms is 48 and sum of its first two terms is 36. Find the second term.</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10</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18</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12</a:t>
            </a:r>
            <a:endParaRPr sz="1600">
              <a:solidFill>
                <a:schemeClr val="dk1"/>
              </a:solidFill>
              <a:latin typeface="Roboto"/>
              <a:ea typeface="Roboto"/>
              <a:cs typeface="Roboto"/>
              <a:sym typeface="Roboto"/>
            </a:endParaRPr>
          </a:p>
          <a:p>
            <a:pPr indent="0" lvl="0" marL="0" marR="0" rtl="0" algn="l">
              <a:lnSpc>
                <a:spcPct val="115000"/>
              </a:lnSpc>
              <a:spcBef>
                <a:spcPts val="0"/>
              </a:spcBef>
              <a:spcAft>
                <a:spcPts val="0"/>
              </a:spcAft>
              <a:buNone/>
            </a:pPr>
            <a:r>
              <a:rPr lang="en-GB" sz="1600">
                <a:solidFill>
                  <a:schemeClr val="dk1"/>
                </a:solidFill>
                <a:latin typeface="Roboto"/>
                <a:ea typeface="Roboto"/>
                <a:cs typeface="Roboto"/>
                <a:sym typeface="Roboto"/>
              </a:rPr>
              <a:t>D.     20</a:t>
            </a:r>
            <a:br>
              <a:rPr i="0" lang="en-GB" sz="1600" u="none" cap="none" strike="noStrike">
                <a:solidFill>
                  <a:schemeClr val="dk1"/>
                </a:solidFill>
                <a:latin typeface="Roboto"/>
                <a:ea typeface="Roboto"/>
                <a:cs typeface="Roboto"/>
                <a:sym typeface="Roboto"/>
              </a:rPr>
            </a:b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i="0" sz="1600" u="none" cap="none" strike="noStrike">
              <a:solidFill>
                <a:srgbClr val="2A2A2A"/>
              </a:solidFill>
              <a:highlight>
                <a:schemeClr val="lt1"/>
              </a:highlight>
              <a:latin typeface="Roboto"/>
              <a:ea typeface="Roboto"/>
              <a:cs typeface="Roboto"/>
              <a:sym typeface="Roboto"/>
            </a:endParaRPr>
          </a:p>
        </p:txBody>
      </p:sp>
      <p:sp>
        <p:nvSpPr>
          <p:cNvPr id="309" name="Google Shape;309;g14337fc5d25_0_671"/>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310" name="Google Shape;310;g14337fc5d25_0_67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g14337fc5d25_0_679"/>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16" name="Google Shape;316;g14337fc5d25_0_679"/>
          <p:cNvSpPr txBox="1"/>
          <p:nvPr/>
        </p:nvSpPr>
        <p:spPr>
          <a:xfrm>
            <a:off x="720000" y="1440000"/>
            <a:ext cx="7166100" cy="50733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Let ‘a’ be the first term and ‘r’ be the common ratio of the G.P.</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We have </a:t>
            </a:r>
            <a:r>
              <a:rPr lang="en-GB"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 48 ⇒ a </a:t>
            </a:r>
            <a:endParaRPr sz="18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 48(1-r)...(</a:t>
            </a:r>
            <a:r>
              <a:rPr i="1" lang="en-GB" sz="1800">
                <a:solidFill>
                  <a:schemeClr val="dk1"/>
                </a:solidFill>
                <a:latin typeface="Roboto"/>
                <a:ea typeface="Roboto"/>
                <a:cs typeface="Roboto"/>
                <a:sym typeface="Roboto"/>
              </a:rPr>
              <a:t>i</a:t>
            </a:r>
            <a:r>
              <a:rPr lang="en-GB" sz="1800">
                <a:solidFill>
                  <a:schemeClr val="dk1"/>
                </a:solidFill>
                <a:latin typeface="Roboto"/>
                <a:ea typeface="Roboto"/>
                <a:cs typeface="Roboto"/>
                <a:sym typeface="Roboto"/>
              </a:rPr>
              <a:t>)</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Also it is given that a +ar = 36</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 a(1+r) = 36</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 48(1-r) (1 + r) = 36 (from (i))</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 1 - r</a:t>
            </a:r>
            <a:r>
              <a:rPr baseline="30000" lang="en-GB" sz="1800">
                <a:solidFill>
                  <a:schemeClr val="dk1"/>
                </a:solidFill>
                <a:latin typeface="Roboto"/>
                <a:ea typeface="Roboto"/>
                <a:cs typeface="Roboto"/>
                <a:sym typeface="Roboto"/>
              </a:rPr>
              <a:t>2</a:t>
            </a:r>
            <a:r>
              <a:rPr lang="en-GB"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 r</a:t>
            </a:r>
            <a:r>
              <a:rPr baseline="30000" lang="en-GB" sz="1800">
                <a:solidFill>
                  <a:schemeClr val="dk1"/>
                </a:solidFill>
                <a:latin typeface="Roboto"/>
                <a:ea typeface="Roboto"/>
                <a:cs typeface="Roboto"/>
                <a:sym typeface="Roboto"/>
              </a:rPr>
              <a:t>2</a:t>
            </a:r>
            <a:r>
              <a:rPr lang="en-GB" sz="1800">
                <a:solidFill>
                  <a:schemeClr val="dk1"/>
                </a:solidFill>
                <a:latin typeface="Roboto"/>
                <a:ea typeface="Roboto"/>
                <a:cs typeface="Roboto"/>
                <a:sym typeface="Roboto"/>
              </a:rPr>
              <a:t>  </a:t>
            </a:r>
            <a:r>
              <a:rPr lang="en-GB"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 (i) ⇒ a = 48 x </a:t>
            </a:r>
            <a:r>
              <a:rPr lang="en-GB"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 = 24 and the second term = ar = 24 x </a:t>
            </a:r>
            <a:r>
              <a:rPr lang="en-GB" sz="1800">
                <a:solidFill>
                  <a:schemeClr val="dk1"/>
                </a:solidFill>
                <a:latin typeface="Calibri"/>
                <a:ea typeface="Calibri"/>
                <a:cs typeface="Calibri"/>
                <a:sym typeface="Calibri"/>
              </a:rPr>
              <a:t> </a:t>
            </a:r>
            <a:r>
              <a:rPr lang="en-GB" sz="1800">
                <a:solidFill>
                  <a:schemeClr val="dk1"/>
                </a:solidFill>
                <a:latin typeface="Roboto"/>
                <a:ea typeface="Roboto"/>
                <a:cs typeface="Roboto"/>
                <a:sym typeface="Roboto"/>
              </a:rPr>
              <a:t>=12</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When r = </a:t>
            </a:r>
            <a:r>
              <a:rPr lang="en-GB" sz="1800">
                <a:solidFill>
                  <a:schemeClr val="dk1"/>
                </a:solidFill>
                <a:latin typeface="Calibri"/>
                <a:ea typeface="Calibri"/>
                <a:cs typeface="Calibri"/>
                <a:sym typeface="Calibri"/>
              </a:rPr>
              <a:t> </a:t>
            </a:r>
            <a:r>
              <a:rPr lang="en-GB" sz="1800">
                <a:solidFill>
                  <a:schemeClr val="dk1"/>
                </a:solidFill>
                <a:latin typeface="Roboto"/>
                <a:ea typeface="Roboto"/>
                <a:cs typeface="Roboto"/>
                <a:sym typeface="Roboto"/>
              </a:rPr>
              <a:t> the terms of the G.P. will become negative.</a:t>
            </a:r>
            <a:br>
              <a:rPr lang="en-GB" sz="1800">
                <a:solidFill>
                  <a:schemeClr val="dk1"/>
                </a:solidFill>
                <a:latin typeface="Calibri"/>
                <a:ea typeface="Calibri"/>
                <a:cs typeface="Calibri"/>
                <a:sym typeface="Calibri"/>
              </a:rPr>
            </a:br>
            <a:r>
              <a:rPr lang="en-GB" sz="1800">
                <a:solidFill>
                  <a:schemeClr val="dk1"/>
                </a:solidFill>
                <a:latin typeface="Roboto"/>
                <a:ea typeface="Roboto"/>
                <a:cs typeface="Roboto"/>
                <a:sym typeface="Roboto"/>
              </a:rPr>
              <a:t>So the second term is 12.</a:t>
            </a:r>
            <a:r>
              <a:rPr lang="en-GB" sz="1800">
                <a:solidFill>
                  <a:schemeClr val="dk1"/>
                </a:solidFill>
                <a:latin typeface="Calibri"/>
                <a:ea typeface="Calibri"/>
                <a:cs typeface="Calibri"/>
                <a:sym typeface="Calibri"/>
              </a:rPr>
              <a:t> </a:t>
            </a:r>
            <a:endParaRPr sz="2000">
              <a:solidFill>
                <a:schemeClr val="dk1"/>
              </a:solidFill>
            </a:endParaRPr>
          </a:p>
          <a:p>
            <a:pPr indent="-342900" lvl="0" marL="457200" marR="0" rtl="0" algn="l">
              <a:lnSpc>
                <a:spcPct val="150000"/>
              </a:lnSpc>
              <a:spcBef>
                <a:spcPts val="0"/>
              </a:spcBef>
              <a:spcAft>
                <a:spcPts val="0"/>
              </a:spcAft>
              <a:buClr>
                <a:schemeClr val="dk1"/>
              </a:buClr>
              <a:buSzPts val="1800"/>
              <a:buFont typeface="Arial"/>
              <a:buNone/>
            </a:pPr>
            <a:br>
              <a:rPr b="0" i="0" lang="en-GB" sz="2000" u="none" cap="none" strike="noStrike">
                <a:solidFill>
                  <a:schemeClr val="dk1"/>
                </a:solidFill>
                <a:latin typeface="Arial"/>
                <a:ea typeface="Arial"/>
                <a:cs typeface="Arial"/>
                <a:sym typeface="Arial"/>
              </a:rPr>
            </a:br>
            <a:endParaRPr b="0" i="0" sz="2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rgbClr val="FFFFFF"/>
              </a:highlight>
              <a:latin typeface="Arial"/>
              <a:ea typeface="Arial"/>
              <a:cs typeface="Arial"/>
              <a:sym typeface="Arial"/>
            </a:endParaRPr>
          </a:p>
        </p:txBody>
      </p:sp>
      <p:sp>
        <p:nvSpPr>
          <p:cNvPr id="317" name="Google Shape;317;g14337fc5d25_0_67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4337fc5d25_0_687"/>
          <p:cNvSpPr txBox="1"/>
          <p:nvPr/>
        </p:nvSpPr>
        <p:spPr>
          <a:xfrm>
            <a:off x="720000" y="1439999"/>
            <a:ext cx="8472300" cy="4431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An arithmetic progression has 3 as its first term. Also, the sum of the first 8 terms is twice the sum of the first 5 terms. Find the common difference?</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3/5</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3/4</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2/4</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5/4</a:t>
            </a:r>
            <a:endParaRPr sz="1600">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1"/>
              </a:buClr>
              <a:buSzPts val="1800"/>
              <a:buFont typeface="Arial"/>
              <a:buNone/>
            </a:pPr>
            <a:r>
              <a:rPr b="1" i="0" lang="en-GB" sz="1600" u="none" cap="none" strike="noStrike">
                <a:solidFill>
                  <a:schemeClr val="dk1"/>
                </a:solidFill>
                <a:latin typeface="Roboto"/>
                <a:ea typeface="Roboto"/>
                <a:cs typeface="Roboto"/>
                <a:sym typeface="Roboto"/>
              </a:rPr>
              <a:t>								                                                            </a:t>
            </a:r>
            <a:endParaRPr i="0" sz="16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114300" marR="0" rtl="0" algn="l">
              <a:lnSpc>
                <a:spcPct val="115000"/>
              </a:lnSpc>
              <a:spcBef>
                <a:spcPts val="0"/>
              </a:spcBef>
              <a:spcAft>
                <a:spcPts val="0"/>
              </a:spcAft>
              <a:buClr>
                <a:schemeClr val="dk1"/>
              </a:buClr>
              <a:buSzPts val="1800"/>
              <a:buFont typeface="Arial"/>
              <a:buNone/>
            </a:pPr>
            <a:r>
              <a:t/>
            </a:r>
            <a:endParaRPr b="1" i="0" sz="1600" u="none" cap="none" strike="noStrike">
              <a:solidFill>
                <a:schemeClr val="dk1"/>
              </a:solidFill>
              <a:latin typeface="Roboto"/>
              <a:ea typeface="Roboto"/>
              <a:cs typeface="Roboto"/>
              <a:sym typeface="Roboto"/>
            </a:endParaRPr>
          </a:p>
          <a:p>
            <a:pPr indent="-342900" lvl="0" marL="45720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800"/>
              </a:spcBef>
              <a:spcAft>
                <a:spcPts val="0"/>
              </a:spcAft>
              <a:buClr>
                <a:srgbClr val="000000"/>
              </a:buClr>
              <a:buSzPts val="1400"/>
              <a:buFont typeface="Arial"/>
              <a:buNone/>
            </a:pPr>
            <a:r>
              <a:t/>
            </a:r>
            <a:endParaRPr i="0" sz="1600" u="none" cap="none" strike="noStrike">
              <a:solidFill>
                <a:srgbClr val="2A2A2A"/>
              </a:solidFill>
              <a:highlight>
                <a:schemeClr val="lt1"/>
              </a:highlight>
              <a:latin typeface="Roboto"/>
              <a:ea typeface="Roboto"/>
              <a:cs typeface="Roboto"/>
              <a:sym typeface="Roboto"/>
            </a:endParaRPr>
          </a:p>
        </p:txBody>
      </p:sp>
      <p:sp>
        <p:nvSpPr>
          <p:cNvPr id="323" name="Google Shape;323;g14337fc5d25_0_68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
        <p:nvSpPr>
          <p:cNvPr id="324" name="Google Shape;324;g14337fc5d25_0_68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sp>
        <p:nvSpPr>
          <p:cNvPr id="329" name="Google Shape;329;g14337fc5d25_0_695"/>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30" name="Google Shape;330;g14337fc5d25_0_695"/>
          <p:cNvSpPr txBox="1"/>
          <p:nvPr/>
        </p:nvSpPr>
        <p:spPr>
          <a:xfrm>
            <a:off x="720000" y="1314850"/>
            <a:ext cx="7166100" cy="40575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We are given that a = 3.</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We are also given some information about the sums S8 and S5, and we want to find the common difference.</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So we shall use the formula Sn = 1 2 n(2a + (n − 1)d) for the sum of the first n terms.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This tells us that S8 = 1 /2 × 8 × (6 + 7d).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and that S5 = 1 2 × 5 × (6 + 4d) So, using the given fact that S8 = 2S5, we see that 1 2 × 8 × (6 + 7d) =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2 × 1/ 2 × 5 × (6 + 4d) 4 × (6 + 7d)</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 5 × (6 + 4d) 24 + 28d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30 + 20d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8d = 6</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d = 3/ 4 . </a:t>
            </a:r>
            <a:endParaRPr sz="1600">
              <a:solidFill>
                <a:schemeClr val="dk1"/>
              </a:solidFill>
            </a:endParaRPr>
          </a:p>
          <a:p>
            <a:pPr indent="0" lvl="0" marL="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chemeClr val="lt1"/>
              </a:highlight>
              <a:latin typeface="Arial"/>
              <a:ea typeface="Arial"/>
              <a:cs typeface="Arial"/>
              <a:sym typeface="Arial"/>
            </a:endParaRPr>
          </a:p>
        </p:txBody>
      </p:sp>
      <p:sp>
        <p:nvSpPr>
          <p:cNvPr id="331" name="Google Shape;331;g14337fc5d25_0_69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24810d323e_1_7"/>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145" name="Google Shape;145;g324810d323e_1_7"/>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LOGARITHMS</a:t>
            </a:r>
            <a:endParaRPr b="1" i="0" sz="2000" u="none" cap="none" strike="noStrike">
              <a:solidFill>
                <a:srgbClr val="000000"/>
              </a:solidFill>
              <a:latin typeface="Roboto"/>
              <a:ea typeface="Roboto"/>
              <a:cs typeface="Roboto"/>
              <a:sym typeface="Roboto"/>
            </a:endParaRPr>
          </a:p>
        </p:txBody>
      </p:sp>
      <p:sp>
        <p:nvSpPr>
          <p:cNvPr id="146" name="Google Shape;146;g324810d323e_1_7"/>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47" name="Google Shape;147;g324810d323e_1_7"/>
          <p:cNvPicPr preferRelativeResize="0"/>
          <p:nvPr/>
        </p:nvPicPr>
        <p:blipFill>
          <a:blip r:embed="rId3">
            <a:alphaModFix/>
          </a:blip>
          <a:stretch>
            <a:fillRect/>
          </a:stretch>
        </p:blipFill>
        <p:spPr>
          <a:xfrm>
            <a:off x="3413750" y="1872450"/>
            <a:ext cx="2716800" cy="2390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4337fc5d25_0_703"/>
          <p:cNvSpPr txBox="1"/>
          <p:nvPr/>
        </p:nvSpPr>
        <p:spPr>
          <a:xfrm>
            <a:off x="720000" y="1439999"/>
            <a:ext cx="8472300" cy="3027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None/>
            </a:pPr>
            <a:r>
              <a:rPr b="0" i="0" lang="en-GB" sz="1600" u="none" cap="none" strike="noStrike">
                <a:solidFill>
                  <a:schemeClr val="dk1"/>
                </a:solidFill>
                <a:latin typeface="Roboto"/>
                <a:ea typeface="Roboto"/>
                <a:cs typeface="Roboto"/>
                <a:sym typeface="Roboto"/>
              </a:rPr>
              <a:t>There are 10 students in a dance group, out of which 6 are too selected in a row </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800"/>
              <a:buFont typeface="Arial"/>
              <a:buNone/>
            </a:pPr>
            <a:r>
              <a:rPr b="0" i="0" lang="en-GB" sz="1600" u="none" cap="none" strike="noStrike">
                <a:solidFill>
                  <a:schemeClr val="dk1"/>
                </a:solidFill>
                <a:latin typeface="Roboto"/>
                <a:ea typeface="Roboto"/>
                <a:cs typeface="Roboto"/>
                <a:sym typeface="Roboto"/>
              </a:rPr>
              <a:t>such that  two of them will not be able to participate together. Find the number of </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800"/>
              <a:buFont typeface="Arial"/>
              <a:buNone/>
            </a:pPr>
            <a:r>
              <a:rPr b="0" i="0" lang="en-GB" sz="1600" u="none" cap="none" strike="noStrike">
                <a:solidFill>
                  <a:schemeClr val="dk1"/>
                </a:solidFill>
                <a:latin typeface="Roboto"/>
                <a:ea typeface="Roboto"/>
                <a:cs typeface="Roboto"/>
                <a:sym typeface="Roboto"/>
              </a:rPr>
              <a:t>ways in which 8 can  be selected.</a:t>
            </a:r>
            <a:endParaRPr b="0" i="0" sz="1600" u="none" cap="none" strike="noStrike">
              <a:solidFill>
                <a:schemeClr val="dk2"/>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b="0" i="0" lang="en-GB" sz="1600" u="none" cap="none" strike="noStrike">
                <a:solidFill>
                  <a:schemeClr val="dk1"/>
                </a:solidFill>
                <a:latin typeface="Roboto"/>
                <a:ea typeface="Roboto"/>
                <a:cs typeface="Roboto"/>
                <a:sym typeface="Roboto"/>
              </a:rPr>
              <a:t>144</a:t>
            </a:r>
            <a:endParaRPr b="0" i="0" sz="1600" u="none" cap="none" strike="noStrike">
              <a:solidFill>
                <a:schemeClr val="dk2"/>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b="0" i="0" lang="en-GB" sz="1600" u="none" cap="none" strike="noStrike">
                <a:solidFill>
                  <a:schemeClr val="dk1"/>
                </a:solidFill>
                <a:latin typeface="Roboto"/>
                <a:ea typeface="Roboto"/>
                <a:cs typeface="Roboto"/>
                <a:sym typeface="Roboto"/>
              </a:rPr>
              <a:t>732</a:t>
            </a:r>
            <a:endParaRPr b="0" i="0" sz="1600" u="none" cap="none" strike="noStrike">
              <a:solidFill>
                <a:schemeClr val="dk2"/>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b="0" i="0" lang="en-GB" sz="1600" u="none" cap="none" strike="noStrike">
                <a:solidFill>
                  <a:schemeClr val="dk1"/>
                </a:solidFill>
                <a:latin typeface="Roboto"/>
                <a:ea typeface="Roboto"/>
                <a:cs typeface="Roboto"/>
                <a:sym typeface="Roboto"/>
              </a:rPr>
              <a:t>728</a:t>
            </a:r>
            <a:endParaRPr b="0" i="0" sz="1600" u="none" cap="none" strike="noStrike">
              <a:solidFill>
                <a:schemeClr val="dk2"/>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b="0" i="0" lang="en-GB" sz="1600" u="none" cap="none" strike="noStrike">
                <a:solidFill>
                  <a:schemeClr val="dk1"/>
                </a:solidFill>
                <a:latin typeface="Roboto"/>
                <a:ea typeface="Roboto"/>
                <a:cs typeface="Roboto"/>
                <a:sym typeface="Roboto"/>
              </a:rPr>
              <a:t>398</a:t>
            </a:r>
            <a:endParaRPr b="0" i="0" sz="1600" u="none" cap="none" strike="noStrike">
              <a:solidFill>
                <a:schemeClr val="dk1"/>
              </a:solidFill>
              <a:latin typeface="Roboto"/>
              <a:ea typeface="Roboto"/>
              <a:cs typeface="Roboto"/>
              <a:sym typeface="Roboto"/>
            </a:endParaRPr>
          </a:p>
          <a:p>
            <a:pPr indent="0" lvl="0" marL="457200" marR="0" rtl="0" algn="l">
              <a:lnSpc>
                <a:spcPct val="115000"/>
              </a:lnSpc>
              <a:spcBef>
                <a:spcPts val="800"/>
              </a:spcBef>
              <a:spcAft>
                <a:spcPts val="0"/>
              </a:spcAft>
              <a:buClr>
                <a:srgbClr val="000000"/>
              </a:buClr>
              <a:buSzPts val="1400"/>
              <a:buFont typeface="Arial"/>
              <a:buNone/>
            </a:pPr>
            <a:r>
              <a:t/>
            </a:r>
            <a:endParaRPr b="0" i="0" sz="1600" u="none" cap="none" strike="noStrike">
              <a:solidFill>
                <a:srgbClr val="2A2A2A"/>
              </a:solidFill>
              <a:highlight>
                <a:schemeClr val="lt1"/>
              </a:highlight>
              <a:latin typeface="Roboto"/>
              <a:ea typeface="Roboto"/>
              <a:cs typeface="Roboto"/>
              <a:sym typeface="Roboto"/>
            </a:endParaRPr>
          </a:p>
        </p:txBody>
      </p:sp>
      <p:sp>
        <p:nvSpPr>
          <p:cNvPr id="337" name="Google Shape;337;g14337fc5d25_0_703"/>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
        <p:nvSpPr>
          <p:cNvPr id="338" name="Google Shape;338;g14337fc5d25_0_70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2" name="Shape 342"/>
        <p:cNvGrpSpPr/>
        <p:nvPr/>
      </p:nvGrpSpPr>
      <p:grpSpPr>
        <a:xfrm>
          <a:off x="0" y="0"/>
          <a:ext cx="0" cy="0"/>
          <a:chOff x="0" y="0"/>
          <a:chExt cx="0" cy="0"/>
        </a:xfrm>
      </p:grpSpPr>
      <p:sp>
        <p:nvSpPr>
          <p:cNvPr id="343" name="Google Shape;343;g14337fc5d25_0_711"/>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44" name="Google Shape;344;g14337fc5d25_0_711"/>
          <p:cNvSpPr txBox="1"/>
          <p:nvPr/>
        </p:nvSpPr>
        <p:spPr>
          <a:xfrm>
            <a:off x="662325" y="1239775"/>
            <a:ext cx="677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highlight>
                <a:schemeClr val="lt1"/>
              </a:highlight>
              <a:latin typeface="Roboto"/>
              <a:ea typeface="Roboto"/>
              <a:cs typeface="Roboto"/>
              <a:sym typeface="Roboto"/>
            </a:endParaRPr>
          </a:p>
        </p:txBody>
      </p:sp>
      <p:sp>
        <p:nvSpPr>
          <p:cNvPr id="345" name="Google Shape;345;g14337fc5d25_0_711"/>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13</a:t>
            </a:r>
            <a:endParaRPr b="1" i="0" sz="2000" u="none" cap="none" strike="noStrike">
              <a:solidFill>
                <a:srgbClr val="8182EF"/>
              </a:solidFill>
              <a:latin typeface="Roboto"/>
              <a:ea typeface="Roboto"/>
              <a:cs typeface="Roboto"/>
              <a:sym typeface="Roboto"/>
            </a:endParaRPr>
          </a:p>
        </p:txBody>
      </p:sp>
      <p:sp>
        <p:nvSpPr>
          <p:cNvPr id="346" name="Google Shape;346;g14337fc5d25_0_711"/>
          <p:cNvSpPr txBox="1"/>
          <p:nvPr/>
        </p:nvSpPr>
        <p:spPr>
          <a:xfrm>
            <a:off x="879900" y="1239775"/>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Here, a = 2, and d = 9 – 2 = 7.</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Let 600 be the n th term of the A. P.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We have t n = 2 + (n – 1) 7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According to the question, 2 + (n – 1) 7 = 600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(n – 1) 7 = 598 or n = + 598 7 1</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 n = 86 3 7 Since n is a fraction, it cannot be a term of the given A. P.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Hence, 600 is not a term of the given AP</a:t>
            </a:r>
            <a:endParaRPr sz="1800">
              <a:solidFill>
                <a:schemeClr val="dk1"/>
              </a:solidFill>
            </a:endParaRPr>
          </a:p>
          <a:p>
            <a:pPr indent="-342900" lvl="0" marL="457200" marR="0" rtl="0" algn="l">
              <a:lnSpc>
                <a:spcPct val="150000"/>
              </a:lnSpc>
              <a:spcBef>
                <a:spcPts val="0"/>
              </a:spcBef>
              <a:spcAft>
                <a:spcPts val="0"/>
              </a:spcAft>
              <a:buClr>
                <a:schemeClr val="dk1"/>
              </a:buClr>
              <a:buSzPts val="1800"/>
              <a:buFont typeface="Arial"/>
              <a:buNone/>
            </a:pPr>
            <a:br>
              <a:rPr b="0" i="0" lang="en-GB" sz="1800" u="none" cap="none" strike="noStrike">
                <a:solidFill>
                  <a:schemeClr val="dk1"/>
                </a:solidFill>
                <a:latin typeface="Arial"/>
                <a:ea typeface="Arial"/>
                <a:cs typeface="Arial"/>
                <a:sym typeface="Arial"/>
              </a:rPr>
            </a:br>
            <a:endParaRPr b="1"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A2A2A"/>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4337fc5d25_0_719"/>
          <p:cNvSpPr txBox="1"/>
          <p:nvPr/>
        </p:nvSpPr>
        <p:spPr>
          <a:xfrm>
            <a:off x="720000" y="1439999"/>
            <a:ext cx="8472300" cy="181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Which term of the G. P  5, –10, 20, – 40, ... is 320?</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7</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8</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9</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10</a:t>
            </a:r>
            <a:endParaRPr sz="1600">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i="0" sz="1600" u="none" cap="none" strike="noStrike">
              <a:solidFill>
                <a:srgbClr val="2A2A2A"/>
              </a:solidFill>
              <a:highlight>
                <a:schemeClr val="lt1"/>
              </a:highlight>
              <a:latin typeface="Roboto"/>
              <a:ea typeface="Roboto"/>
              <a:cs typeface="Roboto"/>
              <a:sym typeface="Roboto"/>
            </a:endParaRPr>
          </a:p>
        </p:txBody>
      </p:sp>
      <p:sp>
        <p:nvSpPr>
          <p:cNvPr id="352" name="Google Shape;352;g14337fc5d25_0_719"/>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
        <p:nvSpPr>
          <p:cNvPr id="353" name="Google Shape;353;g14337fc5d25_0_71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sp>
        <p:nvSpPr>
          <p:cNvPr id="358" name="Google Shape;358;g14337fc5d25_0_727"/>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59" name="Google Shape;359;g14337fc5d25_0_72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14</a:t>
            </a:r>
            <a:endParaRPr b="1" i="0" sz="2000" u="none" cap="none" strike="noStrike">
              <a:solidFill>
                <a:srgbClr val="8182EF"/>
              </a:solidFill>
              <a:latin typeface="Roboto"/>
              <a:ea typeface="Roboto"/>
              <a:cs typeface="Roboto"/>
              <a:sym typeface="Roboto"/>
            </a:endParaRPr>
          </a:p>
        </p:txBody>
      </p:sp>
      <p:sp>
        <p:nvSpPr>
          <p:cNvPr id="360" name="Google Shape;360;g14337fc5d25_0_727"/>
          <p:cNvSpPr txBox="1"/>
          <p:nvPr/>
        </p:nvSpPr>
        <p:spPr>
          <a:xfrm>
            <a:off x="720713" y="1170000"/>
            <a:ext cx="83940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In this case, a = 5;</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 r = =  (–10)/ 5= - 2 . Suppose that 320 is the n th term of the G. P.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By the formula,t n = arn–1, we get t n = 5.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(–2)n–1</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 ∴ 5. (–2)n–1 = 320 (Given)</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 ∴ (–2)n–1 = 64 = (–2)6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 n – 1 = 6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 n = 7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None/>
            </a:pPr>
            <a:r>
              <a:rPr lang="en-GB" sz="1800">
                <a:solidFill>
                  <a:schemeClr val="dk1"/>
                </a:solidFill>
                <a:latin typeface="Calibri"/>
                <a:ea typeface="Calibri"/>
                <a:cs typeface="Calibri"/>
                <a:sym typeface="Calibri"/>
              </a:rPr>
              <a:t>Hence, 320 is the 7th term of the G. P.</a:t>
            </a:r>
            <a:endParaRPr sz="1800">
              <a:solidFill>
                <a:schemeClr val="dk1"/>
              </a:solidFill>
            </a:endParaRPr>
          </a:p>
          <a:p>
            <a:pPr indent="-342900" lvl="0" marL="457200" marR="0" rtl="0" algn="l">
              <a:lnSpc>
                <a:spcPct val="115000"/>
              </a:lnSpc>
              <a:spcBef>
                <a:spcPts val="0"/>
              </a:spcBef>
              <a:spcAft>
                <a:spcPts val="0"/>
              </a:spcAft>
              <a:buClr>
                <a:schemeClr val="dk2"/>
              </a:buClr>
              <a:buSzPts val="1800"/>
              <a:buFont typeface="Arial"/>
              <a:buChar char="●"/>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000"/>
                                        <p:tgtEl>
                                          <p:spTgt spid="35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4337fc5d25_0_735"/>
          <p:cNvSpPr txBox="1"/>
          <p:nvPr/>
        </p:nvSpPr>
        <p:spPr>
          <a:xfrm>
            <a:off x="720000" y="1422449"/>
            <a:ext cx="8472300" cy="218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GB" sz="1600">
                <a:solidFill>
                  <a:schemeClr val="dk1"/>
                </a:solidFill>
                <a:latin typeface="Roboto"/>
                <a:ea typeface="Roboto"/>
                <a:cs typeface="Roboto"/>
                <a:sym typeface="Roboto"/>
              </a:rPr>
              <a:t>The distance travelled (in cm) by a simple pendulum in consecutive seconds are 16, 12, 9, ... How much distance will it travel before coming to rest? </a:t>
            </a:r>
            <a:endParaRPr sz="1600">
              <a:solidFill>
                <a:schemeClr val="dk1"/>
              </a:solidFill>
              <a:latin typeface="Roboto"/>
              <a:ea typeface="Roboto"/>
              <a:cs typeface="Roboto"/>
              <a:sym typeface="Roboto"/>
            </a:endParaRPr>
          </a:p>
          <a:p>
            <a:pPr indent="0" lvl="0" marL="152400" rtl="0" algn="l">
              <a:spcBef>
                <a:spcPts val="0"/>
              </a:spcBef>
              <a:spcAft>
                <a:spcPts val="0"/>
              </a:spcAft>
              <a:buNone/>
            </a:pPr>
            <a:r>
              <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64</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65</a:t>
            </a:r>
            <a:endParaRPr sz="1600">
              <a:solidFill>
                <a:schemeClr val="dk1"/>
              </a:solidFill>
              <a:latin typeface="Roboto"/>
              <a:ea typeface="Roboto"/>
              <a:cs typeface="Roboto"/>
              <a:sym typeface="Roboto"/>
            </a:endParaRPr>
          </a:p>
          <a:p>
            <a:pPr indent="-330200" lvl="0" marL="4953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66</a:t>
            </a:r>
            <a:endParaRPr sz="16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i="0" sz="1600" u="none" cap="none" strike="noStrike">
              <a:solidFill>
                <a:srgbClr val="2A2A2A"/>
              </a:solidFill>
              <a:highlight>
                <a:schemeClr val="lt1"/>
              </a:highlight>
              <a:latin typeface="Roboto"/>
              <a:ea typeface="Roboto"/>
              <a:cs typeface="Roboto"/>
              <a:sym typeface="Roboto"/>
            </a:endParaRPr>
          </a:p>
        </p:txBody>
      </p:sp>
      <p:sp>
        <p:nvSpPr>
          <p:cNvPr id="366" name="Google Shape;366;g14337fc5d25_0_735"/>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
        <p:nvSpPr>
          <p:cNvPr id="367" name="Google Shape;367;g14337fc5d25_0_73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1" name="Shape 371"/>
        <p:cNvGrpSpPr/>
        <p:nvPr/>
      </p:nvGrpSpPr>
      <p:grpSpPr>
        <a:xfrm>
          <a:off x="0" y="0"/>
          <a:ext cx="0" cy="0"/>
          <a:chOff x="0" y="0"/>
          <a:chExt cx="0" cy="0"/>
        </a:xfrm>
      </p:grpSpPr>
      <p:sp>
        <p:nvSpPr>
          <p:cNvPr id="372" name="Google Shape;372;g14337fc5d25_0_743"/>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73" name="Google Shape;373;g14337fc5d25_0_743"/>
          <p:cNvSpPr txBox="1"/>
          <p:nvPr/>
        </p:nvSpPr>
        <p:spPr>
          <a:xfrm>
            <a:off x="720725" y="1372300"/>
            <a:ext cx="7166100" cy="33801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The distance travelled by the pendulum in consecutive seconds are, 16, 12, 9, ... is an infinite geometric progression with the first term a = 16 and r =12/ 16</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=3/4 &lt;1.</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Hence, using the formula S= a/1-r we have S = 16 /1- (3/ 4)</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16 /(1 /4)</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64  </a:t>
            </a:r>
            <a:endParaRPr sz="1800">
              <a:solidFill>
                <a:schemeClr val="dk1"/>
              </a:solidFill>
              <a:latin typeface="Calibri"/>
              <a:ea typeface="Calibri"/>
              <a:cs typeface="Calibri"/>
              <a:sym typeface="Calibri"/>
            </a:endParaRPr>
          </a:p>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latin typeface="Calibri"/>
                <a:ea typeface="Calibri"/>
                <a:cs typeface="Calibri"/>
                <a:sym typeface="Calibri"/>
              </a:rPr>
              <a:t>∴ Distance travelled by the pendulum is 64 cm</a:t>
            </a:r>
            <a:endParaRPr sz="2000">
              <a:solidFill>
                <a:schemeClr val="dk1"/>
              </a:solidFill>
            </a:endParaRPr>
          </a:p>
          <a:p>
            <a:pPr indent="0" lvl="0" marL="0" marR="0" rtl="0" algn="l">
              <a:lnSpc>
                <a:spcPct val="115000"/>
              </a:lnSpc>
              <a:spcBef>
                <a:spcPts val="0"/>
              </a:spcBef>
              <a:spcAft>
                <a:spcPts val="0"/>
              </a:spcAft>
              <a:buClr>
                <a:schemeClr val="dk1"/>
              </a:buClr>
              <a:buSzPts val="2000"/>
              <a:buFont typeface="Arial"/>
              <a:buNone/>
            </a:pPr>
            <a:br>
              <a:rPr b="0" i="0" lang="en-GB" sz="20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chemeClr val="lt1"/>
              </a:highlight>
              <a:latin typeface="Arial"/>
              <a:ea typeface="Arial"/>
              <a:cs typeface="Arial"/>
              <a:sym typeface="Arial"/>
            </a:endParaRPr>
          </a:p>
        </p:txBody>
      </p:sp>
      <p:sp>
        <p:nvSpPr>
          <p:cNvPr id="374" name="Google Shape;374;g14337fc5d25_0_74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1000"/>
                                        <p:tgtEl>
                                          <p:spTgt spid="3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
          <p:cNvSpPr/>
          <p:nvPr/>
        </p:nvSpPr>
        <p:spPr>
          <a:xfrm>
            <a:off x="532420" y="1439990"/>
            <a:ext cx="7545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80" name="Google Shape;380;p4"/>
          <p:cNvPicPr preferRelativeResize="0"/>
          <p:nvPr/>
        </p:nvPicPr>
        <p:blipFill rotWithShape="1">
          <a:blip r:embed="rId3">
            <a:alphaModFix/>
          </a:blip>
          <a:srcRect b="0" l="0" r="0" t="0"/>
          <a:stretch/>
        </p:blipFill>
        <p:spPr>
          <a:xfrm>
            <a:off x="2739687" y="1038566"/>
            <a:ext cx="2855119" cy="2888456"/>
          </a:xfrm>
          <a:prstGeom prst="rect">
            <a:avLst/>
          </a:prstGeom>
          <a:noFill/>
          <a:ln>
            <a:noFill/>
          </a:ln>
        </p:spPr>
      </p:pic>
      <p:sp>
        <p:nvSpPr>
          <p:cNvPr id="381" name="Google Shape;381;p4"/>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87" name="Google Shape;387;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88" name="Google Shape;388;p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89" name="Google Shape;389;p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90" name="Google Shape;390;p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91" name="Google Shape;391;p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92" name="Google Shape;392;p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93" name="Google Shape;393;p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94" name="Google Shape;394;p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95" name="Google Shape;395;p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96" name="Google Shape;396;p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97" name="Google Shape;397;p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24810d323e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INTRODUCTION</a:t>
            </a:r>
            <a:endParaRPr b="1" sz="2000">
              <a:solidFill>
                <a:srgbClr val="8182EF"/>
              </a:solidFill>
            </a:endParaRPr>
          </a:p>
        </p:txBody>
      </p:sp>
      <p:sp>
        <p:nvSpPr>
          <p:cNvPr id="153" name="Google Shape;153;g324810d323e_0_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An arithmetic progression is a sequence of numbers in which each term is derived from the preceeding term by adding or subtracting a fixed number called the common difference "d“</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The general form of an Arithmetic Progression is a, a + d, a + 2d, a + 3d and so on. </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Thus nth term of an AP series is T</a:t>
            </a:r>
            <a:r>
              <a:rPr baseline="-25000" lang="en-GB" sz="1600">
                <a:solidFill>
                  <a:schemeClr val="dk1"/>
                </a:solidFill>
              </a:rPr>
              <a:t>n</a:t>
            </a:r>
            <a:r>
              <a:rPr lang="en-GB" sz="1600">
                <a:solidFill>
                  <a:schemeClr val="dk1"/>
                </a:solidFill>
              </a:rPr>
              <a:t> = a + (n - 1) d, where T</a:t>
            </a:r>
            <a:r>
              <a:rPr baseline="-25000" lang="en-GB" sz="1600">
                <a:solidFill>
                  <a:schemeClr val="dk1"/>
                </a:solidFill>
              </a:rPr>
              <a:t>n</a:t>
            </a:r>
            <a:r>
              <a:rPr lang="en-GB" sz="1600">
                <a:solidFill>
                  <a:schemeClr val="dk1"/>
                </a:solidFill>
              </a:rPr>
              <a:t> = n</a:t>
            </a:r>
            <a:r>
              <a:rPr baseline="30000" lang="en-GB" sz="1600">
                <a:solidFill>
                  <a:schemeClr val="dk1"/>
                </a:solidFill>
              </a:rPr>
              <a:t>th</a:t>
            </a:r>
            <a:r>
              <a:rPr lang="en-GB" sz="1600">
                <a:solidFill>
                  <a:schemeClr val="dk1"/>
                </a:solidFill>
              </a:rPr>
              <a:t> term and a = first term. </a:t>
            </a:r>
            <a:endParaRPr sz="1600">
              <a:solidFill>
                <a:schemeClr val="dk1"/>
              </a:solidFill>
            </a:endParaRPr>
          </a:p>
          <a:p>
            <a:pPr indent="0" lvl="0" marL="0" rtl="0" algn="l">
              <a:lnSpc>
                <a:spcPct val="100000"/>
              </a:lnSpc>
              <a:spcBef>
                <a:spcPts val="0"/>
              </a:spcBef>
              <a:spcAft>
                <a:spcPts val="0"/>
              </a:spcAft>
              <a:buClr>
                <a:schemeClr val="dk1"/>
              </a:buClr>
              <a:buSzPts val="1800"/>
              <a:buFont typeface="Arial"/>
              <a:buNone/>
            </a:pPr>
            <a:r>
              <a:rPr lang="en-GB" sz="1600">
                <a:solidFill>
                  <a:schemeClr val="dk1"/>
                </a:solidFill>
              </a:rPr>
              <a:t>     Here d = common difference</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Sum of first n terms of an AP: S =(n/2)[2a + (n- 1)d]  or  </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 For example, 2, 4, 6, 8, 10 is an AP because difference between any two consecutive terms in the series (common difference) is same (4 – 2 = 6 – 4 = 8 – 6 = 10 – 8 = 2).</a:t>
            </a:r>
            <a:endParaRPr b="1" sz="1600">
              <a:solidFill>
                <a:schemeClr val="dk1"/>
              </a:solidFill>
            </a:endParaRPr>
          </a:p>
          <a:p>
            <a:pPr indent="0" lvl="0" marL="0" rtl="0" algn="l">
              <a:lnSpc>
                <a:spcPct val="115000"/>
              </a:lnSpc>
              <a:spcBef>
                <a:spcPts val="0"/>
              </a:spcBef>
              <a:spcAft>
                <a:spcPts val="0"/>
              </a:spcAft>
              <a:buClr>
                <a:schemeClr val="dk1"/>
              </a:buClr>
              <a:buSzPts val="1800"/>
              <a:buFont typeface="Arial"/>
              <a:buNone/>
            </a:pPr>
            <a:br>
              <a:rPr lang="en-GB" sz="1600">
                <a:solidFill>
                  <a:schemeClr val="dk1"/>
                </a:solidFill>
              </a:rPr>
            </a:br>
            <a:endParaRPr sz="1600">
              <a:solidFill>
                <a:schemeClr val="dk1"/>
              </a:solidFill>
              <a:latin typeface="Roboto Light"/>
              <a:ea typeface="Roboto Light"/>
              <a:cs typeface="Roboto Light"/>
              <a:sym typeface="Roboto Light"/>
            </a:endParaRPr>
          </a:p>
          <a:p>
            <a:pPr indent="0" lvl="0" marL="0" rtl="0" algn="l">
              <a:lnSpc>
                <a:spcPct val="115000"/>
              </a:lnSpc>
              <a:spcBef>
                <a:spcPts val="0"/>
              </a:spcBef>
              <a:spcAft>
                <a:spcPts val="0"/>
              </a:spcAft>
              <a:buSzPts val="1800"/>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d1ad1f308_0_2"/>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rial"/>
              <a:buNone/>
            </a:pPr>
            <a:r>
              <a:t/>
            </a:r>
            <a:endParaRPr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A geometric progression is a sequence in which each term is derived by multiplying or dividing the preceeding term by a fixed number called the common ratio. </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i="1"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The general form of a GP is a, ar, ar</a:t>
            </a:r>
            <a:r>
              <a:rPr baseline="30000" lang="en-GB" sz="1600">
                <a:solidFill>
                  <a:schemeClr val="dk1"/>
                </a:solidFill>
              </a:rPr>
              <a:t>2</a:t>
            </a:r>
            <a:r>
              <a:rPr lang="en-GB" sz="1600">
                <a:solidFill>
                  <a:schemeClr val="dk1"/>
                </a:solidFill>
              </a:rPr>
              <a:t>, ar</a:t>
            </a:r>
            <a:r>
              <a:rPr baseline="30000" lang="en-GB" sz="1600">
                <a:solidFill>
                  <a:schemeClr val="dk1"/>
                </a:solidFill>
              </a:rPr>
              <a:t>3</a:t>
            </a:r>
            <a:r>
              <a:rPr lang="en-GB" sz="1600">
                <a:solidFill>
                  <a:schemeClr val="dk1"/>
                </a:solidFill>
              </a:rPr>
              <a:t> and so on.</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i="1"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The nth term of a GP series is T</a:t>
            </a:r>
            <a:r>
              <a:rPr baseline="-25000" lang="en-GB" sz="1600">
                <a:solidFill>
                  <a:schemeClr val="dk1"/>
                </a:solidFill>
              </a:rPr>
              <a:t>n</a:t>
            </a:r>
            <a:r>
              <a:rPr lang="en-GB" sz="1600">
                <a:solidFill>
                  <a:schemeClr val="dk1"/>
                </a:solidFill>
              </a:rPr>
              <a:t> = ar</a:t>
            </a:r>
            <a:r>
              <a:rPr baseline="30000" lang="en-GB" sz="1600">
                <a:solidFill>
                  <a:schemeClr val="dk1"/>
                </a:solidFill>
              </a:rPr>
              <a:t>n-1</a:t>
            </a:r>
            <a:r>
              <a:rPr lang="en-GB" sz="1600">
                <a:solidFill>
                  <a:schemeClr val="dk1"/>
                </a:solidFill>
              </a:rPr>
              <a:t>, where a = first term and r = common ratio = T</a:t>
            </a:r>
            <a:r>
              <a:rPr baseline="-25000" lang="en-GB" sz="1600">
                <a:solidFill>
                  <a:schemeClr val="dk1"/>
                </a:solidFill>
              </a:rPr>
              <a:t>n</a:t>
            </a:r>
            <a:r>
              <a:rPr lang="en-GB" sz="1600">
                <a:solidFill>
                  <a:schemeClr val="dk1"/>
                </a:solidFill>
              </a:rPr>
              <a:t>/T</a:t>
            </a:r>
            <a:r>
              <a:rPr baseline="-25000" lang="en-GB" sz="1600">
                <a:solidFill>
                  <a:schemeClr val="dk1"/>
                </a:solidFill>
              </a:rPr>
              <a:t>n-1</a:t>
            </a:r>
            <a:r>
              <a:rPr lang="en-GB" sz="1600">
                <a:solidFill>
                  <a:schemeClr val="dk1"/>
                </a:solidFill>
              </a:rPr>
              <a:t> .</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i="1"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sum of first n terms of a GP  </a:t>
            </a:r>
            <a:endParaRPr sz="1600">
              <a:solidFill>
                <a:schemeClr val="dk1"/>
              </a:solidFill>
            </a:endParaRPr>
          </a:p>
          <a:p>
            <a:pPr indent="-171450" lvl="0" marL="285750" rtl="0" algn="l">
              <a:lnSpc>
                <a:spcPct val="100000"/>
              </a:lnSpc>
              <a:spcBef>
                <a:spcPts val="0"/>
              </a:spcBef>
              <a:spcAft>
                <a:spcPts val="0"/>
              </a:spcAft>
              <a:buClr>
                <a:schemeClr val="dk1"/>
              </a:buClr>
              <a:buSzPts val="1800"/>
              <a:buFont typeface="Arial"/>
              <a:buNone/>
            </a:pPr>
            <a:r>
              <a:t/>
            </a:r>
            <a:endParaRPr i="1" sz="1600">
              <a:solidFill>
                <a:schemeClr val="dk1"/>
              </a:solidFill>
            </a:endParaRPr>
          </a:p>
          <a:p>
            <a:pPr indent="-273050" lvl="0" marL="285750" rtl="0" algn="l">
              <a:lnSpc>
                <a:spcPct val="100000"/>
              </a:lnSpc>
              <a:spcBef>
                <a:spcPts val="0"/>
              </a:spcBef>
              <a:spcAft>
                <a:spcPts val="0"/>
              </a:spcAft>
              <a:buClr>
                <a:schemeClr val="dk1"/>
              </a:buClr>
              <a:buSzPts val="1600"/>
              <a:buFont typeface="Roboto"/>
              <a:buChar char="•"/>
            </a:pPr>
            <a:r>
              <a:rPr lang="en-GB" sz="1600">
                <a:solidFill>
                  <a:schemeClr val="dk1"/>
                </a:solidFill>
              </a:rPr>
              <a:t>For example, the sequence 4, -2, 1, - 1/2,.... is a Geometric Progression (GP) for which - 1/2 is the common ratio.</a:t>
            </a:r>
            <a:endParaRPr sz="1600">
              <a:solidFill>
                <a:schemeClr val="dk1"/>
              </a:solidFill>
            </a:endParaRPr>
          </a:p>
          <a:p>
            <a:pPr indent="-342900" lvl="0" marL="457200" rtl="0" algn="l">
              <a:lnSpc>
                <a:spcPct val="115000"/>
              </a:lnSpc>
              <a:spcBef>
                <a:spcPts val="0"/>
              </a:spcBef>
              <a:spcAft>
                <a:spcPts val="0"/>
              </a:spcAft>
              <a:buClr>
                <a:schemeClr val="dk1"/>
              </a:buClr>
              <a:buSzPts val="1800"/>
              <a:buFont typeface="Arial"/>
              <a:buNone/>
            </a:pPr>
            <a:r>
              <a:t/>
            </a:r>
            <a:endParaRPr b="1" sz="1600">
              <a:solidFill>
                <a:schemeClr val="dk1"/>
              </a:solidFill>
            </a:endParaRPr>
          </a:p>
          <a:p>
            <a:pPr indent="0" lvl="0" marL="0" rtl="0" algn="l">
              <a:lnSpc>
                <a:spcPct val="115000"/>
              </a:lnSpc>
              <a:spcBef>
                <a:spcPts val="0"/>
              </a:spcBef>
              <a:spcAft>
                <a:spcPts val="0"/>
              </a:spcAft>
              <a:buSzPts val="1800"/>
              <a:buNone/>
            </a:pPr>
            <a:r>
              <a:t/>
            </a:r>
            <a:endParaRPr sz="1600"/>
          </a:p>
        </p:txBody>
      </p:sp>
      <p:sp>
        <p:nvSpPr>
          <p:cNvPr id="159" name="Google Shape;159;g31d1ad1f308_0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INTRODUCTION</a:t>
            </a:r>
            <a:endParaRPr b="1" sz="2000">
              <a:solidFill>
                <a:srgbClr val="8182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4337fc5d25_0_39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sp>
        <p:nvSpPr>
          <p:cNvPr id="165" name="Google Shape;165;g14337fc5d25_0_391"/>
          <p:cNvSpPr txBox="1"/>
          <p:nvPr/>
        </p:nvSpPr>
        <p:spPr>
          <a:xfrm>
            <a:off x="720000" y="1439999"/>
            <a:ext cx="8472300" cy="3047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n-GB" sz="1600">
                <a:solidFill>
                  <a:schemeClr val="dk1"/>
                </a:solidFill>
                <a:latin typeface="Roboto"/>
                <a:ea typeface="Roboto"/>
                <a:cs typeface="Roboto"/>
                <a:sym typeface="Roboto"/>
              </a:rPr>
              <a:t>A number 21 is divided into three parts which are in AP and sum of their squares Is 155. Find the largest number.</a:t>
            </a:r>
            <a:endParaRPr sz="1600">
              <a:solidFill>
                <a:schemeClr val="dk1"/>
              </a:solidFill>
              <a:latin typeface="Roboto"/>
              <a:ea typeface="Roboto"/>
              <a:cs typeface="Roboto"/>
              <a:sym typeface="Roboto"/>
            </a:endParaRPr>
          </a:p>
          <a:p>
            <a:pPr indent="0" lvl="0" marL="152400" rtl="0" algn="l">
              <a:lnSpc>
                <a:spcPct val="90000"/>
              </a:lnSpc>
              <a:spcBef>
                <a:spcPts val="0"/>
              </a:spcBef>
              <a:spcAft>
                <a:spcPts val="0"/>
              </a:spcAft>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None/>
            </a:pPr>
            <a:r>
              <a:rPr lang="en-GB" sz="1600">
                <a:solidFill>
                  <a:schemeClr val="dk1"/>
                </a:solidFill>
                <a:latin typeface="Roboto"/>
                <a:ea typeface="Roboto"/>
                <a:cs typeface="Roboto"/>
                <a:sym typeface="Roboto"/>
              </a:rPr>
              <a:t>A. 6</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None/>
            </a:pPr>
            <a:r>
              <a:rPr lang="en-GB" sz="1600">
                <a:solidFill>
                  <a:schemeClr val="dk1"/>
                </a:solidFill>
                <a:latin typeface="Roboto"/>
                <a:ea typeface="Roboto"/>
                <a:cs typeface="Roboto"/>
                <a:sym typeface="Roboto"/>
              </a:rPr>
              <a:t>B. 7</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None/>
            </a:pPr>
            <a:r>
              <a:rPr lang="en-GB" sz="1600">
                <a:solidFill>
                  <a:schemeClr val="dk1"/>
                </a:solidFill>
                <a:latin typeface="Roboto"/>
                <a:ea typeface="Roboto"/>
                <a:cs typeface="Roboto"/>
                <a:sym typeface="Roboto"/>
              </a:rPr>
              <a:t>C. 8</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9</a:t>
            </a:r>
            <a:endParaRPr sz="16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i="0" sz="1600" u="none" cap="none" strike="noStrike">
              <a:solidFill>
                <a:schemeClr val="dk1"/>
              </a:solidFill>
              <a:highlight>
                <a:schemeClr val="lt1"/>
              </a:highlight>
              <a:latin typeface="Roboto"/>
              <a:ea typeface="Roboto"/>
              <a:cs typeface="Roboto"/>
              <a:sym typeface="Roboto"/>
            </a:endParaRPr>
          </a:p>
        </p:txBody>
      </p:sp>
      <p:sp>
        <p:nvSpPr>
          <p:cNvPr id="166" name="Google Shape;166;g14337fc5d25_0_391"/>
          <p:cNvSpPr txBox="1"/>
          <p:nvPr/>
        </p:nvSpPr>
        <p:spPr>
          <a:xfrm>
            <a:off x="7250475" y="4171350"/>
            <a:ext cx="1564500" cy="475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D </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g14337fc5d25_0_477"/>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172" name="Google Shape;172;g14337fc5d25_0_477"/>
          <p:cNvSpPr txBox="1"/>
          <p:nvPr/>
        </p:nvSpPr>
        <p:spPr>
          <a:xfrm>
            <a:off x="720000" y="1066800"/>
            <a:ext cx="682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highlight>
                <a:schemeClr val="lt1"/>
              </a:highlight>
              <a:latin typeface="Roboto"/>
              <a:ea typeface="Roboto"/>
              <a:cs typeface="Roboto"/>
              <a:sym typeface="Roboto"/>
            </a:endParaRPr>
          </a:p>
        </p:txBody>
      </p:sp>
      <p:sp>
        <p:nvSpPr>
          <p:cNvPr id="173" name="Google Shape;173;g14337fc5d25_0_477"/>
          <p:cNvSpPr txBox="1"/>
          <p:nvPr/>
        </p:nvSpPr>
        <p:spPr>
          <a:xfrm>
            <a:off x="720000" y="383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01</a:t>
            </a:r>
            <a:endParaRPr b="1" i="0" sz="2000" u="none" cap="none" strike="noStrike">
              <a:solidFill>
                <a:srgbClr val="8182EF"/>
              </a:solidFill>
              <a:latin typeface="Roboto"/>
              <a:ea typeface="Roboto"/>
              <a:cs typeface="Roboto"/>
              <a:sym typeface="Roboto"/>
            </a:endParaRPr>
          </a:p>
        </p:txBody>
      </p:sp>
      <p:sp>
        <p:nvSpPr>
          <p:cNvPr id="174" name="Google Shape;174;g14337fc5d25_0_477"/>
          <p:cNvSpPr txBox="1"/>
          <p:nvPr/>
        </p:nvSpPr>
        <p:spPr>
          <a:xfrm>
            <a:off x="720000" y="1269825"/>
            <a:ext cx="6289500" cy="4186800"/>
          </a:xfrm>
          <a:prstGeom prst="rect">
            <a:avLst/>
          </a:prstGeom>
          <a:noFill/>
          <a:ln>
            <a:noFill/>
          </a:ln>
        </p:spPr>
        <p:txBody>
          <a:bodyPr anchorCtr="0" anchor="t" bIns="91425" lIns="91425" spcFirstLastPara="1" rIns="91425" wrap="square" tIns="91425">
            <a:spAutoFit/>
          </a:bodyPr>
          <a:lstStyle/>
          <a:p>
            <a:pPr indent="0" lvl="0" marL="152400" rtl="0" algn="l">
              <a:lnSpc>
                <a:spcPct val="9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Let the three consecutive parts of AP are (a-d), a, (a+d).</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Given that</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(a-d) + a + (a+d) = 21</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3a = 21</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a = 7</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Again, (a-d)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a</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(a+d)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155</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a</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2ad + a</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a</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+ 2ad = 155</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3a</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+ 2d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155</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put value of a</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3(7)</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+ 2d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155</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2d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155 – 147</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d</a:t>
            </a:r>
            <a:r>
              <a:rPr baseline="30000" lang="en-GB" sz="1600">
                <a:solidFill>
                  <a:schemeClr val="dk1"/>
                </a:solidFill>
                <a:latin typeface="Roboto"/>
                <a:ea typeface="Roboto"/>
                <a:cs typeface="Roboto"/>
                <a:sym typeface="Roboto"/>
              </a:rPr>
              <a:t>2</a:t>
            </a:r>
            <a:r>
              <a:rPr lang="en-GB" sz="1600">
                <a:solidFill>
                  <a:schemeClr val="dk1"/>
                </a:solidFill>
                <a:latin typeface="Roboto"/>
                <a:ea typeface="Roboto"/>
                <a:cs typeface="Roboto"/>
                <a:sym typeface="Roboto"/>
              </a:rPr>
              <a:t> = 4</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d = ∓2</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Hence, the largest part is (a+d) = 7+2 = 9</a:t>
            </a:r>
            <a:endParaRPr i="0" sz="1600" u="none" cap="none" strike="noStrike">
              <a:solidFill>
                <a:schemeClr val="dk2"/>
              </a:solidFill>
              <a:latin typeface="Roboto"/>
              <a:ea typeface="Roboto"/>
              <a:cs typeface="Roboto"/>
              <a:sym typeface="Roboto"/>
            </a:endParaRPr>
          </a:p>
          <a:p>
            <a:pPr indent="-342900" lvl="0" marL="457200" marR="0" rtl="0" algn="l">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b9c7de5da_0_7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1" i="0" sz="2000" u="none" cap="none" strike="noStrike">
              <a:solidFill>
                <a:srgbClr val="8182EF"/>
              </a:solidFill>
              <a:latin typeface="Roboto"/>
              <a:ea typeface="Roboto"/>
              <a:cs typeface="Roboto"/>
              <a:sym typeface="Roboto"/>
            </a:endParaRPr>
          </a:p>
        </p:txBody>
      </p:sp>
      <p:sp>
        <p:nvSpPr>
          <p:cNvPr id="180" name="Google Shape;180;g31b9c7de5da_0_78"/>
          <p:cNvSpPr txBox="1"/>
          <p:nvPr/>
        </p:nvSpPr>
        <p:spPr>
          <a:xfrm>
            <a:off x="720000" y="1439999"/>
            <a:ext cx="8472300" cy="3843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rubber ball rebounds (5/6)th of its height after striking to the ground form which it has fallen. Find the total distance that it travels before coming to rest, if it is gently dropped from a height of 360 metres.</a:t>
            </a:r>
            <a:endParaRPr sz="1600">
              <a:solidFill>
                <a:schemeClr val="dk1"/>
              </a:solidFill>
              <a:latin typeface="Roboto"/>
              <a:ea typeface="Roboto"/>
              <a:cs typeface="Roboto"/>
              <a:sym typeface="Roboto"/>
            </a:endParaRPr>
          </a:p>
          <a:p>
            <a:pPr indent="0" lvl="0" marL="152400" rtl="0" algn="l">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A. 3960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B. 3450</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C. 3687</a:t>
            </a:r>
            <a:endParaRPr sz="1600">
              <a:solidFill>
                <a:schemeClr val="dk1"/>
              </a:solidFill>
              <a:latin typeface="Roboto"/>
              <a:ea typeface="Roboto"/>
              <a:cs typeface="Roboto"/>
              <a:sym typeface="Roboto"/>
            </a:endParaRPr>
          </a:p>
          <a:p>
            <a:pPr indent="0" lvl="0" marL="152400" rtl="0" algn="l">
              <a:lnSpc>
                <a:spcPct val="150000"/>
              </a:lnSpc>
              <a:spcBef>
                <a:spcPts val="0"/>
              </a:spcBef>
              <a:spcAft>
                <a:spcPts val="0"/>
              </a:spcAft>
              <a:buClr>
                <a:schemeClr val="dk1"/>
              </a:buClr>
              <a:buSzPts val="1800"/>
              <a:buFont typeface="Arial"/>
              <a:buNone/>
            </a:pPr>
            <a:r>
              <a:rPr lang="en-GB" sz="1600">
                <a:solidFill>
                  <a:schemeClr val="dk1"/>
                </a:solidFill>
                <a:latin typeface="Roboto"/>
                <a:ea typeface="Roboto"/>
                <a:cs typeface="Roboto"/>
                <a:sym typeface="Roboto"/>
              </a:rPr>
              <a:t>D. 3860</a:t>
            </a:r>
            <a:endParaRPr sz="1600">
              <a:solidFill>
                <a:schemeClr val="dk1"/>
              </a:solidFill>
              <a:latin typeface="Roboto"/>
              <a:ea typeface="Roboto"/>
              <a:cs typeface="Roboto"/>
              <a:sym typeface="Roboto"/>
            </a:endParaRPr>
          </a:p>
          <a:p>
            <a:pPr indent="0" lvl="0" marL="0" marR="0" rtl="0" algn="just">
              <a:lnSpc>
                <a:spcPct val="115000"/>
              </a:lnSpc>
              <a:spcBef>
                <a:spcPts val="0"/>
              </a:spcBef>
              <a:spcAft>
                <a:spcPts val="0"/>
              </a:spcAft>
              <a:buClr>
                <a:schemeClr val="dk1"/>
              </a:buClr>
              <a:buSzPts val="1800"/>
              <a:buFont typeface="Arial"/>
              <a:buNone/>
            </a:pPr>
            <a:r>
              <a:t/>
            </a:r>
            <a:endParaRPr b="1" i="0" sz="1600" u="none" cap="none" strike="noStrike">
              <a:solidFill>
                <a:schemeClr val="dk1"/>
              </a:solidFill>
              <a:latin typeface="Roboto"/>
              <a:ea typeface="Roboto"/>
              <a:cs typeface="Roboto"/>
              <a:sym typeface="Roboto"/>
            </a:endParaRPr>
          </a:p>
          <a:p>
            <a:pPr indent="0" lvl="0" marL="0" marR="0" rtl="0" algn="just">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0" marR="0" rtl="0" algn="just">
              <a:lnSpc>
                <a:spcPct val="115000"/>
              </a:lnSpc>
              <a:spcBef>
                <a:spcPts val="0"/>
              </a:spcBef>
              <a:spcAft>
                <a:spcPts val="0"/>
              </a:spcAft>
              <a:buClr>
                <a:schemeClr val="dk1"/>
              </a:buClr>
              <a:buSzPts val="1800"/>
              <a:buFont typeface="Arial"/>
              <a:buNone/>
            </a:pPr>
            <a:r>
              <a:rPr i="0" lang="en-GB" sz="1600" u="none" cap="none" strike="noStrike">
                <a:solidFill>
                  <a:schemeClr val="dk1"/>
                </a:solidFill>
                <a:latin typeface="Roboto"/>
                <a:ea typeface="Roboto"/>
                <a:cs typeface="Roboto"/>
                <a:sym typeface="Roboto"/>
              </a:rPr>
              <a:t>   </a:t>
            </a:r>
            <a:endParaRPr i="0" sz="1600" u="none" cap="none" strike="noStrike">
              <a:solidFill>
                <a:schemeClr val="dk1"/>
              </a:solidFill>
              <a:latin typeface="Roboto"/>
              <a:ea typeface="Roboto"/>
              <a:cs typeface="Roboto"/>
              <a:sym typeface="Roboto"/>
            </a:endParaRPr>
          </a:p>
          <a:p>
            <a:pPr indent="0" lvl="0" marL="457200" marR="0" rtl="0" algn="just">
              <a:lnSpc>
                <a:spcPct val="115000"/>
              </a:lnSpc>
              <a:spcBef>
                <a:spcPts val="1500"/>
              </a:spcBef>
              <a:spcAft>
                <a:spcPts val="0"/>
              </a:spcAft>
              <a:buClr>
                <a:srgbClr val="000000"/>
              </a:buClr>
              <a:buSzPts val="1400"/>
              <a:buFont typeface="Arial"/>
              <a:buNone/>
            </a:pPr>
            <a:r>
              <a:t/>
            </a:r>
            <a:endParaRPr i="0" sz="1600" u="none" cap="none" strike="noStrike">
              <a:solidFill>
                <a:schemeClr val="dk1"/>
              </a:solidFill>
              <a:highlight>
                <a:schemeClr val="lt1"/>
              </a:highlight>
              <a:latin typeface="Roboto"/>
              <a:ea typeface="Roboto"/>
              <a:cs typeface="Roboto"/>
              <a:sym typeface="Roboto"/>
            </a:endParaRPr>
          </a:p>
        </p:txBody>
      </p:sp>
      <p:sp>
        <p:nvSpPr>
          <p:cNvPr id="181" name="Google Shape;181;g31b9c7de5da_0_78"/>
          <p:cNvSpPr txBox="1"/>
          <p:nvPr/>
        </p:nvSpPr>
        <p:spPr>
          <a:xfrm>
            <a:off x="6849200" y="4018075"/>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lang="en-GB" sz="1600">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g14337fc5d25_0_530"/>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187" name="Google Shape;187;g14337fc5d25_0_530"/>
          <p:cNvSpPr txBox="1"/>
          <p:nvPr/>
        </p:nvSpPr>
        <p:spPr>
          <a:xfrm>
            <a:off x="720725" y="49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02</a:t>
            </a:r>
            <a:endParaRPr b="1" i="0" sz="2000" u="none" cap="none" strike="noStrike">
              <a:solidFill>
                <a:srgbClr val="8182EF"/>
              </a:solidFill>
              <a:latin typeface="Roboto"/>
              <a:ea typeface="Roboto"/>
              <a:cs typeface="Roboto"/>
              <a:sym typeface="Roboto"/>
            </a:endParaRPr>
          </a:p>
        </p:txBody>
      </p:sp>
      <p:sp>
        <p:nvSpPr>
          <p:cNvPr id="188" name="Google Shape;188;g14337fc5d25_0_530"/>
          <p:cNvSpPr txBox="1"/>
          <p:nvPr/>
        </p:nvSpPr>
        <p:spPr>
          <a:xfrm>
            <a:off x="814375" y="999450"/>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90000"/>
              </a:lnSpc>
              <a:spcBef>
                <a:spcPts val="0"/>
              </a:spcBef>
              <a:spcAft>
                <a:spcPts val="0"/>
              </a:spcAft>
              <a:buClr>
                <a:schemeClr val="dk1"/>
              </a:buClr>
              <a:buSzPts val="1800"/>
              <a:buFont typeface="Arial"/>
              <a:buNone/>
            </a:pPr>
            <a:r>
              <a:rPr lang="en-GB" sz="1800">
                <a:solidFill>
                  <a:schemeClr val="dk1"/>
                </a:solidFill>
              </a:rPr>
              <a:t>It becomes an infinite sum of series.</a:t>
            </a:r>
            <a:br>
              <a:rPr lang="en-GB" sz="1800">
                <a:solidFill>
                  <a:schemeClr val="dk1"/>
                </a:solidFill>
              </a:rPr>
            </a:br>
            <a:r>
              <a:rPr lang="en-GB" sz="1800">
                <a:solidFill>
                  <a:schemeClr val="dk1"/>
                </a:solidFill>
              </a:rPr>
              <a:t>So, use a/(1-r) to calculate the distance</a:t>
            </a:r>
            <a:br>
              <a:rPr lang="en-GB" sz="1800">
                <a:solidFill>
                  <a:schemeClr val="dk1"/>
                </a:solidFill>
              </a:rPr>
            </a:br>
            <a:r>
              <a:rPr lang="en-GB" sz="1800">
                <a:solidFill>
                  <a:schemeClr val="dk1"/>
                </a:solidFill>
              </a:rPr>
              <a:t>Ball rebounds to 5/6 of its height -&gt; 360x(5/6) = 300</a:t>
            </a:r>
            <a:br>
              <a:rPr lang="en-GB" sz="1800">
                <a:solidFill>
                  <a:schemeClr val="dk1"/>
                </a:solidFill>
              </a:rPr>
            </a:br>
            <a:r>
              <a:rPr lang="en-GB" sz="1800">
                <a:solidFill>
                  <a:schemeClr val="dk1"/>
                </a:solidFill>
              </a:rPr>
              <a:t>[360/1-(5/6)] + [300/1-(5/6)]</a:t>
            </a:r>
            <a:br>
              <a:rPr lang="en-GB" sz="1800">
                <a:solidFill>
                  <a:schemeClr val="dk1"/>
                </a:solidFill>
              </a:rPr>
            </a:br>
            <a:r>
              <a:rPr lang="en-GB" sz="1800">
                <a:solidFill>
                  <a:schemeClr val="dk1"/>
                </a:solidFill>
              </a:rPr>
              <a:t>[360/(1/6)] + [300/(1/6)]</a:t>
            </a:r>
            <a:br>
              <a:rPr lang="en-GB" sz="1800">
                <a:solidFill>
                  <a:schemeClr val="dk1"/>
                </a:solidFill>
              </a:rPr>
            </a:br>
            <a:r>
              <a:rPr lang="en-GB" sz="1800">
                <a:solidFill>
                  <a:schemeClr val="dk1"/>
                </a:solidFill>
              </a:rPr>
              <a:t>= 2160 + 1800</a:t>
            </a:r>
            <a:br>
              <a:rPr lang="en-GB" sz="1800">
                <a:solidFill>
                  <a:schemeClr val="dk1"/>
                </a:solidFill>
              </a:rPr>
            </a:br>
            <a:r>
              <a:rPr lang="en-GB" sz="1800">
                <a:solidFill>
                  <a:schemeClr val="dk1"/>
                </a:solidFill>
              </a:rPr>
              <a:t>= 3960</a:t>
            </a:r>
            <a:br>
              <a:rPr lang="en-GB" sz="1800">
                <a:solidFill>
                  <a:schemeClr val="dk1"/>
                </a:solidFill>
              </a:rPr>
            </a:br>
            <a:r>
              <a:rPr lang="en-GB" sz="1800">
                <a:solidFill>
                  <a:schemeClr val="dk1"/>
                </a:solidFill>
              </a:rPr>
              <a:t>Hence, the total distance travelled by the ball is 3960 meters.</a:t>
            </a:r>
            <a:endParaRPr sz="1600">
              <a:solidFill>
                <a:schemeClr val="dk1"/>
              </a:solidFill>
              <a:latin typeface="Roboto"/>
              <a:ea typeface="Roboto"/>
              <a:cs typeface="Roboto"/>
              <a:sym typeface="Roboto"/>
            </a:endParaRPr>
          </a:p>
          <a:p>
            <a:pPr indent="-342900" lvl="0" marL="457200" marR="0" rtl="0" algn="l">
              <a:lnSpc>
                <a:spcPct val="115000"/>
              </a:lnSpc>
              <a:spcBef>
                <a:spcPts val="0"/>
              </a:spcBef>
              <a:spcAft>
                <a:spcPts val="0"/>
              </a:spcAft>
              <a:buClr>
                <a:schemeClr val="dk1"/>
              </a:buClr>
              <a:buSzPts val="1800"/>
              <a:buFont typeface="Arial"/>
              <a:buNone/>
            </a:pPr>
            <a:br>
              <a:rPr b="0" i="0" lang="en-GB" sz="1800" u="none" cap="none" strike="noStrike">
                <a:solidFill>
                  <a:schemeClr val="dk1"/>
                </a:solidFill>
                <a:latin typeface="Arial"/>
                <a:ea typeface="Arial"/>
                <a:cs typeface="Arial"/>
                <a:sym typeface="Arial"/>
              </a:rPr>
            </a:b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800"/>
              </a:spcBef>
              <a:spcAft>
                <a:spcPts val="80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