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Roboto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55">
          <p15:clr>
            <a:srgbClr val="FF0000"/>
          </p15:clr>
        </p15:guide>
        <p15:guide id="2" orient="horz" pos="907">
          <p15:clr>
            <a:srgbClr val="FF0000"/>
          </p15:clr>
        </p15:guide>
        <p15:guide id="3" orient="horz" pos="737">
          <p15:clr>
            <a:srgbClr val="00FF00"/>
          </p15:clr>
        </p15:guide>
        <p15:guide id="4" orient="horz" pos="397">
          <p15:clr>
            <a:srgbClr val="00FF00"/>
          </p15:clr>
        </p15:guide>
        <p15:guide id="5" pos="454">
          <p15:clr>
            <a:srgbClr val="FF00FF"/>
          </p15:clr>
        </p15:guide>
        <p15:guide id="6" pos="5272">
          <p15:clr>
            <a:srgbClr val="FF00FF"/>
          </p15:clr>
        </p15:guide>
      </p15:sldGuideLst>
    </p:ext>
    <p:ext uri="GoogleSlidesCustomDataVersion2">
      <go:slidesCustomData xmlns:go="http://customooxmlschemas.google.com/" r:id="rId51" roundtripDataSignature="AMtx7mj/IyLgw+iTIecMraOmblLN3Gcl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55" orient="horz"/>
        <p:guide pos="907" orient="horz"/>
        <p:guide pos="737" orient="horz"/>
        <p:guide pos="397" orient="horz"/>
        <p:guide pos="454"/>
        <p:guide pos="52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Light-bold.fntdata"/><Relationship Id="rId47" Type="http://schemas.openxmlformats.org/officeDocument/2006/relationships/font" Target="fonts/RobotoLight-regular.fntdata"/><Relationship Id="rId49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b3f087a09_1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1b3f087a0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b3f087a09_1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1b3f087a0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b3f087a09_1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1b3f087a0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aa00c94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g32aa00c948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b3f087a09_1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1b3f087a0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b3f087a09_1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31b3f087a0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b3f087a09_1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31b3f087a0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b3f087a09_1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31b3f087a09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d6d221996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31d6d22199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d6d221996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31d6d22199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44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b3f087a09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1b3f087a0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d6d22199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1d6d2219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d6d221996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1d6d2219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d6d221996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1d6d2219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44" name="Google Shape;44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6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56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56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56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38" name="Google Shape;3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Relationship Id="rId4" Type="http://schemas.openxmlformats.org/officeDocument/2006/relationships/hyperlink" Target="https://learn.codemithra.com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jp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gif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0000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If the line m is parallel to the side AB of ?ABC, what is angle a?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A. 125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B. 25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C. 65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D. 50</a:t>
            </a:r>
            <a:r>
              <a:rPr baseline="30000" lang="en-IN" sz="1600">
                <a:solidFill>
                  <a:schemeClr val="dk1"/>
                </a:solidFill>
              </a:rPr>
              <a:t>º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6038" l="3350" r="3583" t="5543"/>
          <a:stretch/>
        </p:blipFill>
        <p:spPr>
          <a:xfrm>
            <a:off x="4699904" y="2166298"/>
            <a:ext cx="2424120" cy="180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0000" y="1440001"/>
            <a:ext cx="7998000" cy="3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1"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parallel lines(</a:t>
            </a:r>
            <a:r>
              <a:rPr i="1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 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side AB) intersected by side AC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 50</a:t>
            </a:r>
            <a:r>
              <a:rPr baseline="30000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 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(interior angles)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0000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Consider the circle shown below having angle AOB as 135º and the shaded portion is the x part of the circular region. Calculate the value of x.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A. 1/12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B. 1/9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C. 1/6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D. 1/4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681672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828313" y="4120738"/>
            <a:ext cx="1543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IN" sz="180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334" y="2701537"/>
            <a:ext cx="1641281" cy="1329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0000" y="1440000"/>
            <a:ext cx="80178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∠AOC = 180º - 135º = 45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∠AOC = ∠BOD = 45º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Shaded part is xth part of circular region.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∴ x = 90/360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1/4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value of x is 1/4.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0000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AB and CD are two parallel chords on the opposite sides of the center of the circle. If AB = 10 cm, CD = 24 cm and the radius of the circle is 13 cm, the distance between the chords is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A. 16cm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B. 18cm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C. 15cm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D. 17cm</a:t>
            </a:r>
            <a:endParaRPr baseline="30000"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828313" y="4120738"/>
            <a:ext cx="1543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IN" sz="180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869820" y="1305100"/>
            <a:ext cx="3967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O, draw OL perpendicular to AB and OM perpendicular to CD.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Then, join OA and OC.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= (1/2)AB = (1/2)10;AL = 5 cm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OA = radius of the circle = 13 cm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OAL, (OL)</a:t>
            </a:r>
            <a:r>
              <a:rPr b="0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= (OA)</a:t>
            </a:r>
            <a:r>
              <a:rPr b="0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(AL)</a:t>
            </a:r>
            <a:r>
              <a:rPr b="0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(13)</a:t>
            </a:r>
            <a:r>
              <a:rPr b="0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(5)</a:t>
            </a:r>
            <a:r>
              <a:rPr b="0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= 169 - 25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(OL)</a:t>
            </a:r>
            <a:r>
              <a:rPr b="0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= 144;OL = 12 cm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666949" y="1728275"/>
            <a:ext cx="45720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Then, CM = (1/2)*CD = (1/2)*24 = 12 cm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OC = radius of the circle = 13 cm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âŠ¿OMC, (OM)</a:t>
            </a:r>
            <a:r>
              <a:rPr b="0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= (OC)</a:t>
            </a:r>
            <a:r>
              <a:rPr b="0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2 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(CM)</a:t>
            </a:r>
            <a:r>
              <a:rPr b="0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(13)</a:t>
            </a:r>
            <a:r>
              <a:rPr b="0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(12)</a:t>
            </a:r>
            <a:r>
              <a:rPr b="0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= 169 – 144;(OM)</a:t>
            </a:r>
            <a:r>
              <a:rPr b="0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= 25;OM = 5 cm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Therefore, distance between the chords, ML = OM + OL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= 5+ 12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= 17 cm.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0000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Find the center of the circle whose equation is x</a:t>
            </a:r>
            <a:r>
              <a:rPr baseline="30000" lang="en-IN" sz="1600">
                <a:solidFill>
                  <a:schemeClr val="dk1"/>
                </a:solidFill>
              </a:rPr>
              <a:t>2</a:t>
            </a:r>
            <a:r>
              <a:rPr lang="en-IN" sz="1600">
                <a:solidFill>
                  <a:schemeClr val="dk1"/>
                </a:solidFill>
              </a:rPr>
              <a:t> + y</a:t>
            </a:r>
            <a:r>
              <a:rPr baseline="30000" lang="en-IN" sz="1600">
                <a:solidFill>
                  <a:schemeClr val="dk1"/>
                </a:solidFill>
              </a:rPr>
              <a:t>2</a:t>
            </a:r>
            <a:r>
              <a:rPr lang="en-IN" sz="1600">
                <a:solidFill>
                  <a:schemeClr val="dk1"/>
                </a:solidFill>
              </a:rPr>
              <a:t> -10x + 12y -10 = 0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A. (5,6)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B. (-5,6) 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C. (5,-6)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D. (10,-12)</a:t>
            </a:r>
            <a:endParaRPr baseline="30000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681672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6828313" y="4120738"/>
            <a:ext cx="1543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372800" y="1170000"/>
            <a:ext cx="4572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general format of circle: </a:t>
            </a:r>
            <a:r>
              <a:rPr b="0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</a:t>
            </a:r>
            <a:r>
              <a:rPr b="0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cx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center-radius form of the circle equation is in the format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b="1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the 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center being at the point(</a:t>
            </a:r>
            <a:r>
              <a:rPr b="1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h, k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 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 radius being "</a:t>
            </a:r>
            <a:r>
              <a:rPr b="0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eqn is: 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x^2 + y^2 -10x + 12y -10 = 0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x^2 + y^2 -10x + 12y = 10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the</a:t>
            </a:r>
            <a:r>
              <a:rPr b="0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-stuff together. And then</a:t>
            </a:r>
            <a:r>
              <a:rPr b="0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-stuff together.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=&gt;(x^2 - 10x) + (y^2 + 12y) = 10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866650" y="1008451"/>
            <a:ext cx="45720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the</a:t>
            </a:r>
            <a:r>
              <a:rPr b="0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-term coefficient, multiply it by one-half, square it, and then add this to both sides of the equation, as shown. Do the same with the</a:t>
            </a:r>
            <a:r>
              <a:rPr b="0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-term coefficient.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(x^2 - 10x + 25) + (y^2 + 12y + 36) = 10 + 25 + 36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(x – 5)^2 + (y + 6)^2 = 71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(x – 5)^2 + [y – (-6)]^2 = 71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comparing it with center-radius form of the circle equation: (</a:t>
            </a:r>
            <a:r>
              <a:rPr b="1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(</a:t>
            </a:r>
            <a:r>
              <a:rPr b="1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3000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 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center is at (h, k) = (5, -6)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0000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Find the distance between the points (2,2) and (-1,6) 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A. 5 units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B. 4 units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C. 7 units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D. √(26) units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681672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6828313" y="4120738"/>
            <a:ext cx="1543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I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0000" y="1440000"/>
            <a:ext cx="7880100" cy="25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Given, two points, (x1,y1) = (2,2)</a:t>
            </a:r>
            <a:b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(x2,y2) = (-1,6)</a:t>
            </a:r>
            <a:b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the points = √{(x2 – x1)^2 + (y2 – y1)^2}</a:t>
            </a:r>
            <a:b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√{(-1 – 2)^2 + (6 – 2)^2}</a:t>
            </a:r>
            <a:b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√{9 + 16}</a:t>
            </a:r>
            <a:b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√(25)</a:t>
            </a:r>
            <a:b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</a:t>
            </a:r>
            <a:b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Thus, </a:t>
            </a:r>
            <a:r>
              <a:rPr b="1"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between the points = 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06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1585947" y="2035725"/>
            <a:ext cx="3530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2800">
                <a:solidFill>
                  <a:schemeClr val="lt1"/>
                </a:solidFill>
              </a:rPr>
              <a:t>Geometry</a:t>
            </a:r>
            <a:endParaRPr sz="2800">
              <a:solidFill>
                <a:schemeClr val="lt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b3f087a09_1_51"/>
          <p:cNvSpPr txBox="1"/>
          <p:nvPr>
            <p:ph idx="1" type="body"/>
          </p:nvPr>
        </p:nvSpPr>
        <p:spPr>
          <a:xfrm>
            <a:off x="720000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Find the area of the triangle formed by the three points whose coordinates are      (2, 3), (4, 5) and  (6, 3).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A.  2 units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B. 4 units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C. 3 units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D. 6 units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2" name="Google Shape;192;g31b3f087a09_1_51"/>
          <p:cNvSpPr txBox="1"/>
          <p:nvPr/>
        </p:nvSpPr>
        <p:spPr>
          <a:xfrm>
            <a:off x="6828313" y="4120738"/>
            <a:ext cx="15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I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g31b3f087a09_1_51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719300" y="1170000"/>
            <a:ext cx="76500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400">
                <a:solidFill>
                  <a:schemeClr val="dk1"/>
                </a:solidFill>
              </a:rPr>
              <a:t>Given, three points are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(x1,y1) = (2,3)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(x2,y2) = (4,5)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(x3,y3) = (6,3)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Then, </a:t>
            </a:r>
            <a:r>
              <a:rPr b="1" lang="en-IN" sz="1400">
                <a:solidFill>
                  <a:schemeClr val="dk1"/>
                </a:solidFill>
              </a:rPr>
              <a:t>Area of triangle = (1/2) * | (x1y2 + x2y3 + x3y1) – (x2y1 + x3y2 + x1y3)|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= (1/2) * | (2x5 + 4x3 + 6x3) – (4x3 + 6x5 + 2x3)|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= (1/2) * |(10 + 12 + 18) – (12 + 30 + 6)|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= (1/2) * |40 – 48|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= (1/2) * |(-8)|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= (1/2) * 8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= 4</a:t>
            </a:r>
            <a:endParaRPr sz="14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b3f087a09_1_59"/>
          <p:cNvSpPr txBox="1"/>
          <p:nvPr>
            <p:ph idx="1" type="body"/>
          </p:nvPr>
        </p:nvSpPr>
        <p:spPr>
          <a:xfrm>
            <a:off x="720000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In a triangle ABC, a circle which touches the edges of all three sides is called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A. In circle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B. Circumcircle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C. Out circle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D. Edge circle</a:t>
            </a:r>
            <a:endParaRPr baseline="30000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5" name="Google Shape;205;g31b3f087a09_1_59"/>
          <p:cNvSpPr txBox="1"/>
          <p:nvPr/>
        </p:nvSpPr>
        <p:spPr>
          <a:xfrm>
            <a:off x="6828313" y="4120738"/>
            <a:ext cx="15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IN" sz="1800">
                <a:latin typeface="Roboto"/>
                <a:ea typeface="Roboto"/>
                <a:cs typeface="Roboto"/>
                <a:sym typeface="Roboto"/>
              </a:rPr>
              <a:t>A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g31b3f087a09_1_59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b3f087a09_1_65"/>
          <p:cNvSpPr txBox="1"/>
          <p:nvPr>
            <p:ph idx="1" type="body"/>
          </p:nvPr>
        </p:nvSpPr>
        <p:spPr>
          <a:xfrm>
            <a:off x="720000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In a triangle a circle passes through the vertices of the triangle, then the circle is called as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A.  In circle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B. Circumcircle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C. Out circle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D. Edge circle</a:t>
            </a:r>
            <a:endParaRPr b="1" sz="1600">
              <a:solidFill>
                <a:schemeClr val="dk1"/>
              </a:solidFill>
            </a:endParaRPr>
          </a:p>
          <a:p>
            <a:pPr indent="681672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2" name="Google Shape;212;g31b3f087a09_1_65"/>
          <p:cNvSpPr txBox="1"/>
          <p:nvPr/>
        </p:nvSpPr>
        <p:spPr>
          <a:xfrm>
            <a:off x="6828313" y="4120738"/>
            <a:ext cx="15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I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g31b3f087a09_1_65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720000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Which of the following is a Pythagorean triplet 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A. 11 , 40 , 21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B. 3,4,8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C. 25,24,7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D. 26,25,3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6828313" y="4120738"/>
            <a:ext cx="1543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IN" sz="1800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8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720000" y="1440000"/>
            <a:ext cx="81123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r>
              <a:rPr baseline="30000"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=576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aseline="30000"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=49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576+49 = 625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Sq.root of 25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9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10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720000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solidFill>
                  <a:schemeClr val="dk1"/>
                </a:solidFill>
              </a:rPr>
              <a:t>A circle of radius 3 cm is drawn inscribed in a right angle triangle ABC, right angled at C. If AC is 10 Find the value of CB.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solidFill>
                  <a:schemeClr val="dk1"/>
                </a:solidFill>
              </a:rPr>
              <a:t>A. 10.5 cm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B. (20/7)√58 cm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C. 12 cm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D. 15 cm</a:t>
            </a:r>
            <a:endParaRPr baseline="30000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6816725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2" name="Google Shape;232;p40"/>
          <p:cNvSpPr txBox="1"/>
          <p:nvPr/>
        </p:nvSpPr>
        <p:spPr>
          <a:xfrm>
            <a:off x="6828313" y="4120738"/>
            <a:ext cx="1543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</a:t>
            </a:r>
            <a:r>
              <a:rPr b="1" lang="en-IN" sz="18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719999" y="1439999"/>
            <a:ext cx="86424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 + 7)</a:t>
            </a:r>
            <a:r>
              <a:rPr baseline="30000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= 10</a:t>
            </a:r>
            <a:r>
              <a:rPr baseline="30000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+ (x + 3)</a:t>
            </a:r>
            <a:r>
              <a:rPr baseline="30000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(Tangents from the external point are equal)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x = 7.5cm ⇒ OB = x + 3 = 10.5 cm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1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719999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In the given figure, AB is the diameter of the circle with center O. If ∠BOD = 15° &amp; ∠EOA = 85°, then find the value of ∠ECA.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A. 45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B. 25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C. 30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D. 35</a:t>
            </a:r>
            <a:r>
              <a:rPr baseline="30000" lang="en-IN" sz="1600">
                <a:solidFill>
                  <a:schemeClr val="dk1"/>
                </a:solidFill>
              </a:rPr>
              <a:t>º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6828313" y="4120738"/>
            <a:ext cx="1543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IN" sz="1800">
                <a:latin typeface="Roboto"/>
                <a:ea typeface="Roboto"/>
                <a:cs typeface="Roboto"/>
                <a:sym typeface="Roboto"/>
              </a:rPr>
              <a:t>D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3975" y="2362919"/>
            <a:ext cx="2488625" cy="124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719999" y="1439999"/>
            <a:ext cx="86424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∠EOA = 85°, ∠BOD = 15°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∠EOD = 180° - (85° + 15°) = 80°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Δ OED, OE = OD (radii)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∠OED = ∠ODE = 50°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Δ OEC, ∠EOC = 80°+15°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95°+∠OEC=50°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∠ECA = 180°- (95 + 50°) = 35°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aa00c9486_0_0"/>
          <p:cNvSpPr txBox="1"/>
          <p:nvPr>
            <p:ph idx="1" type="body"/>
          </p:nvPr>
        </p:nvSpPr>
        <p:spPr>
          <a:xfrm>
            <a:off x="729200" y="1384300"/>
            <a:ext cx="808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737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lang="en-IN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g32aa00c9486_0_0"/>
          <p:cNvSpPr txBox="1"/>
          <p:nvPr/>
        </p:nvSpPr>
        <p:spPr>
          <a:xfrm>
            <a:off x="577325" y="622125"/>
            <a:ext cx="778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TEST TIME ON </a:t>
            </a:r>
            <a:r>
              <a:rPr b="1" lang="en-IN" sz="1500">
                <a:latin typeface="Roboto"/>
                <a:ea typeface="Roboto"/>
                <a:cs typeface="Roboto"/>
                <a:sym typeface="Roboto"/>
              </a:rPr>
              <a:t>SYLLOGISM</a:t>
            </a:r>
            <a:endParaRPr b="1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g32aa00c9486_0_0"/>
          <p:cNvSpPr txBox="1"/>
          <p:nvPr/>
        </p:nvSpPr>
        <p:spPr>
          <a:xfrm>
            <a:off x="5143500" y="944725"/>
            <a:ext cx="40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32aa00c948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00" y="2034963"/>
            <a:ext cx="25908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b3f087a09_1_71"/>
          <p:cNvSpPr txBox="1"/>
          <p:nvPr>
            <p:ph idx="1" type="body"/>
          </p:nvPr>
        </p:nvSpPr>
        <p:spPr>
          <a:xfrm>
            <a:off x="719999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What is the size of Angle BAC?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A. 45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B. 35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C. 60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D. 30</a:t>
            </a:r>
            <a:r>
              <a:rPr baseline="30000" lang="en-IN" sz="1600">
                <a:solidFill>
                  <a:schemeClr val="dk1"/>
                </a:solidFill>
              </a:rPr>
              <a:t>º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9" name="Google Shape;259;g31b3f087a09_1_71"/>
          <p:cNvSpPr txBox="1"/>
          <p:nvPr/>
        </p:nvSpPr>
        <p:spPr>
          <a:xfrm>
            <a:off x="6828313" y="4120738"/>
            <a:ext cx="15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I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g31b3f087a09_1_71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1" name="Google Shape;261;g31b3f087a09_1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7495" y="2222015"/>
            <a:ext cx="2545398" cy="1766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b3f087a09_1_77"/>
          <p:cNvSpPr txBox="1"/>
          <p:nvPr>
            <p:ph idx="1" type="body"/>
          </p:nvPr>
        </p:nvSpPr>
        <p:spPr>
          <a:xfrm>
            <a:off x="719999" y="1439999"/>
            <a:ext cx="86424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dk1"/>
                </a:solidFill>
              </a:rPr>
              <a:t>The Angle in the Semicircle Theorem tells us that Angle ACB = 90°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dk1"/>
                </a:solidFill>
              </a:rPr>
              <a:t>Now use angles of a triangle add to 180° to find Angle BAC: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dk1"/>
                </a:solidFill>
              </a:rPr>
              <a:t>Angle BAC + 55° + 90° = 180°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dk1"/>
                </a:solidFill>
              </a:rPr>
              <a:t>Angle BAC = 35°</a:t>
            </a:r>
            <a:endParaRPr sz="14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g31b3f087a09_1_77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b3f087a09_1_82"/>
          <p:cNvSpPr txBox="1"/>
          <p:nvPr>
            <p:ph idx="1" type="body"/>
          </p:nvPr>
        </p:nvSpPr>
        <p:spPr>
          <a:xfrm>
            <a:off x="719999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What is the size of Angle CBX?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A. 45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B. 90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C. 60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D. 30</a:t>
            </a:r>
            <a:r>
              <a:rPr baseline="30000" lang="en-IN" sz="1600">
                <a:solidFill>
                  <a:schemeClr val="dk1"/>
                </a:solidFill>
              </a:rPr>
              <a:t>º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3" name="Google Shape;273;g31b3f087a09_1_82"/>
          <p:cNvSpPr txBox="1"/>
          <p:nvPr/>
        </p:nvSpPr>
        <p:spPr>
          <a:xfrm>
            <a:off x="6828313" y="4120738"/>
            <a:ext cx="15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I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g31b3f087a09_1_82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g31b3f087a09_1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4700" y="2287290"/>
            <a:ext cx="2174580" cy="1357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b3f087a09_1_88"/>
          <p:cNvSpPr txBox="1"/>
          <p:nvPr>
            <p:ph idx="1" type="body"/>
          </p:nvPr>
        </p:nvSpPr>
        <p:spPr>
          <a:xfrm>
            <a:off x="719999" y="1439999"/>
            <a:ext cx="86424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Angle ADB = 32° also equals Angle ACB.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Angle ACB also equals Angle XCB.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in triangle BXC we know Angle BXC = 85°, and Angle XCB = 32°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use angles of a triangle add to 180° 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Angle CBX + Angle BXC + Angle XCB = 180°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Angle CBX + 85° + 32° = 180°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Angle CBX = 63°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31b3f087a09_1_88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d6d221996_0_30"/>
          <p:cNvSpPr txBox="1"/>
          <p:nvPr>
            <p:ph idx="1" type="body"/>
          </p:nvPr>
        </p:nvSpPr>
        <p:spPr>
          <a:xfrm>
            <a:off x="719999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What is the size of Angle WXY?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A. 96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B. 291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C. 21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D. 111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87" name="Google Shape;287;g31d6d221996_0_30"/>
          <p:cNvSpPr txBox="1"/>
          <p:nvPr/>
        </p:nvSpPr>
        <p:spPr>
          <a:xfrm>
            <a:off x="6828313" y="4120738"/>
            <a:ext cx="15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I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g31d6d221996_0_30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9" name="Google Shape;289;g31d6d221996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363" y="2133523"/>
            <a:ext cx="2444115" cy="198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d6d221996_0_36"/>
          <p:cNvSpPr txBox="1"/>
          <p:nvPr>
            <p:ph idx="1" type="body"/>
          </p:nvPr>
        </p:nvSpPr>
        <p:spPr>
          <a:xfrm>
            <a:off x="719999" y="1439999"/>
            <a:ext cx="86424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Opposite angles of a cyclic quadrilateral add to 180°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Angle WZY + Angle WXY = 180°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69° + Angle WXY = 180°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Angle WXY = 111°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31d6d221996_0_36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/>
          <p:nvPr/>
        </p:nvSpPr>
        <p:spPr>
          <a:xfrm>
            <a:off x="555120" y="915840"/>
            <a:ext cx="754488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1" name="Google Shape;30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160" y="913210"/>
            <a:ext cx="2855119" cy="288845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/>
          <p:nvPr/>
        </p:nvSpPr>
        <p:spPr>
          <a:xfrm>
            <a:off x="1634729" y="4055269"/>
            <a:ext cx="5184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https://learn.codemithra.com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308" name="Google Shape;308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9" name="Google Shape;3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5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1" name="Google Shape;31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5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4" name="Google Shape;314;p45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5" name="Google Shape;315;p45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5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Google Shape;318;p45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b3f087a09_1_28"/>
          <p:cNvSpPr txBox="1"/>
          <p:nvPr>
            <p:ph idx="1" type="body"/>
          </p:nvPr>
        </p:nvSpPr>
        <p:spPr>
          <a:xfrm>
            <a:off x="720000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Geometry is a subject in mathematics that focuses on the study of shapes, sizes, relative configurations, and spatial properties.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one of the oldest branches of mathematics, having arisen in response to such practical problems as those found in surveying.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Geometry will guide you through points, lines, planes, angles, parallel lines, triangles, similarity, trigonometry, quadrilaterals, transformations, circles and area.</a:t>
            </a:r>
            <a:b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31b3f087a09_1_28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Geomentry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d6d221996_0_0"/>
          <p:cNvSpPr txBox="1"/>
          <p:nvPr>
            <p:ph idx="1" type="body"/>
          </p:nvPr>
        </p:nvSpPr>
        <p:spPr>
          <a:xfrm>
            <a:off x="720000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1.If a ray stands on a line , than the sum of two adjacent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angle so formed is 180° In the given figure , ray CP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stands on line AB.∠ACD + ∠BCD = 180°.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The sum of all angle formed on the same side of 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 at a given point on the line is 180°. In the given figure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angle are formed on the same side of AOB.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∠AOE + ∠EOD + ∠DOC + ∠COD = 180°.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31d6d221996_0_0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Tips to Solve</a:t>
            </a:r>
            <a:endParaRPr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g31d6d22199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480" y="1168862"/>
            <a:ext cx="1704400" cy="132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31d6d22199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481" y="2974200"/>
            <a:ext cx="1878994" cy="126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d6d221996_0_5"/>
          <p:cNvSpPr txBox="1"/>
          <p:nvPr>
            <p:ph idx="1" type="body"/>
          </p:nvPr>
        </p:nvSpPr>
        <p:spPr>
          <a:xfrm>
            <a:off x="720000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3.The sum of all angle around a point is 360° In the given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five angle are formed around a point O.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∠AOB + ∠BOC + ∠COD + ∠DOE + ∠EOA=360°.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If two lines A Band CD intersect at a point O, then AOC 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BOD and BOC , AOD are two pair of vertically opposites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angle Vertically opposite angle are always equal.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∠AOC = ∠BOD and ∠AOD = ∠BOC</a:t>
            </a:r>
            <a:b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1d6d221996_0_5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Tips to Solve</a:t>
            </a:r>
            <a:endParaRPr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g31d6d221996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2726" y="1102725"/>
            <a:ext cx="1769764" cy="11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31d6d221996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9876" y="3027577"/>
            <a:ext cx="1435463" cy="99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d6d221996_0_10"/>
          <p:cNvSpPr txBox="1"/>
          <p:nvPr>
            <p:ph idx="1" type="body"/>
          </p:nvPr>
        </p:nvSpPr>
        <p:spPr>
          <a:xfrm>
            <a:off x="720000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Angle at the Center Theorem: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angle inscribed across a circle's diameter is always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right angle: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Cyclic Quadrilateral: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Cyclic Quadrilateral's opposite angles add to 180°: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+ c = 180°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+ d = 180°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1d6d221996_0_10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Tips to Solve</a:t>
            </a:r>
            <a:endParaRPr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g31d6d221996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3268" y="1644577"/>
            <a:ext cx="1619214" cy="1148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31d6d221996_0_10"/>
          <p:cNvPicPr preferRelativeResize="0"/>
          <p:nvPr/>
        </p:nvPicPr>
        <p:blipFill rotWithShape="1">
          <a:blip r:embed="rId4">
            <a:alphaModFix/>
          </a:blip>
          <a:srcRect b="24825" l="58221" r="27888" t="52542"/>
          <a:stretch/>
        </p:blipFill>
        <p:spPr>
          <a:xfrm>
            <a:off x="6070093" y="3093738"/>
            <a:ext cx="1800643" cy="1541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6828313" y="4120738"/>
            <a:ext cx="15437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b="1" lang="en-IN" sz="1800">
                <a:latin typeface="Roboto"/>
                <a:ea typeface="Roboto"/>
                <a:cs typeface="Roboto"/>
                <a:sym typeface="Roboto"/>
              </a:rPr>
              <a:t>B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0000" y="1440000"/>
            <a:ext cx="80412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What is measurement of the indicated angle assuming the figure is a square?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A. 45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B. 90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C. 60</a:t>
            </a:r>
            <a:r>
              <a:rPr baseline="30000" lang="en-IN" sz="1600">
                <a:solidFill>
                  <a:schemeClr val="dk1"/>
                </a:solidFill>
              </a:rPr>
              <a:t>o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D. 30</a:t>
            </a:r>
            <a:r>
              <a:rPr baseline="30000" lang="en-IN" sz="1600">
                <a:solidFill>
                  <a:schemeClr val="dk1"/>
                </a:solidFill>
              </a:rPr>
              <a:t>º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37" y="2243856"/>
            <a:ext cx="2343150" cy="168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0000" y="1440000"/>
            <a:ext cx="78006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diagonals of a square intersect perpendicularly with each other so each angle measures 90</a:t>
            </a:r>
            <a:r>
              <a:rPr baseline="30000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br>
              <a:rPr baseline="30000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=90</a:t>
            </a:r>
            <a:r>
              <a:rPr baseline="30000"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 ram</dc:creator>
</cp:coreProperties>
</file>