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8" r:id="rId5"/>
    <p:sldMasterId id="214748366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Lst>
  <p:sldSz cy="5143500" cx="9144000"/>
  <p:notesSz cx="6858000" cy="9144000"/>
  <p:embeddedFontLst>
    <p:embeddedFont>
      <p:font typeface="Roboto"/>
      <p:regular r:id="rId51"/>
      <p:bold r:id="rId52"/>
      <p:italic r:id="rId53"/>
      <p:boldItalic r:id="rId54"/>
    </p:embeddedFont>
    <p:embeddedFont>
      <p:font typeface="Roboto Light"/>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59" roundtripDataSignature="AMtx7mi7yo7rGKPQ+oVVXbum2PFFOIsO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regular.fntdata"/><Relationship Id="rId50" Type="http://schemas.openxmlformats.org/officeDocument/2006/relationships/slide" Target="slides/slide43.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4.xml"/><Relationship Id="rId55" Type="http://schemas.openxmlformats.org/officeDocument/2006/relationships/font" Target="fonts/RobotoLight-regular.fntdata"/><Relationship Id="rId10" Type="http://schemas.openxmlformats.org/officeDocument/2006/relationships/slide" Target="slides/slide3.xml"/><Relationship Id="rId54" Type="http://schemas.openxmlformats.org/officeDocument/2006/relationships/font" Target="fonts/Roboto-boldItalic.fntdata"/><Relationship Id="rId13" Type="http://schemas.openxmlformats.org/officeDocument/2006/relationships/slide" Target="slides/slide6.xml"/><Relationship Id="rId57" Type="http://schemas.openxmlformats.org/officeDocument/2006/relationships/font" Target="fonts/RobotoLight-italic.fntdata"/><Relationship Id="rId12" Type="http://schemas.openxmlformats.org/officeDocument/2006/relationships/slide" Target="slides/slide5.xml"/><Relationship Id="rId56" Type="http://schemas.openxmlformats.org/officeDocument/2006/relationships/font" Target="fonts/RobotoLight-bold.fntdata"/><Relationship Id="rId15" Type="http://schemas.openxmlformats.org/officeDocument/2006/relationships/slide" Target="slides/slide8.xml"/><Relationship Id="rId59" Type="http://customschemas.google.com/relationships/presentationmetadata" Target="metadata"/><Relationship Id="rId14" Type="http://schemas.openxmlformats.org/officeDocument/2006/relationships/slide" Target="slides/slide7.xml"/><Relationship Id="rId58" Type="http://schemas.openxmlformats.org/officeDocument/2006/relationships/font" Target="fonts/RobotoLight-bold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d199edd6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31d199edd61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d199edd61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1d199edd61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4337fc5d25_0_3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14337fc5d25_0_3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800"/>
              </a:spcBef>
              <a:spcAft>
                <a:spcPts val="0"/>
              </a:spcAft>
              <a:buSzPts val="1400"/>
              <a:buNone/>
            </a:pPr>
            <a:r>
              <a:t/>
            </a:r>
            <a:endParaRPr b="1" sz="1400">
              <a:solidFill>
                <a:schemeClr val="dk1"/>
              </a:solidFill>
              <a:highlight>
                <a:schemeClr val="lt1"/>
              </a:highlight>
              <a:latin typeface="Roboto"/>
              <a:ea typeface="Roboto"/>
              <a:cs typeface="Roboto"/>
              <a:sym typeface="Roboto"/>
            </a:endParaRPr>
          </a:p>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4337fc5d25_0_4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4337fc5d25_0_4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b9c7de5d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31b9c7de5da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4337fc5d25_0_5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4337fc5d25_0_5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b9c7de5d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1b9c7de5da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14337fc5d25_0_5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g14337fc5d25_0_5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b9c7de5d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31b9c7de5da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4337fc5d25_0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14337fc5d25_0_5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1b9c7de5da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31b9c7de5da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14337fc5d25_0_5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14337fc5d25_0_5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1b9c7de5d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31b9c7de5da_0_1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4337fc5d25_0_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14337fc5d25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4337fc5d25_0_6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14337fc5d25_0_60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4337fc5d25_0_6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1" name="Google Shape;291;g14337fc5d25_0_6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4337fc5d25_0_6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14337fc5d25_0_6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4337fc5d25_0_6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6" name="Google Shape;306;g14337fc5d25_0_6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4337fc5d25_0_6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g14337fc5d25_0_6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4337fc5d25_0_6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14337fc5d25_0_6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4828d4f7a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g324828d4f7a_0_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4337fc5d25_0_6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14337fc5d25_0_6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4337fc5d25_0_6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g14337fc5d25_0_6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337fc5d25_0_6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14337fc5d25_0_6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4337fc5d25_0_6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8" name="Google Shape;348;g14337fc5d25_0_6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4337fc5d25_0_68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14337fc5d25_0_68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4337fc5d25_0_6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2" name="Google Shape;362;g14337fc5d25_0_6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4337fc5d25_0_7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4337fc5d25_0_7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4337fc5d25_0_7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4337fc5d25_0_7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4337fc5d25_0_7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4" name="Google Shape;384;g14337fc5d25_0_7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4337fc5d25_0_7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g14337fc5d25_0_7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1d199edd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31d199edd61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14337fc5d25_0_7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8" name="Google Shape;398;g14337fc5d25_0_7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4337fc5d25_0_7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14337fc5d25_0_7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lang="en-GB">
                <a:solidFill>
                  <a:schemeClr val="dk1"/>
                </a:solidFill>
                <a:latin typeface="Roboto"/>
                <a:ea typeface="Roboto"/>
                <a:cs typeface="Roboto"/>
                <a:sym typeface="Roboto"/>
              </a:rPr>
              <a:t>D</a:t>
            </a:r>
            <a:endParaRPr>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9" name="Google Shape;41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1d199edd6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g31d199edd61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d199edd6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1d199edd61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d199edd6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31d199edd61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d199edd61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1d199edd61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d199edd61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31d199edd61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showMasterSp="0" type="tx">
  <p:cSld name="TITLE_AND_BODY">
    <p:spTree>
      <p:nvGrpSpPr>
        <p:cNvPr id="49" name="Shape 49"/>
        <p:cNvGrpSpPr/>
        <p:nvPr/>
      </p:nvGrpSpPr>
      <p:grpSpPr>
        <a:xfrm>
          <a:off x="0" y="0"/>
          <a:ext cx="0" cy="0"/>
          <a:chOff x="0" y="0"/>
          <a:chExt cx="0" cy="0"/>
        </a:xfrm>
      </p:grpSpPr>
      <p:sp>
        <p:nvSpPr>
          <p:cNvPr id="50" name="Google Shape;50;g14337fc5d25_0_4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1" name="Google Shape;51;g14337fc5d25_0_4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52" name="Google Shape;52;g14337fc5d25_0_4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53" name="Google Shape;53;g14337fc5d25_0_490"/>
          <p:cNvPicPr preferRelativeResize="0"/>
          <p:nvPr/>
        </p:nvPicPr>
        <p:blipFill rotWithShape="1">
          <a:blip r:embed="rId2">
            <a:alphaModFix/>
          </a:blip>
          <a:srcRect b="0" l="0" r="0" t="0"/>
          <a:stretch/>
        </p:blipFill>
        <p:spPr>
          <a:xfrm>
            <a:off x="-1" y="7219"/>
            <a:ext cx="9144001" cy="51362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sp>
        <p:nvSpPr>
          <p:cNvPr id="56" name="Google Shape;56;g14337fc5d25_0_4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g14337fc5d25_0_4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8" name="Shape 58"/>
        <p:cNvGrpSpPr/>
        <p:nvPr/>
      </p:nvGrpSpPr>
      <p:grpSpPr>
        <a:xfrm>
          <a:off x="0" y="0"/>
          <a:ext cx="0" cy="0"/>
          <a:chOff x="0" y="0"/>
          <a:chExt cx="0" cy="0"/>
        </a:xfrm>
      </p:grpSpPr>
      <p:sp>
        <p:nvSpPr>
          <p:cNvPr id="59" name="Google Shape;59;g14337fc5d25_0_49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60" name="Google Shape;60;g14337fc5d25_0_4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14337fc5d25_0_50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63" name="Google Shape;63;g14337fc5d25_0_50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4" name="Google Shape;64;g14337fc5d25_0_50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5" name="Google Shape;65;g14337fc5d25_0_50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6" name="Google Shape;66;g14337fc5d25_0_50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7" name="Shape 67"/>
        <p:cNvGrpSpPr/>
        <p:nvPr/>
      </p:nvGrpSpPr>
      <p:grpSpPr>
        <a:xfrm>
          <a:off x="0" y="0"/>
          <a:ext cx="0" cy="0"/>
          <a:chOff x="0" y="0"/>
          <a:chExt cx="0" cy="0"/>
        </a:xfrm>
      </p:grpSpPr>
      <p:sp>
        <p:nvSpPr>
          <p:cNvPr id="68" name="Google Shape;68;g14337fc5d25_0_50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69" name="Google Shape;69;g14337fc5d25_0_50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0" name="Shape 70"/>
        <p:cNvGrpSpPr/>
        <p:nvPr/>
      </p:nvGrpSpPr>
      <p:grpSpPr>
        <a:xfrm>
          <a:off x="0" y="0"/>
          <a:ext cx="0" cy="0"/>
          <a:chOff x="0" y="0"/>
          <a:chExt cx="0" cy="0"/>
        </a:xfrm>
      </p:grpSpPr>
      <p:sp>
        <p:nvSpPr>
          <p:cNvPr id="71" name="Google Shape;71;g14337fc5d25_0_50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72" name="Google Shape;72;g14337fc5d25_0_50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73" name="Google Shape;73;g14337fc5d25_0_50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74" name="Shape 74"/>
        <p:cNvGrpSpPr/>
        <p:nvPr/>
      </p:nvGrpSpPr>
      <p:grpSpPr>
        <a:xfrm>
          <a:off x="0" y="0"/>
          <a:ext cx="0" cy="0"/>
          <a:chOff x="0" y="0"/>
          <a:chExt cx="0" cy="0"/>
        </a:xfrm>
      </p:grpSpPr>
      <p:pic>
        <p:nvPicPr>
          <p:cNvPr descr="A close up of a logo&#10;&#10;Description generated with high confidence" id="75" name="Google Shape;75;g14337fc5d25_0_513"/>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76" name="Google Shape;76;g14337fc5d25_0_513"/>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77" name="Google Shape;77;g14337fc5d25_0_513"/>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78" name="Google Shape;78;g14337fc5d25_0_513"/>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79" name="Google Shape;79;g14337fc5d25_0_513"/>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g14337fc5d25_0_8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g14337fc5d25_0_84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8" name="Google Shape;88;g14337fc5d25_0_84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9" name="Google Shape;89;g14337fc5d25_0_8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92" name="Google Shape;92;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93" name="Google Shape;9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14337fc5d25_0_2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g14337fc5d25_0_2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g14337fc5d25_0_2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94" name="Shape 9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g14337fc5d25_0_8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97" name="Google Shape;97;g14337fc5d25_0_8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g14337fc5d25_0_8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0" name="Google Shape;100;g14337fc5d25_0_8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1" name="Shape 101"/>
        <p:cNvGrpSpPr/>
        <p:nvPr/>
      </p:nvGrpSpPr>
      <p:grpSpPr>
        <a:xfrm>
          <a:off x="0" y="0"/>
          <a:ext cx="0" cy="0"/>
          <a:chOff x="0" y="0"/>
          <a:chExt cx="0" cy="0"/>
        </a:xfrm>
      </p:grpSpPr>
      <p:sp>
        <p:nvSpPr>
          <p:cNvPr id="102" name="Google Shape;102;g14337fc5d25_0_8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03" name="Google Shape;103;g14337fc5d25_0_85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04" name="Google Shape;104;g14337fc5d25_0_8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g14337fc5d25_0_86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07" name="Google Shape;107;g14337fc5d25_0_8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g14337fc5d25_0_86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0" name="Google Shape;110;g14337fc5d25_0_86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1" name="Google Shape;111;g14337fc5d25_0_86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12" name="Google Shape;112;g14337fc5d25_0_86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g14337fc5d25_0_8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4" name="Shape 114"/>
        <p:cNvGrpSpPr/>
        <p:nvPr/>
      </p:nvGrpSpPr>
      <p:grpSpPr>
        <a:xfrm>
          <a:off x="0" y="0"/>
          <a:ext cx="0" cy="0"/>
          <a:chOff x="0" y="0"/>
          <a:chExt cx="0" cy="0"/>
        </a:xfrm>
      </p:grpSpPr>
      <p:sp>
        <p:nvSpPr>
          <p:cNvPr id="115" name="Google Shape;115;g14337fc5d25_0_87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116" name="Google Shape;116;g14337fc5d25_0_8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7" name="Shape 117"/>
        <p:cNvGrpSpPr/>
        <p:nvPr/>
      </p:nvGrpSpPr>
      <p:grpSpPr>
        <a:xfrm>
          <a:off x="0" y="0"/>
          <a:ext cx="0" cy="0"/>
          <a:chOff x="0" y="0"/>
          <a:chExt cx="0" cy="0"/>
        </a:xfrm>
      </p:grpSpPr>
      <p:sp>
        <p:nvSpPr>
          <p:cNvPr id="118" name="Google Shape;118;g14337fc5d25_0_87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9" name="Google Shape;119;g14337fc5d25_0_87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0" name="Google Shape;120;g14337fc5d25_0_8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g14337fc5d25_0_8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8" name="Shape 1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g14337fc5d25_0_2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g14337fc5d25_0_2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 name="Shape 22"/>
        <p:cNvGrpSpPr/>
        <p:nvPr/>
      </p:nvGrpSpPr>
      <p:grpSpPr>
        <a:xfrm>
          <a:off x="0" y="0"/>
          <a:ext cx="0" cy="0"/>
          <a:chOff x="0" y="0"/>
          <a:chExt cx="0" cy="0"/>
        </a:xfrm>
      </p:grpSpPr>
      <p:sp>
        <p:nvSpPr>
          <p:cNvPr id="23" name="Google Shape;23;g14337fc5d25_0_23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4" name="Google Shape;24;g14337fc5d25_0_2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g14337fc5d25_0_2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 name="Google Shape;27;g14337fc5d25_0_23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8" name="Google Shape;28;g14337fc5d25_0_23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9" name="Google Shape;29;g14337fc5d25_0_23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 name="Google Shape;30;g14337fc5d25_0_2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sp>
        <p:nvSpPr>
          <p:cNvPr id="32" name="Google Shape;32;g14337fc5d25_0_2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3" name="Google Shape;33;g14337fc5d25_0_2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g14337fc5d25_0_248"/>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g14337fc5d25_0_248"/>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7" name="Google Shape;37;g14337fc5d25_0_2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38" name="Shape 38"/>
        <p:cNvGrpSpPr/>
        <p:nvPr/>
      </p:nvGrpSpPr>
      <p:grpSpPr>
        <a:xfrm>
          <a:off x="0" y="0"/>
          <a:ext cx="0" cy="0"/>
          <a:chOff x="0" y="0"/>
          <a:chExt cx="0" cy="0"/>
        </a:xfrm>
      </p:grpSpPr>
      <p:pic>
        <p:nvPicPr>
          <p:cNvPr descr="A close up of a logo&#10;&#10;Description generated with high confidence" id="39" name="Google Shape;39;g14337fc5d25_0_252"/>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0" name="Google Shape;40;g14337fc5d25_0_252"/>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1" name="Google Shape;41;g14337fc5d25_0_252"/>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2" name="Google Shape;42;g14337fc5d25_0_252"/>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3" name="Google Shape;43;g14337fc5d25_0_252"/>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10" Type="http://schemas.openxmlformats.org/officeDocument/2006/relationships/theme" Target="../theme/theme4.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7.xml"/><Relationship Id="rId10"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slideLayout" Target="../slideLayouts/slideLayout28.xml"/><Relationship Id="rId1" Type="http://schemas.openxmlformats.org/officeDocument/2006/relationships/image" Target="../media/image2.jpg"/><Relationship Id="rId2" Type="http://schemas.openxmlformats.org/officeDocument/2006/relationships/slideLayout" Target="../slideLayouts/slideLayout18.xml"/><Relationship Id="rId3" Type="http://schemas.openxmlformats.org/officeDocument/2006/relationships/slideLayout" Target="../slideLayouts/slideLayout19.xml"/><Relationship Id="rId4" Type="http://schemas.openxmlformats.org/officeDocument/2006/relationships/slideLayout" Target="../slideLayouts/slideLayout20.xml"/><Relationship Id="rId9" Type="http://schemas.openxmlformats.org/officeDocument/2006/relationships/slideLayout" Target="../slideLayouts/slideLayout25.xml"/><Relationship Id="rId5" Type="http://schemas.openxmlformats.org/officeDocument/2006/relationships/slideLayout" Target="../slideLayouts/slideLayout21.xml"/><Relationship Id="rId6" Type="http://schemas.openxmlformats.org/officeDocument/2006/relationships/slideLayout" Target="../slideLayouts/slideLayout22.xml"/><Relationship Id="rId7" Type="http://schemas.openxmlformats.org/officeDocument/2006/relationships/slideLayout" Target="../slideLayouts/slideLayout23.xml"/><Relationship Id="rId8"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4337fc5d25_0_2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4337fc5d25_0_2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4337fc5d25_0_2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g14337fc5d25_0_22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sp>
        <p:nvSpPr>
          <p:cNvPr id="45" name="Google Shape;45;g14337fc5d25_0_4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6" name="Google Shape;46;g14337fc5d25_0_4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7" name="Google Shape;47;g14337fc5d25_0_4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48" name="Google Shape;48;g14337fc5d25_0_485"/>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0" name="Shape 80"/>
        <p:cNvGrpSpPr/>
        <p:nvPr/>
      </p:nvGrpSpPr>
      <p:grpSpPr>
        <a:xfrm>
          <a:off x="0" y="0"/>
          <a:ext cx="0" cy="0"/>
          <a:chOff x="0" y="0"/>
          <a:chExt cx="0" cy="0"/>
        </a:xfrm>
      </p:grpSpPr>
      <p:sp>
        <p:nvSpPr>
          <p:cNvPr id="81" name="Google Shape;81;g14337fc5d25_0_8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2" name="Google Shape;82;g14337fc5d25_0_8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3" name="Google Shape;83;g14337fc5d25_0_8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84" name="Google Shape;84;g14337fc5d25_0_837"/>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jpg"/><Relationship Id="rId4" Type="http://schemas.openxmlformats.org/officeDocument/2006/relationships/image" Target="../media/image5.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2.xml"/><Relationship Id="rId3" Type="http://schemas.openxmlformats.org/officeDocument/2006/relationships/image" Target="../media/image16.png"/><Relationship Id="rId4" Type="http://schemas.openxmlformats.org/officeDocument/2006/relationships/hyperlink" Target="https://learn.codemithra.com/"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 Id="rId3" Type="http://schemas.openxmlformats.org/officeDocument/2006/relationships/image" Target="../media/image9.jp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28" name="Google Shape;128;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29" name="Google Shape;129;p2"/>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30" name="Google Shape;130;p2"/>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31" name="Google Shape;131;p2"/>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31d199edd61_0_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FORMULA</a:t>
            </a:r>
            <a:endParaRPr b="1" sz="2000">
              <a:solidFill>
                <a:srgbClr val="8182EF"/>
              </a:solidFill>
            </a:endParaRPr>
          </a:p>
        </p:txBody>
      </p:sp>
      <p:pic>
        <p:nvPicPr>
          <p:cNvPr id="189" name="Google Shape;189;g31d199edd61_0_37"/>
          <p:cNvPicPr preferRelativeResize="0"/>
          <p:nvPr/>
        </p:nvPicPr>
        <p:blipFill rotWithShape="1">
          <a:blip r:embed="rId3">
            <a:alphaModFix/>
          </a:blip>
          <a:srcRect b="37579" l="0" r="0" t="34764"/>
          <a:stretch/>
        </p:blipFill>
        <p:spPr>
          <a:xfrm>
            <a:off x="1326560" y="1308927"/>
            <a:ext cx="6490880" cy="294480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1d199edd61_0_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FORMULA</a:t>
            </a:r>
            <a:endParaRPr b="1" sz="2000">
              <a:solidFill>
                <a:srgbClr val="8182EF"/>
              </a:solidFill>
            </a:endParaRPr>
          </a:p>
        </p:txBody>
      </p:sp>
      <p:pic>
        <p:nvPicPr>
          <p:cNvPr id="195" name="Google Shape;195;g31d199edd61_0_42"/>
          <p:cNvPicPr preferRelativeResize="0"/>
          <p:nvPr/>
        </p:nvPicPr>
        <p:blipFill rotWithShape="1">
          <a:blip r:embed="rId3">
            <a:alphaModFix/>
          </a:blip>
          <a:srcRect b="1257" l="4955" r="482" t="61629"/>
          <a:stretch/>
        </p:blipFill>
        <p:spPr>
          <a:xfrm>
            <a:off x="1102360" y="1245605"/>
            <a:ext cx="6939281" cy="3356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14337fc5d25_0_39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01</a:t>
            </a:r>
            <a:endParaRPr b="1" i="0" sz="2000" u="none" cap="none" strike="noStrike">
              <a:solidFill>
                <a:srgbClr val="8182EF"/>
              </a:solidFill>
              <a:latin typeface="Roboto"/>
              <a:ea typeface="Roboto"/>
              <a:cs typeface="Roboto"/>
              <a:sym typeface="Roboto"/>
            </a:endParaRPr>
          </a:p>
        </p:txBody>
      </p:sp>
      <p:sp>
        <p:nvSpPr>
          <p:cNvPr id="201" name="Google Shape;201;g14337fc5d25_0_391"/>
          <p:cNvSpPr txBox="1"/>
          <p:nvPr/>
        </p:nvSpPr>
        <p:spPr>
          <a:xfrm>
            <a:off x="720000" y="1439999"/>
            <a:ext cx="8472300" cy="2422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Find the area of trapezium whose parallel sides are 20 cm and 18 cm long, and the distance between them is 15 cm.</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 225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B. 275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C. 285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D. 315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E. None of these</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202" name="Google Shape;202;g14337fc5d25_0_391"/>
          <p:cNvSpPr txBox="1"/>
          <p:nvPr/>
        </p:nvSpPr>
        <p:spPr>
          <a:xfrm>
            <a:off x="7250475" y="4171350"/>
            <a:ext cx="1564500" cy="475200"/>
          </a:xfrm>
          <a:prstGeom prst="rect">
            <a:avLst/>
          </a:prstGeom>
          <a:noFill/>
          <a:ln cap="flat" cmpd="sng" w="9525">
            <a:solidFill>
              <a:srgbClr val="FFFFFF"/>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GB" sz="1400" u="none" cap="none" strike="noStrike">
                <a:solidFill>
                  <a:srgbClr val="000000"/>
                </a:solidFill>
                <a:latin typeface="Arial"/>
                <a:ea typeface="Arial"/>
                <a:cs typeface="Arial"/>
                <a:sym typeface="Arial"/>
              </a:rPr>
              <a:t>Answer: C </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6" name="Shape 206"/>
        <p:cNvGrpSpPr/>
        <p:nvPr/>
      </p:nvGrpSpPr>
      <p:grpSpPr>
        <a:xfrm>
          <a:off x="0" y="0"/>
          <a:ext cx="0" cy="0"/>
          <a:chOff x="0" y="0"/>
          <a:chExt cx="0" cy="0"/>
        </a:xfrm>
      </p:grpSpPr>
      <p:sp>
        <p:nvSpPr>
          <p:cNvPr id="207" name="Google Shape;207;g14337fc5d25_0_477"/>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08" name="Google Shape;208;g14337fc5d25_0_477"/>
          <p:cNvSpPr txBox="1"/>
          <p:nvPr/>
        </p:nvSpPr>
        <p:spPr>
          <a:xfrm>
            <a:off x="720000" y="1066800"/>
            <a:ext cx="6827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highlight>
                <a:schemeClr val="lt1"/>
              </a:highlight>
              <a:latin typeface="Roboto"/>
              <a:ea typeface="Roboto"/>
              <a:cs typeface="Roboto"/>
              <a:sym typeface="Roboto"/>
            </a:endParaRPr>
          </a:p>
        </p:txBody>
      </p:sp>
      <p:sp>
        <p:nvSpPr>
          <p:cNvPr id="209" name="Google Shape;209;g14337fc5d25_0_477"/>
          <p:cNvSpPr txBox="1"/>
          <p:nvPr/>
        </p:nvSpPr>
        <p:spPr>
          <a:xfrm>
            <a:off x="720000" y="383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01</a:t>
            </a:r>
            <a:endParaRPr b="1" i="0" sz="2000" u="none" cap="none" strike="noStrike">
              <a:solidFill>
                <a:srgbClr val="8182EF"/>
              </a:solidFill>
              <a:latin typeface="Roboto"/>
              <a:ea typeface="Roboto"/>
              <a:cs typeface="Roboto"/>
              <a:sym typeface="Roboto"/>
            </a:endParaRPr>
          </a:p>
        </p:txBody>
      </p:sp>
      <p:sp>
        <p:nvSpPr>
          <p:cNvPr id="210" name="Google Shape;210;g14337fc5d25_0_477"/>
          <p:cNvSpPr txBox="1"/>
          <p:nvPr/>
        </p:nvSpPr>
        <p:spPr>
          <a:xfrm>
            <a:off x="720000" y="1269825"/>
            <a:ext cx="6289500" cy="153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Area of a trapezium = 1/2 (sum of parallel sides) * (perpendicular distance between them) </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 1/2 (20 + 18) * (15) </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 285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animEffect filter="fade" transition="in">
                                      <p:cBhvr>
                                        <p:cTn dur="1000"/>
                                        <p:tgtEl>
                                          <p:spTgt spid="2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1b9c7de5da_0_7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02</a:t>
            </a:r>
            <a:endParaRPr b="1" i="0" sz="2000" u="none" cap="none" strike="noStrike">
              <a:solidFill>
                <a:srgbClr val="8182EF"/>
              </a:solidFill>
              <a:latin typeface="Roboto"/>
              <a:ea typeface="Roboto"/>
              <a:cs typeface="Roboto"/>
              <a:sym typeface="Roboto"/>
            </a:endParaRPr>
          </a:p>
        </p:txBody>
      </p:sp>
      <p:sp>
        <p:nvSpPr>
          <p:cNvPr id="216" name="Google Shape;216;g31b9c7de5da_0_78"/>
          <p:cNvSpPr txBox="1"/>
          <p:nvPr/>
        </p:nvSpPr>
        <p:spPr>
          <a:xfrm>
            <a:off x="720000" y="1439999"/>
            <a:ext cx="8472300" cy="3252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Find the area of a parallelogram with base 24 cm and height 16 cm.</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262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384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192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131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E. None of these</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b="1"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217" name="Google Shape;217;g31b9c7de5da_0_78"/>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1" name="Shape 221"/>
        <p:cNvGrpSpPr/>
        <p:nvPr/>
      </p:nvGrpSpPr>
      <p:grpSpPr>
        <a:xfrm>
          <a:off x="0" y="0"/>
          <a:ext cx="0" cy="0"/>
          <a:chOff x="0" y="0"/>
          <a:chExt cx="0" cy="0"/>
        </a:xfrm>
      </p:grpSpPr>
      <p:sp>
        <p:nvSpPr>
          <p:cNvPr id="222" name="Google Shape;222;g14337fc5d25_0_530"/>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23" name="Google Shape;223;g14337fc5d25_0_530"/>
          <p:cNvSpPr txBox="1"/>
          <p:nvPr/>
        </p:nvSpPr>
        <p:spPr>
          <a:xfrm>
            <a:off x="720725" y="4969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02</a:t>
            </a:r>
            <a:endParaRPr b="1" i="0" sz="2000" u="none" cap="none" strike="noStrike">
              <a:solidFill>
                <a:srgbClr val="8182EF"/>
              </a:solidFill>
              <a:latin typeface="Roboto"/>
              <a:ea typeface="Roboto"/>
              <a:cs typeface="Roboto"/>
              <a:sym typeface="Roboto"/>
            </a:endParaRPr>
          </a:p>
        </p:txBody>
      </p:sp>
      <p:sp>
        <p:nvSpPr>
          <p:cNvPr id="224" name="Google Shape;224;g14337fc5d25_0_530"/>
          <p:cNvSpPr txBox="1"/>
          <p:nvPr/>
        </p:nvSpPr>
        <p:spPr>
          <a:xfrm>
            <a:off x="814375" y="999450"/>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Area of a parallelogram=bh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 24*16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=384 cm</a:t>
            </a:r>
            <a:r>
              <a:rPr b="0" baseline="30000" i="0" lang="en-GB" sz="1400" u="none" cap="none" strike="noStrike">
                <a:solidFill>
                  <a:schemeClr val="dk1"/>
                </a:solidFill>
                <a:latin typeface="Roboto"/>
                <a:ea typeface="Roboto"/>
                <a:cs typeface="Roboto"/>
                <a:sym typeface="Roboto"/>
              </a:rPr>
              <a:t>2</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animEffect filter="fade" transition="in">
                                      <p:cBhvr>
                                        <p:cTn dur="1000"/>
                                        <p:tgtEl>
                                          <p:spTgt spid="22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31b9c7de5da_0_86"/>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03</a:t>
            </a:r>
            <a:endParaRPr b="1" i="0" sz="2000" u="none" cap="none" strike="noStrike">
              <a:solidFill>
                <a:srgbClr val="8182EF"/>
              </a:solidFill>
              <a:latin typeface="Roboto"/>
              <a:ea typeface="Roboto"/>
              <a:cs typeface="Roboto"/>
              <a:sym typeface="Roboto"/>
            </a:endParaRPr>
          </a:p>
        </p:txBody>
      </p:sp>
      <p:sp>
        <p:nvSpPr>
          <p:cNvPr id="230" name="Google Shape;230;g31b9c7de5da_0_86"/>
          <p:cNvSpPr txBox="1"/>
          <p:nvPr/>
        </p:nvSpPr>
        <p:spPr>
          <a:xfrm>
            <a:off x="720000" y="1439999"/>
            <a:ext cx="8472300" cy="3606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A horse is tethered by a rope 10 m long at a point. Find the area of the region where it can graze (π = 3.14 )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314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31.4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314 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31.4 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b="1"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1"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231" name="Google Shape;231;g31b9c7de5da_0_86"/>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5" name="Shape 235"/>
        <p:cNvGrpSpPr/>
        <p:nvPr/>
      </p:nvGrpSpPr>
      <p:grpSpPr>
        <a:xfrm>
          <a:off x="0" y="0"/>
          <a:ext cx="0" cy="0"/>
          <a:chOff x="0" y="0"/>
          <a:chExt cx="0" cy="0"/>
        </a:xfrm>
      </p:grpSpPr>
      <p:sp>
        <p:nvSpPr>
          <p:cNvPr id="236" name="Google Shape;236;g14337fc5d25_0_546"/>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37" name="Google Shape;237;g14337fc5d25_0_546"/>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03</a:t>
            </a:r>
            <a:endParaRPr b="1" i="0" sz="2000" u="none" cap="none" strike="noStrike">
              <a:solidFill>
                <a:srgbClr val="8182EF"/>
              </a:solidFill>
              <a:latin typeface="Roboto"/>
              <a:ea typeface="Roboto"/>
              <a:cs typeface="Roboto"/>
              <a:sym typeface="Roboto"/>
            </a:endParaRPr>
          </a:p>
        </p:txBody>
      </p:sp>
      <p:sp>
        <p:nvSpPr>
          <p:cNvPr id="238" name="Google Shape;238;g14337fc5d25_0_546"/>
          <p:cNvSpPr txBox="1"/>
          <p:nvPr/>
        </p:nvSpPr>
        <p:spPr>
          <a:xfrm>
            <a:off x="855675" y="1122850"/>
            <a:ext cx="7513500" cy="2662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The area of the region the horse can graze is circular with a radius equal to the length of the rope.</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Area of the circle is πr²</a:t>
            </a:r>
            <a:br>
              <a:rPr b="0" i="0" lang="en-GB" sz="1400" u="none" cap="none" strike="noStrike">
                <a:solidFill>
                  <a:schemeClr val="dk1"/>
                </a:solidFill>
                <a:latin typeface="Roboto"/>
                <a:ea typeface="Roboto"/>
                <a:cs typeface="Roboto"/>
                <a:sym typeface="Roboto"/>
              </a:rPr>
            </a:br>
            <a:r>
              <a:rPr b="0" i="0" lang="en-GB" sz="1400" u="none" cap="none" strike="noStrike">
                <a:solidFill>
                  <a:schemeClr val="dk1"/>
                </a:solidFill>
                <a:latin typeface="Roboto"/>
                <a:ea typeface="Roboto"/>
                <a:cs typeface="Roboto"/>
                <a:sym typeface="Roboto"/>
              </a:rPr>
              <a:t>= 3.14 × 10²</a:t>
            </a:r>
            <a:br>
              <a:rPr b="0" i="0" lang="en-GB" sz="1400" u="none" cap="none" strike="noStrike">
                <a:solidFill>
                  <a:schemeClr val="dk1"/>
                </a:solidFill>
                <a:latin typeface="Roboto"/>
                <a:ea typeface="Roboto"/>
                <a:cs typeface="Roboto"/>
                <a:sym typeface="Roboto"/>
              </a:rPr>
            </a:br>
            <a:r>
              <a:rPr b="0" i="0" lang="en-GB" sz="1400" u="none" cap="none" strike="noStrike">
                <a:solidFill>
                  <a:schemeClr val="dk1"/>
                </a:solidFill>
                <a:latin typeface="Roboto"/>
                <a:ea typeface="Roboto"/>
                <a:cs typeface="Roboto"/>
                <a:sym typeface="Roboto"/>
              </a:rPr>
              <a:t>= 3.14 × 100</a:t>
            </a:r>
            <a:br>
              <a:rPr b="0" i="0" lang="en-GB" sz="1400" u="none" cap="none" strike="noStrike">
                <a:solidFill>
                  <a:schemeClr val="dk1"/>
                </a:solidFill>
                <a:latin typeface="Roboto"/>
                <a:ea typeface="Roboto"/>
                <a:cs typeface="Roboto"/>
                <a:sym typeface="Roboto"/>
              </a:rPr>
            </a:br>
            <a:r>
              <a:rPr b="0" i="0" lang="en-GB" sz="1400" u="none" cap="none" strike="noStrike">
                <a:solidFill>
                  <a:schemeClr val="dk1"/>
                </a:solidFill>
                <a:latin typeface="Roboto"/>
                <a:ea typeface="Roboto"/>
                <a:cs typeface="Roboto"/>
                <a:sym typeface="Roboto"/>
              </a:rPr>
              <a:t>=314</a:t>
            </a:r>
            <a:br>
              <a:rPr b="0" i="0" lang="en-GB" sz="1400" u="none" cap="none" strike="noStrike">
                <a:solidFill>
                  <a:schemeClr val="dk1"/>
                </a:solidFill>
                <a:latin typeface="Roboto"/>
                <a:ea typeface="Roboto"/>
                <a:cs typeface="Roboto"/>
                <a:sym typeface="Roboto"/>
              </a:rPr>
            </a:br>
            <a:r>
              <a:rPr b="0" i="0" lang="en-GB" sz="1400" u="none" cap="none" strike="noStrike">
                <a:solidFill>
                  <a:schemeClr val="dk1"/>
                </a:solidFill>
                <a:latin typeface="Roboto"/>
                <a:ea typeface="Roboto"/>
                <a:cs typeface="Roboto"/>
                <a:sym typeface="Roboto"/>
              </a:rPr>
              <a:t>Hence the area of the region the horse can graze is 314cm²</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1000"/>
                                        <p:tgtEl>
                                          <p:spTgt spid="2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31b9c7de5da_0_94"/>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04</a:t>
            </a:r>
            <a:endParaRPr b="1" i="0" sz="2000" u="none" cap="none" strike="noStrike">
              <a:solidFill>
                <a:srgbClr val="8182EF"/>
              </a:solidFill>
              <a:latin typeface="Roboto"/>
              <a:ea typeface="Roboto"/>
              <a:cs typeface="Roboto"/>
              <a:sym typeface="Roboto"/>
            </a:endParaRPr>
          </a:p>
        </p:txBody>
      </p:sp>
      <p:sp>
        <p:nvSpPr>
          <p:cNvPr id="244" name="Google Shape;244;g31b9c7de5da_0_94"/>
          <p:cNvSpPr txBox="1"/>
          <p:nvPr/>
        </p:nvSpPr>
        <p:spPr>
          <a:xfrm>
            <a:off x="720000" y="1439999"/>
            <a:ext cx="8472300" cy="32877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The length of a room exceeds the breadth by 2 metres. If both the length and the breadth are increased by 1 meter, then the area of the room is increased by 11 sq. m. Find the length and the breadth of the room.</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3m and 2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2m and 7m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7m and 9m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6m and 4m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245" name="Google Shape;245;g31b9c7de5da_0_94"/>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9" name="Shape 249"/>
        <p:cNvGrpSpPr/>
        <p:nvPr/>
      </p:nvGrpSpPr>
      <p:grpSpPr>
        <a:xfrm>
          <a:off x="0" y="0"/>
          <a:ext cx="0" cy="0"/>
          <a:chOff x="0" y="0"/>
          <a:chExt cx="0" cy="0"/>
        </a:xfrm>
      </p:grpSpPr>
      <p:sp>
        <p:nvSpPr>
          <p:cNvPr id="250" name="Google Shape;250;g14337fc5d25_0_562"/>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51" name="Google Shape;251;g14337fc5d25_0_562"/>
          <p:cNvSpPr txBox="1"/>
          <p:nvPr/>
        </p:nvSpPr>
        <p:spPr>
          <a:xfrm>
            <a:off x="747000" y="1122850"/>
            <a:ext cx="82395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Solution: D. Let the breadth of the room is x meter. Then,</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length of room = x+ 2 (given) and</a:t>
            </a:r>
            <a:br>
              <a:rPr b="0" i="0" lang="en-GB" sz="1400" u="none" cap="none" strike="noStrike">
                <a:solidFill>
                  <a:schemeClr val="dk1"/>
                </a:solidFill>
                <a:latin typeface="Roboto"/>
                <a:ea typeface="Roboto"/>
                <a:cs typeface="Roboto"/>
                <a:sym typeface="Roboto"/>
              </a:rPr>
            </a:br>
            <a:r>
              <a:rPr b="0" i="0" lang="en-GB" sz="1400" u="none" cap="none" strike="noStrike">
                <a:solidFill>
                  <a:schemeClr val="dk1"/>
                </a:solidFill>
                <a:latin typeface="Roboto"/>
                <a:ea typeface="Roboto"/>
                <a:cs typeface="Roboto"/>
                <a:sym typeface="Roboto"/>
              </a:rPr>
              <a:t>area of room =  (x+2) x sq  meter</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If length and breadth increased 1 meter,</a:t>
            </a:r>
            <a:br>
              <a:rPr b="0" i="0" lang="en-GB" sz="1400" u="none" cap="none" strike="noStrike">
                <a:solidFill>
                  <a:schemeClr val="dk1"/>
                </a:solidFill>
                <a:latin typeface="Roboto"/>
                <a:ea typeface="Roboto"/>
                <a:cs typeface="Roboto"/>
                <a:sym typeface="Roboto"/>
              </a:rPr>
            </a:br>
            <a:r>
              <a:rPr b="0" i="0" lang="en-GB" sz="1400" u="none" cap="none" strike="noStrike">
                <a:solidFill>
                  <a:schemeClr val="dk1"/>
                </a:solidFill>
                <a:latin typeface="Roboto"/>
                <a:ea typeface="Roboto"/>
                <a:cs typeface="Roboto"/>
                <a:sym typeface="Roboto"/>
              </a:rPr>
              <a:t>length = (x+2) + 1 = x + 3 meter and breadth = x + 1 meter</a:t>
            </a:r>
            <a:br>
              <a:rPr b="0" i="0" lang="en-GB" sz="1400" u="none" cap="none" strike="noStrike">
                <a:solidFill>
                  <a:schemeClr val="dk1"/>
                </a:solidFill>
                <a:latin typeface="Roboto"/>
                <a:ea typeface="Roboto"/>
                <a:cs typeface="Roboto"/>
                <a:sym typeface="Roboto"/>
              </a:rPr>
            </a:br>
            <a:r>
              <a:rPr b="0" i="0" lang="en-GB" sz="1400" u="none" cap="none" strike="noStrike">
                <a:solidFill>
                  <a:schemeClr val="dk1"/>
                </a:solidFill>
                <a:latin typeface="Roboto"/>
                <a:ea typeface="Roboto"/>
                <a:cs typeface="Roboto"/>
                <a:sym typeface="Roboto"/>
              </a:rPr>
              <a:t>Then area of new room = ( x + 3) (x + 1)  sq m</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As per given in question</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 x + 3) (x + 1) –  (x+2)x = 11</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 x² + 4x + 3 – x² -2x  = 11</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 2x = 8</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x = 4</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So breadth of room = 4</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And length of room = 4 + 2 = 6</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52" name="Google Shape;252;g14337fc5d25_0_562"/>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xEl>
                                              <p:pRg end="0" st="0"/>
                                            </p:txEl>
                                          </p:spTgt>
                                        </p:tgtEl>
                                        <p:attrNameLst>
                                          <p:attrName>style.visibility</p:attrName>
                                        </p:attrNameLst>
                                      </p:cBhvr>
                                      <p:to>
                                        <p:strVal val="visible"/>
                                      </p:to>
                                    </p:set>
                                    <p:animEffect filter="fade" transition="in">
                                      <p:cBhvr>
                                        <p:cTn dur="1000"/>
                                        <p:tgtEl>
                                          <p:spTgt spid="25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37" name="Google Shape;13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8" name="Google Shape;138;p3"/>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39" name="Google Shape;139;p3"/>
          <p:cNvSpPr txBox="1"/>
          <p:nvPr/>
        </p:nvSpPr>
        <p:spPr>
          <a:xfrm>
            <a:off x="178001" y="2109682"/>
            <a:ext cx="4690800" cy="677100"/>
          </a:xfrm>
          <a:prstGeom prst="rect">
            <a:avLst/>
          </a:prstGeom>
          <a:noFill/>
          <a:ln>
            <a:noFill/>
          </a:ln>
        </p:spPr>
        <p:txBody>
          <a:bodyPr anchorCtr="0" anchor="t" bIns="91425" lIns="91425" spcFirstLastPara="1" rIns="91425" wrap="square" tIns="91425">
            <a:spAutoFit/>
          </a:bodyPr>
          <a:lstStyle/>
          <a:p>
            <a:pPr indent="0" lvl="0" marL="114300" marR="0" rtl="0" algn="ctr">
              <a:lnSpc>
                <a:spcPct val="115000"/>
              </a:lnSpc>
              <a:spcBef>
                <a:spcPts val="0"/>
              </a:spcBef>
              <a:spcAft>
                <a:spcPts val="0"/>
              </a:spcAft>
              <a:buClr>
                <a:srgbClr val="000000"/>
              </a:buClr>
              <a:buSzPts val="1800"/>
              <a:buFont typeface="Arial"/>
              <a:buNone/>
            </a:pPr>
            <a:r>
              <a:rPr b="1" i="0" lang="en-GB" sz="3200" u="none" cap="none" strike="noStrike">
                <a:solidFill>
                  <a:schemeClr val="lt1"/>
                </a:solidFill>
                <a:latin typeface="Roboto"/>
                <a:ea typeface="Roboto"/>
                <a:cs typeface="Roboto"/>
                <a:sym typeface="Roboto"/>
              </a:rPr>
              <a:t>MENSURATION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1b9c7de5da_0_102"/>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05</a:t>
            </a:r>
            <a:endParaRPr b="1" i="0" sz="2000" u="none" cap="none" strike="noStrike">
              <a:solidFill>
                <a:srgbClr val="8182EF"/>
              </a:solidFill>
              <a:latin typeface="Roboto"/>
              <a:ea typeface="Roboto"/>
              <a:cs typeface="Roboto"/>
              <a:sym typeface="Roboto"/>
            </a:endParaRPr>
          </a:p>
        </p:txBody>
      </p:sp>
      <p:sp>
        <p:nvSpPr>
          <p:cNvPr id="258" name="Google Shape;258;g31b9c7de5da_0_102"/>
          <p:cNvSpPr txBox="1"/>
          <p:nvPr/>
        </p:nvSpPr>
        <p:spPr>
          <a:xfrm>
            <a:off x="720725" y="1439874"/>
            <a:ext cx="8472300" cy="32523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The length of a rectangular plot is thrice its breadth. If the area of the rectangular plot is 867 sq m, then what is the breadth of the rectangular plot?</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8.5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17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34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51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E. None of these</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259" name="Google Shape;259;g31b9c7de5da_0_102"/>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3" name="Shape 263"/>
        <p:cNvGrpSpPr/>
        <p:nvPr/>
      </p:nvGrpSpPr>
      <p:grpSpPr>
        <a:xfrm>
          <a:off x="0" y="0"/>
          <a:ext cx="0" cy="0"/>
          <a:chOff x="0" y="0"/>
          <a:chExt cx="0" cy="0"/>
        </a:xfrm>
      </p:grpSpPr>
      <p:sp>
        <p:nvSpPr>
          <p:cNvPr id="264" name="Google Shape;264;g14337fc5d25_0_578"/>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65" name="Google Shape;265;g14337fc5d25_0_578"/>
          <p:cNvSpPr txBox="1"/>
          <p:nvPr/>
        </p:nvSpPr>
        <p:spPr>
          <a:xfrm>
            <a:off x="720000" y="1010050"/>
            <a:ext cx="80226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Let the breadth of the plot be b m.</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Length of the plot = 3 b m</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(3b)(b) = 867</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3b</a:t>
            </a:r>
            <a:r>
              <a:rPr b="0" baseline="30000" i="0" lang="en-GB" sz="1400" u="none" cap="none" strike="noStrike">
                <a:solidFill>
                  <a:schemeClr val="dk1"/>
                </a:solidFill>
                <a:latin typeface="Roboto"/>
                <a:ea typeface="Roboto"/>
                <a:cs typeface="Roboto"/>
                <a:sym typeface="Roboto"/>
              </a:rPr>
              <a:t>2</a:t>
            </a:r>
            <a:r>
              <a:rPr b="0" i="0" lang="en-GB" sz="1400" u="none" cap="none" strike="noStrike">
                <a:solidFill>
                  <a:schemeClr val="dk1"/>
                </a:solidFill>
                <a:latin typeface="Roboto"/>
                <a:ea typeface="Roboto"/>
                <a:cs typeface="Roboto"/>
                <a:sym typeface="Roboto"/>
              </a:rPr>
              <a:t> = 867 </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b</a:t>
            </a:r>
            <a:r>
              <a:rPr b="0" baseline="30000" i="0" lang="en-GB" sz="1400" u="none" cap="none" strike="noStrike">
                <a:solidFill>
                  <a:schemeClr val="dk1"/>
                </a:solidFill>
                <a:latin typeface="Roboto"/>
                <a:ea typeface="Roboto"/>
                <a:cs typeface="Roboto"/>
                <a:sym typeface="Roboto"/>
              </a:rPr>
              <a:t>2</a:t>
            </a:r>
            <a:r>
              <a:rPr b="0" i="0" lang="en-GB" sz="1400" u="none" cap="none" strike="noStrike">
                <a:solidFill>
                  <a:schemeClr val="dk1"/>
                </a:solidFill>
                <a:latin typeface="Roboto"/>
                <a:ea typeface="Roboto"/>
                <a:cs typeface="Roboto"/>
                <a:sym typeface="Roboto"/>
              </a:rPr>
              <a:t> = 289 = 17</a:t>
            </a:r>
            <a:r>
              <a:rPr b="0" baseline="30000" i="0" lang="en-GB" sz="1400" u="none" cap="none" strike="noStrike">
                <a:solidFill>
                  <a:schemeClr val="dk1"/>
                </a:solidFill>
                <a:latin typeface="Roboto"/>
                <a:ea typeface="Roboto"/>
                <a:cs typeface="Roboto"/>
                <a:sym typeface="Roboto"/>
              </a:rPr>
              <a:t>2</a:t>
            </a:r>
            <a:r>
              <a:rPr b="0" i="0" lang="en-GB" sz="1400" u="none" cap="none" strike="noStrike">
                <a:solidFill>
                  <a:schemeClr val="dk1"/>
                </a:solidFill>
                <a:latin typeface="Roboto"/>
                <a:ea typeface="Roboto"/>
                <a:cs typeface="Roboto"/>
                <a:sym typeface="Roboto"/>
              </a:rPr>
              <a:t> (b &gt; 0)</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b = 17 m.</a:t>
            </a:r>
            <a:endParaRPr b="0" i="0" sz="14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Roboto"/>
              <a:ea typeface="Roboto"/>
              <a:cs typeface="Roboto"/>
              <a:sym typeface="Roboto"/>
            </a:endParaRPr>
          </a:p>
        </p:txBody>
      </p:sp>
      <p:sp>
        <p:nvSpPr>
          <p:cNvPr id="266" name="Google Shape;266;g14337fc5d25_0_578"/>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1000"/>
                                        <p:tgtEl>
                                          <p:spTgt spid="2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1b9c7de5da_0_110"/>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06</a:t>
            </a:r>
            <a:endParaRPr b="1" i="0" sz="2000" u="none" cap="none" strike="noStrike">
              <a:solidFill>
                <a:srgbClr val="8182EF"/>
              </a:solidFill>
              <a:latin typeface="Roboto"/>
              <a:ea typeface="Roboto"/>
              <a:cs typeface="Roboto"/>
              <a:sym typeface="Roboto"/>
            </a:endParaRPr>
          </a:p>
        </p:txBody>
      </p:sp>
      <p:sp>
        <p:nvSpPr>
          <p:cNvPr id="272" name="Google Shape;272;g31b9c7de5da_0_110"/>
          <p:cNvSpPr txBox="1"/>
          <p:nvPr/>
        </p:nvSpPr>
        <p:spPr>
          <a:xfrm>
            <a:off x="720000" y="1439999"/>
            <a:ext cx="8472300" cy="2969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The area of a square is equal to five times the area of a rectangle of dimensions 125 cm * 64 cm. What is the perimeter of the square?</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600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800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400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1000 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b="0" i="0" sz="1800" u="none" cap="none" strike="noStrike">
              <a:solidFill>
                <a:srgbClr val="000000"/>
              </a:solidFill>
              <a:highlight>
                <a:srgbClr val="FFFFFF"/>
              </a:highlight>
              <a:latin typeface="Roboto"/>
              <a:ea typeface="Roboto"/>
              <a:cs typeface="Roboto"/>
              <a:sym typeface="Roboto"/>
            </a:endParaRPr>
          </a:p>
        </p:txBody>
      </p:sp>
      <p:sp>
        <p:nvSpPr>
          <p:cNvPr id="273" name="Google Shape;273;g31b9c7de5da_0_110"/>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7" name="Shape 277"/>
        <p:cNvGrpSpPr/>
        <p:nvPr/>
      </p:nvGrpSpPr>
      <p:grpSpPr>
        <a:xfrm>
          <a:off x="0" y="0"/>
          <a:ext cx="0" cy="0"/>
          <a:chOff x="0" y="0"/>
          <a:chExt cx="0" cy="0"/>
        </a:xfrm>
      </p:grpSpPr>
      <p:sp>
        <p:nvSpPr>
          <p:cNvPr id="278" name="Google Shape;278;g14337fc5d25_0_594"/>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79" name="Google Shape;279;g14337fc5d25_0_594"/>
          <p:cNvSpPr txBox="1"/>
          <p:nvPr/>
        </p:nvSpPr>
        <p:spPr>
          <a:xfrm>
            <a:off x="720000" y="1170000"/>
            <a:ext cx="729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chemeClr val="lt1"/>
              </a:highlight>
              <a:latin typeface="Roboto"/>
              <a:ea typeface="Roboto"/>
              <a:cs typeface="Roboto"/>
              <a:sym typeface="Roboto"/>
            </a:endParaRPr>
          </a:p>
        </p:txBody>
      </p:sp>
      <p:sp>
        <p:nvSpPr>
          <p:cNvPr id="280" name="Google Shape;280;g14337fc5d25_0_594"/>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06</a:t>
            </a:r>
            <a:endParaRPr b="1" i="0" sz="2000" u="none" cap="none" strike="noStrike">
              <a:solidFill>
                <a:srgbClr val="8182EF"/>
              </a:solidFill>
              <a:latin typeface="Roboto"/>
              <a:ea typeface="Roboto"/>
              <a:cs typeface="Roboto"/>
              <a:sym typeface="Roboto"/>
            </a:endParaRPr>
          </a:p>
        </p:txBody>
      </p:sp>
      <p:sp>
        <p:nvSpPr>
          <p:cNvPr id="281" name="Google Shape;281;g14337fc5d25_0_594"/>
          <p:cNvSpPr txBox="1"/>
          <p:nvPr/>
        </p:nvSpPr>
        <p:spPr>
          <a:xfrm>
            <a:off x="673500" y="1122850"/>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Area of the square = s * s = 5(125 * 64)</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=&gt; s = 25 * 8 = 200 cm</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Perimeter of the square = 4 * 200 = 800 cm.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xEl>
                                              <p:pRg end="0" st="0"/>
                                            </p:txEl>
                                          </p:spTgt>
                                        </p:tgtEl>
                                        <p:attrNameLst>
                                          <p:attrName>style.visibility</p:attrName>
                                        </p:attrNameLst>
                                      </p:cBhvr>
                                      <p:to>
                                        <p:strVal val="visible"/>
                                      </p:to>
                                    </p:set>
                                    <p:animEffect filter="fade" transition="in">
                                      <p:cBhvr>
                                        <p:cTn dur="1000"/>
                                        <p:tgtEl>
                                          <p:spTgt spid="2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14337fc5d25_0_607"/>
          <p:cNvSpPr txBox="1"/>
          <p:nvPr/>
        </p:nvSpPr>
        <p:spPr>
          <a:xfrm>
            <a:off x="720000" y="1439999"/>
            <a:ext cx="8472300" cy="3095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A wire in the form of a circle of radius 3.5 m is bent in the form of a </a:t>
            </a:r>
            <a:r>
              <a:rPr lang="en-GB" sz="1800">
                <a:solidFill>
                  <a:schemeClr val="dk1"/>
                </a:solidFill>
                <a:latin typeface="Roboto"/>
                <a:ea typeface="Roboto"/>
                <a:cs typeface="Roboto"/>
                <a:sym typeface="Roboto"/>
              </a:rPr>
              <a:t>rectangle</a:t>
            </a:r>
            <a:r>
              <a:rPr b="0" i="0" lang="en-GB" sz="1800" u="none" cap="none" strike="noStrike">
                <a:solidFill>
                  <a:schemeClr val="dk1"/>
                </a:solidFill>
                <a:latin typeface="Roboto"/>
                <a:ea typeface="Roboto"/>
                <a:cs typeface="Roboto"/>
                <a:sym typeface="Roboto"/>
              </a:rPr>
              <a:t>, whose length and breadth are in the ratio of 6 : 5. What is the area of the rectangle?</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60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40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30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15 cm</a:t>
            </a:r>
            <a:r>
              <a:rPr b="0" baseline="30000" i="0" lang="en-GB" sz="1600" u="none" cap="none" strike="noStrike">
                <a:solidFill>
                  <a:schemeClr val="dk1"/>
                </a:solidFill>
                <a:latin typeface="Roboto"/>
                <a:ea typeface="Roboto"/>
                <a:cs typeface="Roboto"/>
                <a:sym typeface="Roboto"/>
              </a:rPr>
              <a:t>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287" name="Google Shape;287;g14337fc5d25_0_607"/>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
        <p:nvSpPr>
          <p:cNvPr id="288" name="Google Shape;288;g14337fc5d25_0_60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07</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2" name="Shape 292"/>
        <p:cNvGrpSpPr/>
        <p:nvPr/>
      </p:nvGrpSpPr>
      <p:grpSpPr>
        <a:xfrm>
          <a:off x="0" y="0"/>
          <a:ext cx="0" cy="0"/>
          <a:chOff x="0" y="0"/>
          <a:chExt cx="0" cy="0"/>
        </a:xfrm>
      </p:grpSpPr>
      <p:sp>
        <p:nvSpPr>
          <p:cNvPr id="293" name="Google Shape;293;g14337fc5d25_0_615"/>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294" name="Google Shape;294;g14337fc5d25_0_615"/>
          <p:cNvSpPr txBox="1"/>
          <p:nvPr/>
        </p:nvSpPr>
        <p:spPr>
          <a:xfrm>
            <a:off x="720000" y="1439888"/>
            <a:ext cx="71661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rgbClr val="2A2A2A"/>
              </a:solidFill>
              <a:highlight>
                <a:schemeClr val="lt1"/>
              </a:highlight>
              <a:latin typeface="Roboto"/>
              <a:ea typeface="Roboto"/>
              <a:cs typeface="Roboto"/>
              <a:sym typeface="Roboto"/>
            </a:endParaRPr>
          </a:p>
        </p:txBody>
      </p:sp>
      <p:sp>
        <p:nvSpPr>
          <p:cNvPr id="295" name="Google Shape;295;g14337fc5d25_0_61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07</a:t>
            </a:r>
            <a:endParaRPr b="1" i="0" sz="2000" u="none" cap="none" strike="noStrike">
              <a:solidFill>
                <a:srgbClr val="8182EF"/>
              </a:solidFill>
              <a:latin typeface="Roboto"/>
              <a:ea typeface="Roboto"/>
              <a:cs typeface="Roboto"/>
              <a:sym typeface="Roboto"/>
            </a:endParaRPr>
          </a:p>
        </p:txBody>
      </p:sp>
      <p:sp>
        <p:nvSpPr>
          <p:cNvPr id="296" name="Google Shape;296;g14337fc5d25_0_615"/>
          <p:cNvSpPr txBox="1"/>
          <p:nvPr/>
        </p:nvSpPr>
        <p:spPr>
          <a:xfrm>
            <a:off x="814375" y="1122850"/>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The circumference of the circle is equal to the </a:t>
            </a:r>
            <a:r>
              <a:rPr lang="en-GB">
                <a:solidFill>
                  <a:schemeClr val="dk1"/>
                </a:solidFill>
              </a:rPr>
              <a:t>perimeter</a:t>
            </a:r>
            <a:r>
              <a:rPr b="0" i="0" lang="en-GB" sz="1400" u="none" cap="none" strike="noStrike">
                <a:solidFill>
                  <a:schemeClr val="dk1"/>
                </a:solidFill>
                <a:latin typeface="Arial"/>
                <a:ea typeface="Arial"/>
                <a:cs typeface="Arial"/>
                <a:sym typeface="Arial"/>
              </a:rPr>
              <a:t> of the rectangle.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Let l = 6x and b = 5x 2(6x + 5x) = 2 * 22/7 * 3.5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 =&gt;  x = 1 </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Therefore l = 6 cm and b = 5 cm Area of the rectangle = 6 * 5 = 30 cm</a:t>
            </a:r>
            <a:r>
              <a:rPr b="0" baseline="30000" i="0" lang="en-GB" sz="1400" u="none" cap="none" strike="noStrike">
                <a:solidFill>
                  <a:schemeClr val="dk1"/>
                </a:solidFill>
                <a:latin typeface="Arial"/>
                <a:ea typeface="Arial"/>
                <a:cs typeface="Arial"/>
                <a:sym typeface="Arial"/>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br>
              <a:rPr b="0" i="0" lang="en-GB" sz="1400" u="none" cap="none" strike="noStrike">
                <a:solidFill>
                  <a:schemeClr val="dk1"/>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xEl>
                                              <p:pRg end="0" st="0"/>
                                            </p:txEl>
                                          </p:spTgt>
                                        </p:tgtEl>
                                        <p:attrNameLst>
                                          <p:attrName>style.visibility</p:attrName>
                                        </p:attrNameLst>
                                      </p:cBhvr>
                                      <p:to>
                                        <p:strVal val="visible"/>
                                      </p:to>
                                    </p:set>
                                    <p:animEffect filter="fade" transition="in">
                                      <p:cBhvr>
                                        <p:cTn dur="1000"/>
                                        <p:tgtEl>
                                          <p:spTgt spid="29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14337fc5d25_0_623"/>
          <p:cNvSpPr txBox="1"/>
          <p:nvPr/>
        </p:nvSpPr>
        <p:spPr>
          <a:xfrm>
            <a:off x="720000" y="1439874"/>
            <a:ext cx="8472300" cy="3095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The area of a square is 4096 sq cm. Find the ratio of the breadth and the length of a rectangle whose length is twice the side of the square and breadth is 24 cm less than the side of the square.</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18 : 5</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7 : 16</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5 : 14</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5 : 16</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302" name="Google Shape;302;g14337fc5d25_0_623"/>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
        <p:nvSpPr>
          <p:cNvPr id="303" name="Google Shape;303;g14337fc5d25_0_62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08</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 name="Shape 307"/>
        <p:cNvGrpSpPr/>
        <p:nvPr/>
      </p:nvGrpSpPr>
      <p:grpSpPr>
        <a:xfrm>
          <a:off x="0" y="0"/>
          <a:ext cx="0" cy="0"/>
          <a:chOff x="0" y="0"/>
          <a:chExt cx="0" cy="0"/>
        </a:xfrm>
      </p:grpSpPr>
      <p:sp>
        <p:nvSpPr>
          <p:cNvPr id="308" name="Google Shape;308;g14337fc5d25_0_631"/>
          <p:cNvSpPr txBox="1"/>
          <p:nvPr/>
        </p:nvSpPr>
        <p:spPr>
          <a:xfrm>
            <a:off x="270328" y="662206"/>
            <a:ext cx="84723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09" name="Google Shape;309;g14337fc5d25_0_631"/>
          <p:cNvSpPr txBox="1"/>
          <p:nvPr/>
        </p:nvSpPr>
        <p:spPr>
          <a:xfrm>
            <a:off x="720000" y="6005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08</a:t>
            </a:r>
            <a:endParaRPr b="1" i="0" sz="2000" u="none" cap="none" strike="noStrike">
              <a:solidFill>
                <a:srgbClr val="8182EF"/>
              </a:solidFill>
              <a:latin typeface="Roboto"/>
              <a:ea typeface="Roboto"/>
              <a:cs typeface="Roboto"/>
              <a:sym typeface="Roboto"/>
            </a:endParaRPr>
          </a:p>
        </p:txBody>
      </p:sp>
      <p:sp>
        <p:nvSpPr>
          <p:cNvPr id="310" name="Google Shape;310;g14337fc5d25_0_631"/>
          <p:cNvSpPr txBox="1"/>
          <p:nvPr/>
        </p:nvSpPr>
        <p:spPr>
          <a:xfrm>
            <a:off x="819725" y="1366250"/>
            <a:ext cx="58521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Let the length and the breadth of the rectangle be l cm and b cm respectively. Let the side of the square be a cm.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a2 = 4096 = 2</a:t>
            </a:r>
            <a:r>
              <a:rPr b="0" baseline="30000" i="0" lang="en-GB" sz="1400" u="none" cap="none" strike="noStrike">
                <a:solidFill>
                  <a:schemeClr val="dk1"/>
                </a:solidFill>
                <a:latin typeface="Arial"/>
                <a:ea typeface="Arial"/>
                <a:cs typeface="Arial"/>
                <a:sym typeface="Arial"/>
              </a:rPr>
              <a:t>12</a:t>
            </a:r>
            <a:r>
              <a:rPr b="0" i="0" lang="en-GB" sz="1400" u="none" cap="none" strike="noStrike">
                <a:solidFill>
                  <a:schemeClr val="dk1"/>
                </a:solidFill>
                <a:latin typeface="Arial"/>
                <a:ea typeface="Arial"/>
                <a:cs typeface="Arial"/>
                <a:sym typeface="Arial"/>
              </a:rPr>
              <a:t>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a = (2</a:t>
            </a:r>
            <a:r>
              <a:rPr b="0" baseline="30000" i="0" lang="en-GB" sz="1400" u="none" cap="none" strike="noStrike">
                <a:solidFill>
                  <a:schemeClr val="dk1"/>
                </a:solidFill>
                <a:latin typeface="Arial"/>
                <a:ea typeface="Arial"/>
                <a:cs typeface="Arial"/>
                <a:sym typeface="Arial"/>
              </a:rPr>
              <a:t>12</a:t>
            </a:r>
            <a:r>
              <a:rPr b="0" i="0" lang="en-GB" sz="1400" u="none" cap="none" strike="noStrike">
                <a:solidFill>
                  <a:schemeClr val="dk1"/>
                </a:solidFill>
                <a:latin typeface="Arial"/>
                <a:ea typeface="Arial"/>
                <a:cs typeface="Arial"/>
                <a:sym typeface="Arial"/>
              </a:rPr>
              <a:t>)</a:t>
            </a:r>
            <a:r>
              <a:rPr b="0" baseline="30000" i="0" lang="en-GB" sz="1400" u="none" cap="none" strike="noStrike">
                <a:solidFill>
                  <a:schemeClr val="dk1"/>
                </a:solidFill>
                <a:latin typeface="Arial"/>
                <a:ea typeface="Arial"/>
                <a:cs typeface="Arial"/>
                <a:sym typeface="Arial"/>
              </a:rPr>
              <a:t>1/2</a:t>
            </a:r>
            <a:r>
              <a:rPr b="0" i="0" lang="en-GB" sz="1400" u="none" cap="none" strike="noStrike">
                <a:solidFill>
                  <a:schemeClr val="dk1"/>
                </a:solidFill>
                <a:latin typeface="Arial"/>
                <a:ea typeface="Arial"/>
                <a:cs typeface="Arial"/>
                <a:sym typeface="Arial"/>
              </a:rPr>
              <a:t> = 2</a:t>
            </a:r>
            <a:r>
              <a:rPr b="0" baseline="30000" i="0" lang="en-GB" sz="1400" u="none" cap="none" strike="noStrike">
                <a:solidFill>
                  <a:schemeClr val="dk1"/>
                </a:solidFill>
                <a:latin typeface="Arial"/>
                <a:ea typeface="Arial"/>
                <a:cs typeface="Arial"/>
                <a:sym typeface="Arial"/>
              </a:rPr>
              <a:t>6</a:t>
            </a:r>
            <a:r>
              <a:rPr b="0" i="0" lang="en-GB" sz="1400" u="none" cap="none" strike="noStrike">
                <a:solidFill>
                  <a:schemeClr val="dk1"/>
                </a:solidFill>
                <a:latin typeface="Arial"/>
                <a:ea typeface="Arial"/>
                <a:cs typeface="Arial"/>
                <a:sym typeface="Arial"/>
              </a:rPr>
              <a:t> = 64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L = 2a and b = a - 24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b : l = a - 24 : 2a = 40 : 128 = 5 : 16</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1000"/>
                                        <p:tgtEl>
                                          <p:spTgt spid="30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14337fc5d25_0_639"/>
          <p:cNvSpPr txBox="1"/>
          <p:nvPr/>
        </p:nvSpPr>
        <p:spPr>
          <a:xfrm>
            <a:off x="720000" y="1439999"/>
            <a:ext cx="8472300" cy="2879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The parameter of a square is double the perimeter of a rectangle. The area of the rectangle is 480 sq cm. Find the area of the square.</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200 sq cm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72 sq cm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162 sq cm</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Cannot be determined</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80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316" name="Google Shape;316;g14337fc5d25_0_639"/>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
        <p:nvSpPr>
          <p:cNvPr id="317" name="Google Shape;317;g14337fc5d25_0_63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09</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1" name="Shape 321"/>
        <p:cNvGrpSpPr/>
        <p:nvPr/>
      </p:nvGrpSpPr>
      <p:grpSpPr>
        <a:xfrm>
          <a:off x="0" y="0"/>
          <a:ext cx="0" cy="0"/>
          <a:chOff x="0" y="0"/>
          <a:chExt cx="0" cy="0"/>
        </a:xfrm>
      </p:grpSpPr>
      <p:sp>
        <p:nvSpPr>
          <p:cNvPr id="322" name="Google Shape;322;g14337fc5d25_0_647"/>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23" name="Google Shape;323;g14337fc5d25_0_647"/>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09</a:t>
            </a:r>
            <a:endParaRPr b="1" i="0" sz="2000" u="none" cap="none" strike="noStrike">
              <a:solidFill>
                <a:srgbClr val="8182EF"/>
              </a:solidFill>
              <a:latin typeface="Roboto"/>
              <a:ea typeface="Roboto"/>
              <a:cs typeface="Roboto"/>
              <a:sym typeface="Roboto"/>
            </a:endParaRPr>
          </a:p>
        </p:txBody>
      </p:sp>
      <p:sp>
        <p:nvSpPr>
          <p:cNvPr id="324" name="Google Shape;324;g14337fc5d25_0_647"/>
          <p:cNvSpPr txBox="1"/>
          <p:nvPr/>
        </p:nvSpPr>
        <p:spPr>
          <a:xfrm>
            <a:off x="988950" y="1439875"/>
            <a:ext cx="59079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Let the side of the square be a cm. Let the length and the breadth of the rectangle be l cm and b cm respectively.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4a = 2(l + b)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2a = l + b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l . b = 480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We cannot find ( l + b) only with the help of l . b. Therefore a cannot be found . </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Area of the square cannot be found.</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1000"/>
                                        <p:tgtEl>
                                          <p:spTgt spid="32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24828d4f7a_0_48"/>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145" name="Google Shape;145;g324828d4f7a_0_48"/>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GEOMETRY</a:t>
            </a:r>
            <a:endParaRPr b="1" i="0" sz="1500" u="none" cap="none" strike="noStrike">
              <a:solidFill>
                <a:srgbClr val="000000"/>
              </a:solidFill>
              <a:latin typeface="Roboto"/>
              <a:ea typeface="Roboto"/>
              <a:cs typeface="Roboto"/>
              <a:sym typeface="Roboto"/>
            </a:endParaRPr>
          </a:p>
        </p:txBody>
      </p:sp>
      <p:sp>
        <p:nvSpPr>
          <p:cNvPr id="146" name="Google Shape;146;g324828d4f7a_0_48"/>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147" name="Google Shape;147;g324828d4f7a_0_48"/>
          <p:cNvPicPr preferRelativeResize="0"/>
          <p:nvPr/>
        </p:nvPicPr>
        <p:blipFill rotWithShape="1">
          <a:blip r:embed="rId3">
            <a:alphaModFix/>
          </a:blip>
          <a:srcRect b="0" l="0" r="0" t="0"/>
          <a:stretch/>
        </p:blipFill>
        <p:spPr>
          <a:xfrm>
            <a:off x="3175426" y="2079600"/>
            <a:ext cx="2716950" cy="2476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14337fc5d25_0_655"/>
          <p:cNvSpPr txBox="1"/>
          <p:nvPr/>
        </p:nvSpPr>
        <p:spPr>
          <a:xfrm>
            <a:off x="720000" y="1439999"/>
            <a:ext cx="8472300" cy="3800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The dimensions of a room are 25 feet * 15 feet * 12 feet. What is the cost of white washing the four walls of the room at Rs. 5 per square feet if there is one door of dimensions 6 feet * 3 feet and three windows of dimensions 4 feet * 3 feet each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Rs. 4800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Rs. 3600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Rs. 4530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Rs. 3560</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1500"/>
              </a:spcBef>
              <a:spcAft>
                <a:spcPts val="0"/>
              </a:spcAft>
              <a:buClr>
                <a:srgbClr val="000000"/>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330" name="Google Shape;330;g14337fc5d25_0_655"/>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
        <p:nvSpPr>
          <p:cNvPr id="331" name="Google Shape;331;g14337fc5d25_0_65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10</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sp>
        <p:nvSpPr>
          <p:cNvPr id="336" name="Google Shape;336;g14337fc5d25_0_663"/>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37" name="Google Shape;337;g14337fc5d25_0_66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10</a:t>
            </a:r>
            <a:endParaRPr b="1" i="0" sz="2000" u="none" cap="none" strike="noStrike">
              <a:solidFill>
                <a:srgbClr val="8182EF"/>
              </a:solidFill>
              <a:latin typeface="Roboto"/>
              <a:ea typeface="Roboto"/>
              <a:cs typeface="Roboto"/>
              <a:sym typeface="Roboto"/>
            </a:endParaRPr>
          </a:p>
        </p:txBody>
      </p:sp>
      <p:sp>
        <p:nvSpPr>
          <p:cNvPr id="338" name="Google Shape;338;g14337fc5d25_0_663"/>
          <p:cNvSpPr txBox="1"/>
          <p:nvPr/>
        </p:nvSpPr>
        <p:spPr>
          <a:xfrm>
            <a:off x="720000" y="1556500"/>
            <a:ext cx="66753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Area of the four walls = 2h(l + b)</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Since there are doors and windows, area of the walls = 2 * 12 (15 + 25) - (6 * 3) - 3(4 * 3) = 906 sq.ft.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Arial"/>
                <a:ea typeface="Arial"/>
                <a:cs typeface="Arial"/>
                <a:sym typeface="Arial"/>
              </a:rPr>
              <a:t>Total cost = 906 * 5 = Rs. 4530</a:t>
            </a:r>
            <a:endParaRPr b="0" i="0" sz="1400" u="none" cap="none" strike="no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animEffect filter="fade" transition="in">
                                      <p:cBhvr>
                                        <p:cTn dur="1000"/>
                                        <p:tgtEl>
                                          <p:spTgt spid="33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14337fc5d25_0_671"/>
          <p:cNvSpPr txBox="1"/>
          <p:nvPr/>
        </p:nvSpPr>
        <p:spPr>
          <a:xfrm>
            <a:off x="720000" y="1439999"/>
            <a:ext cx="8472300" cy="27768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Find the total surface area of a container in cylindrical shape whose diameter is 28cm and height is 15cm.</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2552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3644</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4536</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3562</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b="0" i="0" sz="1800" u="none" cap="none" strike="noStrike">
              <a:solidFill>
                <a:srgbClr val="2A2A2A"/>
              </a:solidFill>
              <a:highlight>
                <a:schemeClr val="lt1"/>
              </a:highlight>
              <a:latin typeface="Roboto"/>
              <a:ea typeface="Roboto"/>
              <a:cs typeface="Roboto"/>
              <a:sym typeface="Roboto"/>
            </a:endParaRPr>
          </a:p>
        </p:txBody>
      </p:sp>
      <p:sp>
        <p:nvSpPr>
          <p:cNvPr id="344" name="Google Shape;344;g14337fc5d25_0_671"/>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
        <p:nvSpPr>
          <p:cNvPr id="345" name="Google Shape;345;g14337fc5d25_0_671"/>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9" name="Shape 349"/>
        <p:cNvGrpSpPr/>
        <p:nvPr/>
      </p:nvGrpSpPr>
      <p:grpSpPr>
        <a:xfrm>
          <a:off x="0" y="0"/>
          <a:ext cx="0" cy="0"/>
          <a:chOff x="0" y="0"/>
          <a:chExt cx="0" cy="0"/>
        </a:xfrm>
      </p:grpSpPr>
      <p:sp>
        <p:nvSpPr>
          <p:cNvPr id="350" name="Google Shape;350;g14337fc5d25_0_679"/>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51" name="Google Shape;351;g14337fc5d25_0_679"/>
          <p:cNvSpPr txBox="1"/>
          <p:nvPr/>
        </p:nvSpPr>
        <p:spPr>
          <a:xfrm>
            <a:off x="720000" y="1440000"/>
            <a:ext cx="7166100" cy="2662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solution, Given, diameter = 28cm, so radius = 28/2 = </a:t>
            </a:r>
            <a:r>
              <a:rPr lang="en-GB">
                <a:solidFill>
                  <a:schemeClr val="dk1"/>
                </a:solidFill>
              </a:rPr>
              <a:t>14 cm</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and height = 15cm</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By the formula of total surface </a:t>
            </a:r>
            <a:r>
              <a:rPr lang="en-GB">
                <a:solidFill>
                  <a:schemeClr val="dk1"/>
                </a:solidFill>
              </a:rPr>
              <a:t>area</a:t>
            </a:r>
            <a:r>
              <a:rPr b="0" i="0" lang="en-GB" sz="1400" u="none" cap="none" strike="noStrike">
                <a:solidFill>
                  <a:schemeClr val="dk1"/>
                </a:solidFill>
                <a:latin typeface="Arial"/>
                <a:ea typeface="Arial"/>
                <a:cs typeface="Arial"/>
                <a:sym typeface="Arial"/>
              </a:rPr>
              <a:t>, we know;</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TSA = 2πr (h + r) = 2x 22/7 x 14 x (15 + 14)</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TSA = 2 x 22 x 2 x 29</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TSA = 2552 sq.cm</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Hence, the total surface area of container is 2552 sq.cm.</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rgbClr val="FFFFFF"/>
              </a:highlight>
              <a:latin typeface="Arial"/>
              <a:ea typeface="Arial"/>
              <a:cs typeface="Arial"/>
              <a:sym typeface="Arial"/>
            </a:endParaRPr>
          </a:p>
        </p:txBody>
      </p:sp>
      <p:sp>
        <p:nvSpPr>
          <p:cNvPr id="352" name="Google Shape;352;g14337fc5d25_0_67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11</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000"/>
                                        <p:tgtEl>
                                          <p:spTgt spid="35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14337fc5d25_0_687"/>
          <p:cNvSpPr txBox="1"/>
          <p:nvPr/>
        </p:nvSpPr>
        <p:spPr>
          <a:xfrm>
            <a:off x="720000" y="1439999"/>
            <a:ext cx="8472300" cy="3198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Calculate the cost required to paint a container which is in shape of a right circular cylinder having a base radius of 7 m and height 13 m. If the painting cost of the container is INR 2.5/m</a:t>
            </a:r>
            <a:r>
              <a:rPr b="0" baseline="30000" i="0" lang="en-GB" sz="1800" u="none" cap="none" strike="noStrike">
                <a:solidFill>
                  <a:schemeClr val="dk1"/>
                </a:solidFill>
                <a:latin typeface="Roboto"/>
                <a:ea typeface="Roboto"/>
                <a:cs typeface="Roboto"/>
                <a:sym typeface="Roboto"/>
              </a:rPr>
              <a:t>2</a:t>
            </a:r>
            <a:r>
              <a:rPr b="0" i="0" lang="en-GB" sz="1800" u="none" cap="none" strike="noStrike">
                <a:solidFill>
                  <a:schemeClr val="dk1"/>
                </a:solidFill>
                <a:latin typeface="Roboto"/>
                <a:ea typeface="Roboto"/>
                <a:cs typeface="Roboto"/>
                <a:sym typeface="Roboto"/>
              </a:rPr>
              <a:t>. (Take π = 22/7)</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Rs. 4800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Rs. 2200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Rs. 2530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Rs. 3560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800"/>
              </a:spcBef>
              <a:spcAft>
                <a:spcPts val="0"/>
              </a:spcAft>
              <a:buClr>
                <a:srgbClr val="000000"/>
              </a:buClr>
              <a:buSzPts val="1400"/>
              <a:buFont typeface="Arial"/>
              <a:buNone/>
            </a:pPr>
            <a:r>
              <a:t/>
            </a:r>
            <a:endParaRPr b="0" i="0" sz="1800" u="none" cap="none" strike="noStrike">
              <a:solidFill>
                <a:srgbClr val="2A2A2A"/>
              </a:solidFill>
              <a:highlight>
                <a:schemeClr val="lt1"/>
              </a:highlight>
              <a:latin typeface="Roboto"/>
              <a:ea typeface="Roboto"/>
              <a:cs typeface="Roboto"/>
              <a:sym typeface="Roboto"/>
            </a:endParaRPr>
          </a:p>
        </p:txBody>
      </p:sp>
      <p:sp>
        <p:nvSpPr>
          <p:cNvPr id="358" name="Google Shape;358;g14337fc5d25_0_687"/>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
        <p:nvSpPr>
          <p:cNvPr id="359" name="Google Shape;359;g14337fc5d25_0_68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gtEl>
                                        <p:attrNameLst>
                                          <p:attrName>style.visibility</p:attrName>
                                        </p:attrNameLst>
                                      </p:cBhvr>
                                      <p:to>
                                        <p:strVal val="visible"/>
                                      </p:to>
                                    </p:set>
                                    <p:animEffect filter="fade" transition="in">
                                      <p:cBhvr>
                                        <p:cTn dur="1000"/>
                                        <p:tgtEl>
                                          <p:spTgt spid="3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3" name="Shape 363"/>
        <p:cNvGrpSpPr/>
        <p:nvPr/>
      </p:nvGrpSpPr>
      <p:grpSpPr>
        <a:xfrm>
          <a:off x="0" y="0"/>
          <a:ext cx="0" cy="0"/>
          <a:chOff x="0" y="0"/>
          <a:chExt cx="0" cy="0"/>
        </a:xfrm>
      </p:grpSpPr>
      <p:sp>
        <p:nvSpPr>
          <p:cNvPr id="364" name="Google Shape;364;g14337fc5d25_0_695"/>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65" name="Google Shape;365;g14337fc5d25_0_695"/>
          <p:cNvSpPr txBox="1"/>
          <p:nvPr/>
        </p:nvSpPr>
        <p:spPr>
          <a:xfrm>
            <a:off x="720000" y="1314850"/>
            <a:ext cx="71661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Total surface area of aquarium = 2πr (h + r)= 2 x 22/7 x 7 x 20 = 880 m</a:t>
            </a:r>
            <a:r>
              <a:rPr b="0" baseline="30000" i="0" lang="en-GB" sz="1400" u="none" cap="none" strike="noStrike">
                <a:solidFill>
                  <a:schemeClr val="dk1"/>
                </a:solidFill>
                <a:latin typeface="Arial"/>
                <a:ea typeface="Arial"/>
                <a:cs typeface="Arial"/>
                <a:sym typeface="Arial"/>
              </a:rPr>
              <a:t>2</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Total cost of painting the container = 2.5 × 880 = Rs. 2200</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chemeClr val="lt1"/>
              </a:highlight>
              <a:latin typeface="Arial"/>
              <a:ea typeface="Arial"/>
              <a:cs typeface="Arial"/>
              <a:sym typeface="Arial"/>
            </a:endParaRPr>
          </a:p>
        </p:txBody>
      </p:sp>
      <p:sp>
        <p:nvSpPr>
          <p:cNvPr id="366" name="Google Shape;366;g14337fc5d25_0_69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12</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1000"/>
                                        <p:tgtEl>
                                          <p:spTgt spid="3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4337fc5d25_0_703"/>
          <p:cNvSpPr txBox="1"/>
          <p:nvPr/>
        </p:nvSpPr>
        <p:spPr>
          <a:xfrm>
            <a:off x="720000" y="1439999"/>
            <a:ext cx="8472300" cy="28794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The radius of hemispherical balloon increase from 7 cm to 14 cm as air is being pumped into it. Find the ratios of the surface areas of the balloon in two cases.</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1:5</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1:6</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1:4</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1:3</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800"/>
              </a:spcBef>
              <a:spcAft>
                <a:spcPts val="0"/>
              </a:spcAft>
              <a:buClr>
                <a:srgbClr val="000000"/>
              </a:buClr>
              <a:buSzPts val="1400"/>
              <a:buFont typeface="Arial"/>
              <a:buNone/>
            </a:pPr>
            <a:r>
              <a:t/>
            </a:r>
            <a:endParaRPr b="0" i="0" sz="1800" u="none" cap="none" strike="noStrike">
              <a:solidFill>
                <a:srgbClr val="2A2A2A"/>
              </a:solidFill>
              <a:highlight>
                <a:schemeClr val="lt1"/>
              </a:highlight>
              <a:latin typeface="Roboto"/>
              <a:ea typeface="Roboto"/>
              <a:cs typeface="Roboto"/>
              <a:sym typeface="Roboto"/>
            </a:endParaRPr>
          </a:p>
        </p:txBody>
      </p:sp>
      <p:sp>
        <p:nvSpPr>
          <p:cNvPr id="372" name="Google Shape;372;g14337fc5d25_0_703"/>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
        <p:nvSpPr>
          <p:cNvPr id="373" name="Google Shape;373;g14337fc5d25_0_70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13</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7" name="Shape 377"/>
        <p:cNvGrpSpPr/>
        <p:nvPr/>
      </p:nvGrpSpPr>
      <p:grpSpPr>
        <a:xfrm>
          <a:off x="0" y="0"/>
          <a:ext cx="0" cy="0"/>
          <a:chOff x="0" y="0"/>
          <a:chExt cx="0" cy="0"/>
        </a:xfrm>
      </p:grpSpPr>
      <p:sp>
        <p:nvSpPr>
          <p:cNvPr id="378" name="Google Shape;378;g14337fc5d25_0_711"/>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79" name="Google Shape;379;g14337fc5d25_0_711"/>
          <p:cNvSpPr txBox="1"/>
          <p:nvPr/>
        </p:nvSpPr>
        <p:spPr>
          <a:xfrm>
            <a:off x="662325" y="1239775"/>
            <a:ext cx="6776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400"/>
              <a:buFont typeface="Arial"/>
              <a:buNone/>
            </a:pPr>
            <a:r>
              <a:t/>
            </a:r>
            <a:endParaRPr b="1" i="0" sz="1400" u="none" cap="none" strike="noStrike">
              <a:solidFill>
                <a:schemeClr val="dk1"/>
              </a:solidFill>
              <a:highlight>
                <a:schemeClr val="lt1"/>
              </a:highlight>
              <a:latin typeface="Roboto"/>
              <a:ea typeface="Roboto"/>
              <a:cs typeface="Roboto"/>
              <a:sym typeface="Roboto"/>
            </a:endParaRPr>
          </a:p>
        </p:txBody>
      </p:sp>
      <p:sp>
        <p:nvSpPr>
          <p:cNvPr id="380" name="Google Shape;380;g14337fc5d25_0_711"/>
          <p:cNvSpPr txBox="1"/>
          <p:nvPr/>
        </p:nvSpPr>
        <p:spPr>
          <a:xfrm>
            <a:off x="720725"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13</a:t>
            </a:r>
            <a:endParaRPr b="1" i="0" sz="2000" u="none" cap="none" strike="noStrike">
              <a:solidFill>
                <a:srgbClr val="8182EF"/>
              </a:solidFill>
              <a:latin typeface="Roboto"/>
              <a:ea typeface="Roboto"/>
              <a:cs typeface="Roboto"/>
              <a:sym typeface="Roboto"/>
            </a:endParaRPr>
          </a:p>
        </p:txBody>
      </p:sp>
      <p:sp>
        <p:nvSpPr>
          <p:cNvPr id="381" name="Google Shape;381;g14337fc5d25_0_711"/>
          <p:cNvSpPr txBox="1"/>
          <p:nvPr/>
        </p:nvSpPr>
        <p:spPr>
          <a:xfrm>
            <a:off x="879900" y="1239775"/>
            <a:ext cx="73842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For 1st hemisphere, r = 7 cm</a:t>
            </a:r>
            <a:br>
              <a:rPr b="0" i="0" lang="en-GB" sz="1400" u="none" cap="none" strike="noStrike">
                <a:solidFill>
                  <a:schemeClr val="dk1"/>
                </a:solidFill>
                <a:latin typeface="Arial"/>
                <a:ea typeface="Arial"/>
                <a:cs typeface="Arial"/>
                <a:sym typeface="Arial"/>
              </a:rPr>
            </a:br>
            <a:r>
              <a:rPr b="0" i="0" lang="en-GB" sz="1400" u="none" cap="none" strike="noStrike">
                <a:solidFill>
                  <a:schemeClr val="dk1"/>
                </a:solidFill>
                <a:latin typeface="Arial"/>
                <a:ea typeface="Arial"/>
                <a:cs typeface="Arial"/>
                <a:sym typeface="Arial"/>
              </a:rPr>
              <a:t>TSA -1 = 3 π r </a:t>
            </a:r>
            <a:r>
              <a:rPr b="0" baseline="30000" i="0" lang="en-GB" sz="1400" u="none" cap="none" strike="noStrike">
                <a:solidFill>
                  <a:schemeClr val="dk1"/>
                </a:solidFill>
                <a:latin typeface="Arial"/>
                <a:ea typeface="Arial"/>
                <a:cs typeface="Arial"/>
                <a:sym typeface="Arial"/>
              </a:rPr>
              <a:t>2</a:t>
            </a:r>
            <a:br>
              <a:rPr b="0" i="0" lang="en-GB" sz="1400" u="none" cap="none" strike="noStrike">
                <a:solidFill>
                  <a:schemeClr val="dk1"/>
                </a:solidFill>
                <a:latin typeface="Arial"/>
                <a:ea typeface="Arial"/>
                <a:cs typeface="Arial"/>
                <a:sym typeface="Arial"/>
              </a:rPr>
            </a:br>
            <a:r>
              <a:rPr b="0" i="0" lang="en-GB" sz="1400" u="none" cap="none" strike="noStrike">
                <a:solidFill>
                  <a:schemeClr val="dk1"/>
                </a:solidFill>
                <a:latin typeface="Arial"/>
                <a:ea typeface="Arial"/>
                <a:cs typeface="Arial"/>
                <a:sym typeface="Arial"/>
              </a:rPr>
              <a:t>⇒ = 3 x π x 7 </a:t>
            </a:r>
            <a:r>
              <a:rPr b="0" baseline="30000" i="0" lang="en-GB" sz="1400" u="none" cap="none" strike="noStrike">
                <a:solidFill>
                  <a:schemeClr val="dk1"/>
                </a:solidFill>
                <a:latin typeface="Arial"/>
                <a:ea typeface="Arial"/>
                <a:cs typeface="Arial"/>
                <a:sym typeface="Arial"/>
              </a:rPr>
              <a:t>2</a:t>
            </a:r>
            <a:br>
              <a:rPr b="0" i="0" lang="en-GB" sz="1400" u="none" cap="none" strike="noStrike">
                <a:solidFill>
                  <a:schemeClr val="dk1"/>
                </a:solidFill>
                <a:latin typeface="Arial"/>
                <a:ea typeface="Arial"/>
                <a:cs typeface="Arial"/>
                <a:sym typeface="Arial"/>
              </a:rPr>
            </a:br>
            <a:r>
              <a:rPr b="0" i="0" lang="en-GB" sz="1400" u="none" cap="none" strike="noStrike">
                <a:solidFill>
                  <a:schemeClr val="dk1"/>
                </a:solidFill>
                <a:latin typeface="Arial"/>
                <a:ea typeface="Arial"/>
                <a:cs typeface="Arial"/>
                <a:sym typeface="Arial"/>
              </a:rPr>
              <a:t>TSA-1 3 π x 7</a:t>
            </a:r>
            <a:r>
              <a:rPr b="0" baseline="30000" i="0" lang="en-GB" sz="1400" u="none" cap="none" strike="noStrike">
                <a:solidFill>
                  <a:schemeClr val="dk1"/>
                </a:solidFill>
                <a:latin typeface="Arial"/>
                <a:ea typeface="Arial"/>
                <a:cs typeface="Arial"/>
                <a:sym typeface="Arial"/>
              </a:rPr>
              <a:t>2</a:t>
            </a:r>
            <a:r>
              <a:rPr b="0" i="0" lang="en-GB" sz="1400" u="none" cap="none" strike="noStrike">
                <a:solidFill>
                  <a:schemeClr val="dk1"/>
                </a:solidFill>
                <a:latin typeface="Arial"/>
                <a:ea typeface="Arial"/>
                <a:cs typeface="Arial"/>
                <a:sym typeface="Arial"/>
              </a:rPr>
              <a:t> 1</a:t>
            </a:r>
            <a:br>
              <a:rPr b="0" i="0" lang="en-GB" sz="1400" u="none" cap="none" strike="noStrike">
                <a:solidFill>
                  <a:schemeClr val="dk1"/>
                </a:solidFill>
                <a:latin typeface="Arial"/>
                <a:ea typeface="Arial"/>
                <a:cs typeface="Arial"/>
                <a:sym typeface="Arial"/>
              </a:rPr>
            </a:br>
            <a:r>
              <a:rPr b="0" i="0" lang="en-GB" sz="1400" u="none" cap="none" strike="noStrike">
                <a:solidFill>
                  <a:schemeClr val="dk1"/>
                </a:solidFill>
                <a:latin typeface="Arial"/>
                <a:ea typeface="Arial"/>
                <a:cs typeface="Arial"/>
                <a:sym typeface="Arial"/>
              </a:rPr>
              <a:t>-------- = --------- = ----</a:t>
            </a:r>
            <a:br>
              <a:rPr b="0" i="0" lang="en-GB" sz="1400" u="none" cap="none" strike="noStrike">
                <a:solidFill>
                  <a:schemeClr val="dk1"/>
                </a:solidFill>
                <a:latin typeface="Arial"/>
                <a:ea typeface="Arial"/>
                <a:cs typeface="Arial"/>
                <a:sym typeface="Arial"/>
              </a:rPr>
            </a:br>
            <a:r>
              <a:rPr b="0" i="0" lang="en-GB" sz="1400" u="none" cap="none" strike="noStrike">
                <a:solidFill>
                  <a:schemeClr val="dk1"/>
                </a:solidFill>
                <a:latin typeface="Arial"/>
                <a:ea typeface="Arial"/>
                <a:cs typeface="Arial"/>
                <a:sym typeface="Arial"/>
              </a:rPr>
              <a:t>TSA -2 3π x 14</a:t>
            </a:r>
            <a:r>
              <a:rPr b="0" baseline="30000" i="0" lang="en-GB" sz="1400" u="none" cap="none" strike="noStrike">
                <a:solidFill>
                  <a:schemeClr val="dk1"/>
                </a:solidFill>
                <a:latin typeface="Arial"/>
                <a:ea typeface="Arial"/>
                <a:cs typeface="Arial"/>
                <a:sym typeface="Arial"/>
              </a:rPr>
              <a:t>2</a:t>
            </a:r>
            <a:r>
              <a:rPr b="0" i="0" lang="en-GB" sz="1400" u="none" cap="none" strike="noStrike">
                <a:solidFill>
                  <a:schemeClr val="dk1"/>
                </a:solidFill>
                <a:latin typeface="Arial"/>
                <a:ea typeface="Arial"/>
                <a:cs typeface="Arial"/>
                <a:sym typeface="Arial"/>
              </a:rPr>
              <a:t> 4⇒ S </a:t>
            </a:r>
            <a:r>
              <a:rPr b="0" baseline="-25000" i="0" lang="en-GB" sz="1400" u="none" cap="none" strike="noStrike">
                <a:solidFill>
                  <a:schemeClr val="dk1"/>
                </a:solidFill>
                <a:latin typeface="Arial"/>
                <a:ea typeface="Arial"/>
                <a:cs typeface="Arial"/>
                <a:sym typeface="Arial"/>
              </a:rPr>
              <a:t>1</a:t>
            </a:r>
            <a:r>
              <a:rPr b="0" i="0" lang="en-GB" sz="1400" u="none" cap="none" strike="noStrike">
                <a:solidFill>
                  <a:schemeClr val="dk1"/>
                </a:solidFill>
                <a:latin typeface="Arial"/>
                <a:ea typeface="Arial"/>
                <a:cs typeface="Arial"/>
                <a:sym typeface="Arial"/>
              </a:rPr>
              <a:t> : S </a:t>
            </a:r>
            <a:r>
              <a:rPr b="0" baseline="-25000" i="0" lang="en-GB" sz="1400" u="none" cap="none" strike="noStrike">
                <a:solidFill>
                  <a:schemeClr val="dk1"/>
                </a:solidFill>
                <a:latin typeface="Arial"/>
                <a:ea typeface="Arial"/>
                <a:cs typeface="Arial"/>
                <a:sym typeface="Arial"/>
              </a:rPr>
              <a:t>2</a:t>
            </a:r>
            <a:r>
              <a:rPr b="0" i="0" lang="en-GB" sz="1400" u="none" cap="none" strike="noStrike">
                <a:solidFill>
                  <a:schemeClr val="dk1"/>
                </a:solidFill>
                <a:latin typeface="Arial"/>
                <a:ea typeface="Arial"/>
                <a:cs typeface="Arial"/>
                <a:sym typeface="Arial"/>
              </a:rPr>
              <a:t> = 1 : 4</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2A2A2A"/>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animEffect filter="fade" transition="in">
                                      <p:cBhvr>
                                        <p:cTn dur="1000"/>
                                        <p:tgtEl>
                                          <p:spTgt spid="37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14337fc5d25_0_719"/>
          <p:cNvSpPr txBox="1"/>
          <p:nvPr/>
        </p:nvSpPr>
        <p:spPr>
          <a:xfrm>
            <a:off x="720000" y="1439999"/>
            <a:ext cx="8472300" cy="3414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A toy is in the shape of a cylinder surmounted by a hemisphere. The height of the toy is 25 cm. Find the total surface area of the toy if its common diameter is 12 cm.</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1800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1056</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1230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1560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b="0" i="0" sz="1800" u="none" cap="none" strike="noStrike">
              <a:solidFill>
                <a:srgbClr val="2A2A2A"/>
              </a:solidFill>
              <a:highlight>
                <a:schemeClr val="lt1"/>
              </a:highlight>
              <a:latin typeface="Roboto"/>
              <a:ea typeface="Roboto"/>
              <a:cs typeface="Roboto"/>
              <a:sym typeface="Roboto"/>
            </a:endParaRPr>
          </a:p>
        </p:txBody>
      </p:sp>
      <p:sp>
        <p:nvSpPr>
          <p:cNvPr id="387" name="Google Shape;387;g14337fc5d25_0_719"/>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
        <p:nvSpPr>
          <p:cNvPr id="388" name="Google Shape;388;g14337fc5d25_0_719"/>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14</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2" name="Shape 392"/>
        <p:cNvGrpSpPr/>
        <p:nvPr/>
      </p:nvGrpSpPr>
      <p:grpSpPr>
        <a:xfrm>
          <a:off x="0" y="0"/>
          <a:ext cx="0" cy="0"/>
          <a:chOff x="0" y="0"/>
          <a:chExt cx="0" cy="0"/>
        </a:xfrm>
      </p:grpSpPr>
      <p:sp>
        <p:nvSpPr>
          <p:cNvPr id="393" name="Google Shape;393;g14337fc5d25_0_727"/>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394" name="Google Shape;394;g14337fc5d25_0_727"/>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14</a:t>
            </a:r>
            <a:endParaRPr b="1" i="0" sz="2000" u="none" cap="none" strike="noStrike">
              <a:solidFill>
                <a:srgbClr val="8182EF"/>
              </a:solidFill>
              <a:latin typeface="Roboto"/>
              <a:ea typeface="Roboto"/>
              <a:cs typeface="Roboto"/>
              <a:sym typeface="Roboto"/>
            </a:endParaRPr>
          </a:p>
        </p:txBody>
      </p:sp>
      <p:sp>
        <p:nvSpPr>
          <p:cNvPr id="395" name="Google Shape;395;g14337fc5d25_0_727"/>
          <p:cNvSpPr txBox="1"/>
          <p:nvPr/>
        </p:nvSpPr>
        <p:spPr>
          <a:xfrm>
            <a:off x="720713" y="1170000"/>
            <a:ext cx="8394000" cy="3144600"/>
          </a:xfrm>
          <a:prstGeom prst="rect">
            <a:avLst/>
          </a:pr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Let</a:t>
            </a:r>
            <a:r>
              <a:rPr b="1" i="1" lang="en-GB" sz="1400" u="none" cap="none" strike="noStrike">
                <a:solidFill>
                  <a:schemeClr val="dk1"/>
                </a:solidFill>
                <a:latin typeface="Arial"/>
                <a:ea typeface="Arial"/>
                <a:cs typeface="Arial"/>
                <a:sym typeface="Arial"/>
              </a:rPr>
              <a:t> </a:t>
            </a:r>
            <a:r>
              <a:rPr b="0" i="1" lang="en-GB" sz="1400" u="none" cap="none" strike="noStrike">
                <a:solidFill>
                  <a:schemeClr val="dk1"/>
                </a:solidFill>
                <a:latin typeface="Arial"/>
                <a:ea typeface="Arial"/>
                <a:cs typeface="Arial"/>
                <a:sym typeface="Arial"/>
              </a:rPr>
              <a:t>r</a:t>
            </a:r>
            <a:r>
              <a:rPr b="1" i="1" lang="en-GB" sz="1400" u="none" cap="none" strike="noStrike">
                <a:solidFill>
                  <a:schemeClr val="dk1"/>
                </a:solidFill>
                <a:latin typeface="Arial"/>
                <a:ea typeface="Arial"/>
                <a:cs typeface="Arial"/>
                <a:sym typeface="Arial"/>
              </a:rPr>
              <a:t> </a:t>
            </a:r>
            <a:r>
              <a:rPr b="0" i="0" lang="en-GB" sz="1400" u="none" cap="none" strike="noStrike">
                <a:solidFill>
                  <a:schemeClr val="dk1"/>
                </a:solidFill>
                <a:latin typeface="Arial"/>
                <a:ea typeface="Arial"/>
                <a:cs typeface="Arial"/>
                <a:sym typeface="Arial"/>
              </a:rPr>
              <a:t>and</a:t>
            </a:r>
            <a:r>
              <a:rPr b="1" i="1" lang="en-GB" sz="1400" u="none" cap="none" strike="noStrike">
                <a:solidFill>
                  <a:schemeClr val="dk1"/>
                </a:solidFill>
                <a:latin typeface="Arial"/>
                <a:ea typeface="Arial"/>
                <a:cs typeface="Arial"/>
                <a:sym typeface="Arial"/>
              </a:rPr>
              <a:t> </a:t>
            </a:r>
            <a:r>
              <a:rPr b="0" i="1" lang="en-GB" sz="1400" u="none" cap="none" strike="noStrike">
                <a:solidFill>
                  <a:schemeClr val="dk1"/>
                </a:solidFill>
                <a:latin typeface="Arial"/>
                <a:ea typeface="Arial"/>
                <a:cs typeface="Arial"/>
                <a:sym typeface="Arial"/>
              </a:rPr>
              <a:t>h</a:t>
            </a:r>
            <a:r>
              <a:rPr b="1" i="1" lang="en-GB" sz="1400" u="none" cap="none" strike="noStrike">
                <a:solidFill>
                  <a:schemeClr val="dk1"/>
                </a:solidFill>
                <a:latin typeface="Arial"/>
                <a:ea typeface="Arial"/>
                <a:cs typeface="Arial"/>
                <a:sym typeface="Arial"/>
              </a:rPr>
              <a:t> </a:t>
            </a:r>
            <a:r>
              <a:rPr b="0" i="0" lang="en-GB" sz="1400" u="none" cap="none" strike="noStrike">
                <a:solidFill>
                  <a:schemeClr val="dk1"/>
                </a:solidFill>
                <a:latin typeface="Arial"/>
                <a:ea typeface="Arial"/>
                <a:cs typeface="Arial"/>
                <a:sym typeface="Arial"/>
              </a:rPr>
              <a:t>be the radius and height of the cylinder respectively.</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Given that, diameter </a:t>
            </a:r>
            <a:r>
              <a:rPr b="0" i="1" lang="en-GB" sz="1400" u="none" cap="none" strike="noStrike">
                <a:solidFill>
                  <a:schemeClr val="dk1"/>
                </a:solidFill>
                <a:latin typeface="Arial"/>
                <a:ea typeface="Arial"/>
                <a:cs typeface="Arial"/>
                <a:sym typeface="Arial"/>
              </a:rPr>
              <a:t>d</a:t>
            </a:r>
            <a:r>
              <a:rPr b="0" i="0" lang="en-GB" sz="1400" u="none" cap="none" strike="noStrike">
                <a:solidFill>
                  <a:schemeClr val="dk1"/>
                </a:solidFill>
                <a:latin typeface="Arial"/>
                <a:ea typeface="Arial"/>
                <a:cs typeface="Arial"/>
                <a:sym typeface="Arial"/>
              </a:rPr>
              <a:t> = 12 cm, radius </a:t>
            </a:r>
            <a:r>
              <a:rPr b="0" i="1" lang="en-GB" sz="1400" u="none" cap="none" strike="noStrike">
                <a:solidFill>
                  <a:schemeClr val="dk1"/>
                </a:solidFill>
                <a:latin typeface="Arial"/>
                <a:ea typeface="Arial"/>
                <a:cs typeface="Arial"/>
                <a:sym typeface="Arial"/>
              </a:rPr>
              <a:t>r</a:t>
            </a:r>
            <a:r>
              <a:rPr b="0" i="0" lang="en-GB" sz="1400" u="none" cap="none" strike="noStrike">
                <a:solidFill>
                  <a:schemeClr val="dk1"/>
                </a:solidFill>
                <a:latin typeface="Arial"/>
                <a:ea typeface="Arial"/>
                <a:cs typeface="Arial"/>
                <a:sym typeface="Arial"/>
              </a:rPr>
              <a:t> = 6 cm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Total height of the toy is 25 cm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Therefore, height of the cylindrical portion = 25 − 6 = 19 cm</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T.S.A. of the toy = C.S.A. of the cylinder + C.S.A. of the hemisphere +Base Area of the cylinder</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 2πrh + 2</a:t>
            </a:r>
            <a:r>
              <a:rPr b="0" i="1" lang="en-GB" sz="1400" u="none" cap="none" strike="noStrike">
                <a:solidFill>
                  <a:schemeClr val="dk1"/>
                </a:solidFill>
                <a:latin typeface="Arial"/>
                <a:ea typeface="Arial"/>
                <a:cs typeface="Arial"/>
                <a:sym typeface="Arial"/>
              </a:rPr>
              <a:t>πr </a:t>
            </a:r>
            <a:r>
              <a:rPr b="0" baseline="30000" i="0" lang="en-GB" sz="1400" u="none" cap="none" strike="noStrike">
                <a:solidFill>
                  <a:schemeClr val="dk1"/>
                </a:solidFill>
                <a:latin typeface="Arial"/>
                <a:ea typeface="Arial"/>
                <a:cs typeface="Arial"/>
                <a:sym typeface="Arial"/>
              </a:rPr>
              <a:t>2</a:t>
            </a:r>
            <a:r>
              <a:rPr b="0" i="0" lang="en-GB" sz="1400" u="none" cap="none" strike="noStrike">
                <a:solidFill>
                  <a:schemeClr val="dk1"/>
                </a:solidFill>
                <a:latin typeface="Arial"/>
                <a:ea typeface="Arial"/>
                <a:cs typeface="Arial"/>
                <a:sym typeface="Arial"/>
              </a:rPr>
              <a:t> + </a:t>
            </a:r>
            <a:r>
              <a:rPr b="0" i="1" lang="en-GB" sz="1400" u="none" cap="none" strike="noStrike">
                <a:solidFill>
                  <a:schemeClr val="dk1"/>
                </a:solidFill>
                <a:latin typeface="Arial"/>
                <a:ea typeface="Arial"/>
                <a:cs typeface="Arial"/>
                <a:sym typeface="Arial"/>
              </a:rPr>
              <a:t>πr </a:t>
            </a:r>
            <a:r>
              <a:rPr b="0" baseline="30000" i="0" lang="en-GB" sz="1400" u="none" cap="none" strike="noStrike">
                <a:solidFill>
                  <a:schemeClr val="dk1"/>
                </a:solidFill>
                <a:latin typeface="Arial"/>
                <a:ea typeface="Arial"/>
                <a:cs typeface="Arial"/>
                <a:sym typeface="Arial"/>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1" lang="en-GB" sz="1400" u="none" cap="none" strike="noStrike">
                <a:solidFill>
                  <a:schemeClr val="dk1"/>
                </a:solidFill>
                <a:latin typeface="Arial"/>
                <a:ea typeface="Arial"/>
                <a:cs typeface="Arial"/>
                <a:sym typeface="Arial"/>
              </a:rPr>
              <a:t>= πr </a:t>
            </a:r>
            <a:r>
              <a:rPr b="0" i="0" lang="en-GB" sz="1400" u="none" cap="none" strike="noStrike">
                <a:solidFill>
                  <a:schemeClr val="dk1"/>
                </a:solidFill>
                <a:latin typeface="Arial"/>
                <a:ea typeface="Arial"/>
                <a:cs typeface="Arial"/>
                <a:sym typeface="Arial"/>
              </a:rPr>
              <a:t>(2</a:t>
            </a:r>
            <a:r>
              <a:rPr b="0" i="1" lang="en-GB" sz="1400" u="none" cap="none" strike="noStrike">
                <a:solidFill>
                  <a:schemeClr val="dk1"/>
                </a:solidFill>
                <a:latin typeface="Arial"/>
                <a:ea typeface="Arial"/>
                <a:cs typeface="Arial"/>
                <a:sym typeface="Arial"/>
              </a:rPr>
              <a:t>h </a:t>
            </a:r>
            <a:r>
              <a:rPr b="0" i="0" lang="en-GB" sz="1400" u="none" cap="none" strike="noStrike">
                <a:solidFill>
                  <a:schemeClr val="dk1"/>
                </a:solidFill>
                <a:latin typeface="Arial"/>
                <a:ea typeface="Arial"/>
                <a:cs typeface="Arial"/>
                <a:sym typeface="Arial"/>
              </a:rPr>
              <a:t>+</a:t>
            </a:r>
            <a:r>
              <a:rPr b="0" i="1" lang="en-GB" sz="1400" u="none" cap="none" strike="noStrike">
                <a:solidFill>
                  <a:schemeClr val="dk1"/>
                </a:solidFill>
                <a:latin typeface="Arial"/>
                <a:ea typeface="Arial"/>
                <a:cs typeface="Arial"/>
                <a:sym typeface="Arial"/>
              </a:rPr>
              <a:t> </a:t>
            </a:r>
            <a:r>
              <a:rPr b="0" i="0" lang="en-GB" sz="1400" u="none" cap="none" strike="noStrike">
                <a:solidFill>
                  <a:schemeClr val="dk1"/>
                </a:solidFill>
                <a:latin typeface="Arial"/>
                <a:ea typeface="Arial"/>
                <a:cs typeface="Arial"/>
                <a:sym typeface="Arial"/>
              </a:rPr>
              <a:t>3</a:t>
            </a:r>
            <a:r>
              <a:rPr b="0" i="1" lang="en-GB" sz="1400" u="none" cap="none" strike="noStrike">
                <a:solidFill>
                  <a:schemeClr val="dk1"/>
                </a:solidFill>
                <a:latin typeface="Arial"/>
                <a:ea typeface="Arial"/>
                <a:cs typeface="Arial"/>
                <a:sym typeface="Arial"/>
              </a:rPr>
              <a:t>r</a:t>
            </a:r>
            <a:r>
              <a:rPr b="0" i="0" lang="en-GB" sz="1400" u="none" cap="none" strike="noStrike">
                <a:solidFill>
                  <a:schemeClr val="dk1"/>
                </a:solidFill>
                <a:latin typeface="Arial"/>
                <a:ea typeface="Arial"/>
                <a:cs typeface="Arial"/>
                <a:sym typeface="Arial"/>
              </a:rPr>
              <a:t>)</a:t>
            </a:r>
            <a:r>
              <a:rPr b="0" i="1" lang="en-GB" sz="1400" u="none" cap="none" strike="noStrike">
                <a:solidFill>
                  <a:schemeClr val="dk1"/>
                </a:solidFill>
                <a:latin typeface="Arial"/>
                <a:ea typeface="Arial"/>
                <a:cs typeface="Arial"/>
                <a:sym typeface="Arial"/>
              </a:rPr>
              <a:t>  </a:t>
            </a:r>
            <a:r>
              <a:rPr b="0" i="0" lang="en-GB" sz="1400" u="none" cap="none" strike="noStrike">
                <a:solidFill>
                  <a:schemeClr val="dk1"/>
                </a:solidFill>
                <a:latin typeface="Arial"/>
                <a:ea typeface="Arial"/>
                <a:cs typeface="Arial"/>
                <a:sym typeface="Arial"/>
              </a:rPr>
              <a:t>sq. units</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 (22/7) × 6 × (38 + 18)</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 (22/7) × 6 ×56 = 1056</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Arial"/>
                <a:ea typeface="Arial"/>
                <a:cs typeface="Arial"/>
                <a:sym typeface="Arial"/>
              </a:rPr>
              <a:t>Therefore, T.S.A. of the toy is 1056 cm</a:t>
            </a:r>
            <a:r>
              <a:rPr b="0" baseline="30000" i="0" lang="en-GB" sz="1400" u="none" cap="none" strike="noStrike">
                <a:solidFill>
                  <a:schemeClr val="dk1"/>
                </a:solidFill>
                <a:latin typeface="Arial"/>
                <a:ea typeface="Arial"/>
                <a:cs typeface="Arial"/>
                <a:sym typeface="Arial"/>
              </a:rPr>
              <a:t>2</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rgbClr val="2A2A2A"/>
              </a:solidFill>
              <a:highlight>
                <a:srgbClr val="FFFFFF"/>
              </a:highlight>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xEl>
                                              <p:pRg end="0" st="0"/>
                                            </p:txEl>
                                          </p:spTgt>
                                        </p:tgtEl>
                                        <p:attrNameLst>
                                          <p:attrName>style.visibility</p:attrName>
                                        </p:attrNameLst>
                                      </p:cBhvr>
                                      <p:to>
                                        <p:strVal val="visible"/>
                                      </p:to>
                                    </p:set>
                                    <p:animEffect filter="fade" transition="in">
                                      <p:cBhvr>
                                        <p:cTn dur="1000"/>
                                        <p:tgtEl>
                                          <p:spTgt spid="393">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1d199edd61_0_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INTRODUCTION</a:t>
            </a:r>
            <a:endParaRPr b="1" sz="2000">
              <a:solidFill>
                <a:srgbClr val="8182EF"/>
              </a:solidFill>
            </a:endParaRPr>
          </a:p>
        </p:txBody>
      </p:sp>
      <p:sp>
        <p:nvSpPr>
          <p:cNvPr id="153" name="Google Shape;153;g31d199edd61_0_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285750" lvl="0" marL="285750" rtl="0" algn="l">
              <a:lnSpc>
                <a:spcPct val="150000"/>
              </a:lnSpc>
              <a:spcBef>
                <a:spcPts val="0"/>
              </a:spcBef>
              <a:spcAft>
                <a:spcPts val="0"/>
              </a:spcAft>
              <a:buClr>
                <a:schemeClr val="dk1"/>
              </a:buClr>
              <a:buSzPts val="1600"/>
              <a:buChar char="•"/>
            </a:pPr>
            <a:r>
              <a:rPr lang="en-GB" sz="1600">
                <a:solidFill>
                  <a:schemeClr val="dk1"/>
                </a:solidFill>
                <a:latin typeface="Arial"/>
                <a:ea typeface="Arial"/>
                <a:cs typeface="Arial"/>
                <a:sym typeface="Arial"/>
              </a:rPr>
              <a:t>Mensuration is a topic in Geometry which is a branch of mathematics. deals with length, area and volume of different kinds of shape- both 2D and 3D.</a:t>
            </a:r>
            <a:endParaRPr sz="1400">
              <a:solidFill>
                <a:schemeClr val="dk1"/>
              </a:solidFill>
              <a:latin typeface="Arial"/>
              <a:ea typeface="Arial"/>
              <a:cs typeface="Arial"/>
              <a:sym typeface="Arial"/>
            </a:endParaRPr>
          </a:p>
          <a:p>
            <a:pPr indent="-285750" lvl="0" marL="285750" rtl="0" algn="l">
              <a:lnSpc>
                <a:spcPct val="150000"/>
              </a:lnSpc>
              <a:spcBef>
                <a:spcPts val="0"/>
              </a:spcBef>
              <a:spcAft>
                <a:spcPts val="0"/>
              </a:spcAft>
              <a:buClr>
                <a:schemeClr val="dk1"/>
              </a:buClr>
              <a:buSzPts val="1600"/>
              <a:buChar char="•"/>
            </a:pPr>
            <a:r>
              <a:rPr lang="en-GB" sz="1600">
                <a:solidFill>
                  <a:schemeClr val="dk1"/>
                </a:solidFill>
                <a:latin typeface="Arial"/>
                <a:ea typeface="Arial"/>
                <a:cs typeface="Arial"/>
                <a:sym typeface="Arial"/>
              </a:rPr>
              <a:t>A 2D shapes have no depth or height; they have two dimensions- length and breadth. For 2D shapes, we measure area (A) and perimeter (P).</a:t>
            </a:r>
            <a:endParaRPr sz="1400">
              <a:solidFill>
                <a:schemeClr val="dk1"/>
              </a:solidFill>
              <a:latin typeface="Arial"/>
              <a:ea typeface="Arial"/>
              <a:cs typeface="Arial"/>
              <a:sym typeface="Arial"/>
            </a:endParaRPr>
          </a:p>
          <a:p>
            <a:pPr indent="-285750" lvl="0" marL="285750" rtl="0" algn="l">
              <a:lnSpc>
                <a:spcPct val="150000"/>
              </a:lnSpc>
              <a:spcBef>
                <a:spcPts val="0"/>
              </a:spcBef>
              <a:spcAft>
                <a:spcPts val="0"/>
              </a:spcAft>
              <a:buClr>
                <a:schemeClr val="dk1"/>
              </a:buClr>
              <a:buSzPts val="1600"/>
              <a:buChar char="•"/>
            </a:pPr>
            <a:r>
              <a:rPr lang="en-GB" sz="1600">
                <a:solidFill>
                  <a:schemeClr val="dk1"/>
                </a:solidFill>
                <a:latin typeface="Arial"/>
                <a:ea typeface="Arial"/>
                <a:cs typeface="Arial"/>
                <a:sym typeface="Arial"/>
              </a:rPr>
              <a:t>A 3D shape have three dimensions- length, breadth and height/depth.</a:t>
            </a:r>
            <a:endParaRPr sz="1400">
              <a:solidFill>
                <a:schemeClr val="dk1"/>
              </a:solidFill>
              <a:latin typeface="Arial"/>
              <a:ea typeface="Arial"/>
              <a:cs typeface="Arial"/>
              <a:sym typeface="Arial"/>
            </a:endParaRPr>
          </a:p>
          <a:p>
            <a:pPr indent="-285750" lvl="0" marL="285750" rtl="0" algn="l">
              <a:lnSpc>
                <a:spcPct val="150000"/>
              </a:lnSpc>
              <a:spcBef>
                <a:spcPts val="0"/>
              </a:spcBef>
              <a:spcAft>
                <a:spcPts val="0"/>
              </a:spcAft>
              <a:buClr>
                <a:schemeClr val="dk1"/>
              </a:buClr>
              <a:buSzPts val="1600"/>
              <a:buChar char="•"/>
            </a:pPr>
            <a:r>
              <a:rPr lang="en-GB" sz="1600">
                <a:solidFill>
                  <a:schemeClr val="dk1"/>
                </a:solidFill>
                <a:latin typeface="Arial"/>
                <a:ea typeface="Arial"/>
                <a:cs typeface="Arial"/>
                <a:sym typeface="Arial"/>
              </a:rPr>
              <a:t>For 3D shapes we measure Volume (V), Curved Surface Area (CSA), Lateral Surface Area (LSA) and Total Surface Area (TSA).</a:t>
            </a:r>
            <a:endParaRPr sz="1400">
              <a:solidFill>
                <a:schemeClr val="dk1"/>
              </a:solidFill>
              <a:latin typeface="Arial"/>
              <a:ea typeface="Arial"/>
              <a:cs typeface="Arial"/>
              <a:sym typeface="Arial"/>
            </a:endParaRPr>
          </a:p>
          <a:p>
            <a:pPr indent="-171450" lvl="0" marL="285750" rtl="0" algn="l">
              <a:lnSpc>
                <a:spcPct val="150000"/>
              </a:lnSpc>
              <a:spcBef>
                <a:spcPts val="0"/>
              </a:spcBef>
              <a:spcAft>
                <a:spcPts val="0"/>
              </a:spcAft>
              <a:buClr>
                <a:schemeClr val="dk1"/>
              </a:buClr>
              <a:buSzPts val="1800"/>
              <a:buFont typeface="Arial"/>
              <a:buNone/>
            </a:pPr>
            <a:r>
              <a:t/>
            </a:r>
            <a:endParaRPr>
              <a:solidFill>
                <a:schemeClr val="dk1"/>
              </a:solidFill>
              <a:latin typeface="Arial"/>
              <a:ea typeface="Arial"/>
              <a:cs typeface="Arial"/>
              <a:sym typeface="Arial"/>
            </a:endParaRPr>
          </a:p>
          <a:p>
            <a:pPr indent="0" lvl="0" marL="0" rtl="0" algn="l">
              <a:lnSpc>
                <a:spcPct val="100000"/>
              </a:lnSpc>
              <a:spcBef>
                <a:spcPts val="0"/>
              </a:spcBef>
              <a:spcAft>
                <a:spcPts val="0"/>
              </a:spcAft>
              <a:buClr>
                <a:schemeClr val="dk1"/>
              </a:buClr>
              <a:buSzPts val="1800"/>
              <a:buFont typeface="Arial"/>
              <a:buNone/>
            </a:pPr>
            <a:br>
              <a:rPr lang="en-GB">
                <a:solidFill>
                  <a:schemeClr val="dk1"/>
                </a:solidFill>
                <a:latin typeface="Arial"/>
                <a:ea typeface="Arial"/>
                <a:cs typeface="Arial"/>
                <a:sym typeface="Arial"/>
              </a:rPr>
            </a:br>
            <a:endParaRPr>
              <a:solidFill>
                <a:schemeClr val="dk1"/>
              </a:solidFill>
              <a:latin typeface="Roboto Light"/>
              <a:ea typeface="Roboto Light"/>
              <a:cs typeface="Roboto Light"/>
              <a:sym typeface="Roboto Light"/>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14337fc5d25_0_735"/>
          <p:cNvSpPr txBox="1"/>
          <p:nvPr/>
        </p:nvSpPr>
        <p:spPr>
          <a:xfrm>
            <a:off x="720000" y="1422449"/>
            <a:ext cx="8472300" cy="3414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A funnel consists of a frustum of a cone attached to a cylindrical portion</a:t>
            </a:r>
            <a:r>
              <a:rPr b="1" i="0" lang="en-GB" sz="1800" u="none" cap="none" strike="noStrike">
                <a:solidFill>
                  <a:schemeClr val="dk1"/>
                </a:solidFill>
                <a:latin typeface="Roboto"/>
                <a:ea typeface="Roboto"/>
                <a:cs typeface="Roboto"/>
                <a:sym typeface="Roboto"/>
              </a:rPr>
              <a:t> </a:t>
            </a:r>
            <a:r>
              <a:rPr b="0" i="0" lang="en-GB" sz="1800" u="none" cap="none" strike="noStrike">
                <a:solidFill>
                  <a:schemeClr val="dk1"/>
                </a:solidFill>
                <a:latin typeface="Roboto"/>
                <a:ea typeface="Roboto"/>
                <a:cs typeface="Roboto"/>
                <a:sym typeface="Roboto"/>
              </a:rPr>
              <a:t>12 cm long attached at the bottom. If the total height be 20 cm, diameter of the cylindrical portion be 12 cm and the diameter of the top of the funnel be 24 cm. Find the outer surface area of the funnel.</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A. Rs. 4800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B. Rs. 3600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C. Rs. 4530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600"/>
              <a:buFont typeface="Arial"/>
              <a:buNone/>
            </a:pPr>
            <a:r>
              <a:rPr b="0" i="0" lang="en-GB" sz="1600" u="none" cap="none" strike="noStrike">
                <a:solidFill>
                  <a:schemeClr val="dk1"/>
                </a:solidFill>
                <a:latin typeface="Roboto"/>
                <a:ea typeface="Roboto"/>
                <a:cs typeface="Roboto"/>
                <a:sym typeface="Roboto"/>
              </a:rPr>
              <a:t>D. Rs. 4500</a:t>
            </a:r>
            <a:endParaRPr b="0" i="0" sz="16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chemeClr val="dk1"/>
              </a:buClr>
              <a:buSzPts val="1800"/>
              <a:buFont typeface="Arial"/>
              <a:buNone/>
            </a:pPr>
            <a:r>
              <a:rPr b="0" i="0" lang="en-GB" sz="1800" u="none" cap="none" strike="noStrike">
                <a:solidFill>
                  <a:schemeClr val="dk1"/>
                </a:solidFill>
                <a:latin typeface="Roboto"/>
                <a:ea typeface="Roboto"/>
                <a:cs typeface="Roboto"/>
                <a:sym typeface="Roboto"/>
              </a:rPr>
              <a:t>   </a:t>
            </a:r>
            <a:endParaRPr b="0" i="0" sz="1800" u="none" cap="none" strike="noStrike">
              <a:solidFill>
                <a:schemeClr val="dk1"/>
              </a:solidFill>
              <a:latin typeface="Roboto"/>
              <a:ea typeface="Roboto"/>
              <a:cs typeface="Roboto"/>
              <a:sym typeface="Roboto"/>
            </a:endParaRPr>
          </a:p>
          <a:p>
            <a:pPr indent="0" lvl="0" marL="457200" marR="0" rtl="0" algn="l">
              <a:lnSpc>
                <a:spcPct val="115000"/>
              </a:lnSpc>
              <a:spcBef>
                <a:spcPts val="0"/>
              </a:spcBef>
              <a:spcAft>
                <a:spcPts val="0"/>
              </a:spcAft>
              <a:buClr>
                <a:srgbClr val="000000"/>
              </a:buClr>
              <a:buSzPts val="1400"/>
              <a:buFont typeface="Arial"/>
              <a:buNone/>
            </a:pPr>
            <a:r>
              <a:t/>
            </a:r>
            <a:endParaRPr b="0" i="0" sz="1800" u="none" cap="none" strike="noStrike">
              <a:solidFill>
                <a:srgbClr val="2A2A2A"/>
              </a:solidFill>
              <a:highlight>
                <a:schemeClr val="lt1"/>
              </a:highlight>
              <a:latin typeface="Roboto"/>
              <a:ea typeface="Roboto"/>
              <a:cs typeface="Roboto"/>
              <a:sym typeface="Roboto"/>
            </a:endParaRPr>
          </a:p>
        </p:txBody>
      </p:sp>
      <p:sp>
        <p:nvSpPr>
          <p:cNvPr id="401" name="Google Shape;401;g14337fc5d25_0_735"/>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
        <p:nvSpPr>
          <p:cNvPr id="402" name="Google Shape;402;g14337fc5d25_0_735"/>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Question: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6" name="Shape 406"/>
        <p:cNvGrpSpPr/>
        <p:nvPr/>
      </p:nvGrpSpPr>
      <p:grpSpPr>
        <a:xfrm>
          <a:off x="0" y="0"/>
          <a:ext cx="0" cy="0"/>
          <a:chOff x="0" y="0"/>
          <a:chExt cx="0" cy="0"/>
        </a:xfrm>
      </p:grpSpPr>
      <p:sp>
        <p:nvSpPr>
          <p:cNvPr id="407" name="Google Shape;407;g14337fc5d25_0_743"/>
          <p:cNvSpPr txBox="1"/>
          <p:nvPr/>
        </p:nvSpPr>
        <p:spPr>
          <a:xfrm>
            <a:off x="270328" y="864506"/>
            <a:ext cx="8472300" cy="50779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100"/>
              <a:buFont typeface="Arial"/>
              <a:buNone/>
            </a:pPr>
            <a:r>
              <a:t/>
            </a:r>
            <a:endParaRPr b="0" i="0" sz="1800" u="none" cap="none" strike="noStrike">
              <a:solidFill>
                <a:schemeClr val="dk1"/>
              </a:solidFill>
              <a:latin typeface="Roboto"/>
              <a:ea typeface="Roboto"/>
              <a:cs typeface="Roboto"/>
              <a:sym typeface="Roboto"/>
            </a:endParaRPr>
          </a:p>
        </p:txBody>
      </p:sp>
      <p:sp>
        <p:nvSpPr>
          <p:cNvPr id="408" name="Google Shape;408;g14337fc5d25_0_743"/>
          <p:cNvSpPr txBox="1"/>
          <p:nvPr/>
        </p:nvSpPr>
        <p:spPr>
          <a:xfrm>
            <a:off x="720725" y="1372300"/>
            <a:ext cx="7166100" cy="1385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600"/>
              <a:buFont typeface="Arial"/>
              <a:buNone/>
            </a:pPr>
            <a:r>
              <a:rPr b="0" i="0" lang="en-GB" sz="1600" u="none" cap="none" strike="noStrike">
                <a:solidFill>
                  <a:schemeClr val="dk1"/>
                </a:solidFill>
                <a:latin typeface="Arial"/>
                <a:ea typeface="Arial"/>
                <a:cs typeface="Arial"/>
                <a:sym typeface="Arial"/>
              </a:rPr>
              <a:t>Area of the four walls = 2h(l + b)</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GB" sz="1600" u="none" cap="none" strike="noStrike">
                <a:solidFill>
                  <a:schemeClr val="dk1"/>
                </a:solidFill>
                <a:latin typeface="Arial"/>
                <a:ea typeface="Arial"/>
                <a:cs typeface="Arial"/>
                <a:sym typeface="Arial"/>
              </a:rPr>
              <a:t>Since there are doors and windows, area of the walls = 2 * 12 (15 + 25) - (6 * 3) - 3(4 * 3) = 906 sq.ft.</a:t>
            </a:r>
            <a:endParaRPr b="0" i="0" sz="1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600"/>
              <a:buFont typeface="Arial"/>
              <a:buNone/>
            </a:pPr>
            <a:r>
              <a:rPr b="0" i="0" lang="en-GB" sz="1600" u="none" cap="none" strike="noStrike">
                <a:solidFill>
                  <a:schemeClr val="dk1"/>
                </a:solidFill>
                <a:latin typeface="Arial"/>
                <a:ea typeface="Arial"/>
                <a:cs typeface="Arial"/>
                <a:sym typeface="Arial"/>
              </a:rPr>
              <a:t>Total cost = 906 * 5 = Rs. 4530</a:t>
            </a:r>
            <a:endParaRPr b="0" i="0" sz="1400" u="none" cap="none" strike="noStrike">
              <a:solidFill>
                <a:schemeClr val="dk1"/>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t/>
            </a:r>
            <a:endParaRPr b="0" i="0" sz="1400" u="none" cap="none" strike="noStrike">
              <a:solidFill>
                <a:srgbClr val="2A2A2A"/>
              </a:solidFill>
              <a:highlight>
                <a:schemeClr val="lt1"/>
              </a:highlight>
              <a:latin typeface="Arial"/>
              <a:ea typeface="Arial"/>
              <a:cs typeface="Arial"/>
              <a:sym typeface="Arial"/>
            </a:endParaRPr>
          </a:p>
        </p:txBody>
      </p:sp>
      <p:sp>
        <p:nvSpPr>
          <p:cNvPr id="409" name="Google Shape;409;g14337fc5d25_0_743"/>
          <p:cNvSpPr txBox="1"/>
          <p:nvPr/>
        </p:nvSpPr>
        <p:spPr>
          <a:xfrm>
            <a:off x="720000" y="63025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Explanation: 15</a:t>
            </a:r>
            <a:endParaRPr b="1" i="0" sz="2000" u="none" cap="none" strike="noStrike">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animEffect filter="fade" transition="in">
                                      <p:cBhvr>
                                        <p:cTn dur="1000"/>
                                        <p:tgtEl>
                                          <p:spTgt spid="407">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
          <p:cNvSpPr/>
          <p:nvPr/>
        </p:nvSpPr>
        <p:spPr>
          <a:xfrm>
            <a:off x="532420" y="1439990"/>
            <a:ext cx="75450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415" name="Google Shape;415;p4"/>
          <p:cNvPicPr preferRelativeResize="0"/>
          <p:nvPr/>
        </p:nvPicPr>
        <p:blipFill rotWithShape="1">
          <a:blip r:embed="rId3">
            <a:alphaModFix/>
          </a:blip>
          <a:srcRect b="0" l="0" r="0" t="0"/>
          <a:stretch/>
        </p:blipFill>
        <p:spPr>
          <a:xfrm>
            <a:off x="2739687" y="1038566"/>
            <a:ext cx="2855119" cy="2888456"/>
          </a:xfrm>
          <a:prstGeom prst="rect">
            <a:avLst/>
          </a:prstGeom>
          <a:noFill/>
          <a:ln>
            <a:noFill/>
          </a:ln>
        </p:spPr>
      </p:pic>
      <p:sp>
        <p:nvSpPr>
          <p:cNvPr id="416" name="Google Shape;416;p4"/>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22" name="Google Shape;422;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423" name="Google Shape;423;p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424" name="Google Shape;424;p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425" name="Google Shape;425;p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26" name="Google Shape;426;p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27" name="Google Shape;427;p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428" name="Google Shape;428;p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29" name="Google Shape;429;p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430" name="Google Shape;430;p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431" name="Google Shape;431;p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432" name="Google Shape;432;p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1d199edd61_0_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FORMULA</a:t>
            </a:r>
            <a:endParaRPr b="1" sz="2000">
              <a:solidFill>
                <a:srgbClr val="8182EF"/>
              </a:solidFill>
            </a:endParaRPr>
          </a:p>
        </p:txBody>
      </p:sp>
      <p:pic>
        <p:nvPicPr>
          <p:cNvPr id="159" name="Google Shape;159;g31d199edd61_0_5"/>
          <p:cNvPicPr preferRelativeResize="0"/>
          <p:nvPr/>
        </p:nvPicPr>
        <p:blipFill rotWithShape="1">
          <a:blip r:embed="rId3">
            <a:alphaModFix/>
          </a:blip>
          <a:srcRect b="75455" l="0" r="0" t="0"/>
          <a:stretch/>
        </p:blipFill>
        <p:spPr>
          <a:xfrm>
            <a:off x="1144887" y="1249779"/>
            <a:ext cx="6854225" cy="3123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1d199edd61_0_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FORMULA</a:t>
            </a:r>
            <a:endParaRPr b="1" sz="2000">
              <a:solidFill>
                <a:srgbClr val="8182EF"/>
              </a:solidFill>
            </a:endParaRPr>
          </a:p>
        </p:txBody>
      </p:sp>
      <p:pic>
        <p:nvPicPr>
          <p:cNvPr id="165" name="Google Shape;165;g31d199edd61_0_10"/>
          <p:cNvPicPr preferRelativeResize="0"/>
          <p:nvPr/>
        </p:nvPicPr>
        <p:blipFill rotWithShape="1">
          <a:blip r:embed="rId3">
            <a:alphaModFix/>
          </a:blip>
          <a:srcRect b="45677" l="0" r="0" t="24099"/>
          <a:stretch/>
        </p:blipFill>
        <p:spPr>
          <a:xfrm>
            <a:off x="1224280" y="1253350"/>
            <a:ext cx="6695440" cy="3302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1d199edd61_0_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FORMULA</a:t>
            </a:r>
            <a:endParaRPr b="1" sz="2000">
              <a:solidFill>
                <a:srgbClr val="8182EF"/>
              </a:solidFill>
            </a:endParaRPr>
          </a:p>
        </p:txBody>
      </p:sp>
      <p:pic>
        <p:nvPicPr>
          <p:cNvPr id="171" name="Google Shape;171;g31d199edd61_0_17"/>
          <p:cNvPicPr preferRelativeResize="0"/>
          <p:nvPr/>
        </p:nvPicPr>
        <p:blipFill rotWithShape="1">
          <a:blip r:embed="rId3">
            <a:alphaModFix/>
          </a:blip>
          <a:srcRect b="23479" l="0" r="0" t="53402"/>
          <a:stretch/>
        </p:blipFill>
        <p:spPr>
          <a:xfrm>
            <a:off x="1178560" y="1198287"/>
            <a:ext cx="6786879" cy="339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1d199edd61_0_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FORMULA</a:t>
            </a:r>
            <a:endParaRPr b="1" sz="2000">
              <a:solidFill>
                <a:srgbClr val="8182EF"/>
              </a:solidFill>
            </a:endParaRPr>
          </a:p>
        </p:txBody>
      </p:sp>
      <p:pic>
        <p:nvPicPr>
          <p:cNvPr id="177" name="Google Shape;177;g31d199edd61_0_22"/>
          <p:cNvPicPr preferRelativeResize="0"/>
          <p:nvPr/>
        </p:nvPicPr>
        <p:blipFill rotWithShape="1">
          <a:blip r:embed="rId3">
            <a:alphaModFix/>
          </a:blip>
          <a:srcRect b="2162" l="0" r="0" t="76047"/>
          <a:stretch/>
        </p:blipFill>
        <p:spPr>
          <a:xfrm>
            <a:off x="1036320" y="1238348"/>
            <a:ext cx="7071360" cy="3356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31d199edd61_0_27"/>
          <p:cNvPicPr preferRelativeResize="0"/>
          <p:nvPr/>
        </p:nvPicPr>
        <p:blipFill rotWithShape="1">
          <a:blip r:embed="rId3">
            <a:alphaModFix/>
          </a:blip>
          <a:srcRect b="64444" l="0" r="0" t="0"/>
          <a:stretch/>
        </p:blipFill>
        <p:spPr>
          <a:xfrm>
            <a:off x="1463040" y="1220391"/>
            <a:ext cx="6217921" cy="3277013"/>
          </a:xfrm>
          <a:prstGeom prst="rect">
            <a:avLst/>
          </a:prstGeom>
          <a:noFill/>
          <a:ln>
            <a:noFill/>
          </a:ln>
        </p:spPr>
      </p:pic>
      <p:sp>
        <p:nvSpPr>
          <p:cNvPr id="183" name="Google Shape;183;g31d199edd61_0_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800"/>
              <a:buNone/>
            </a:pPr>
            <a:r>
              <a:rPr b="1" lang="en-GB" sz="2000">
                <a:solidFill>
                  <a:srgbClr val="8182EF"/>
                </a:solidFill>
              </a:rPr>
              <a:t>FORMULA</a:t>
            </a:r>
            <a:endParaRPr b="1" sz="2000">
              <a:solidFill>
                <a:srgbClr val="8182E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