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64" r:id="rId4"/>
    <p:sldId id="260" r:id="rId5"/>
    <p:sldId id="263" r:id="rId6"/>
    <p:sldId id="261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7" r:id="rId17"/>
    <p:sldId id="285" r:id="rId18"/>
    <p:sldId id="286" r:id="rId19"/>
    <p:sldId id="288" r:id="rId20"/>
    <p:sldId id="259" r:id="rId21"/>
    <p:sldId id="289" r:id="rId22"/>
    <p:sldId id="290" r:id="rId23"/>
    <p:sldId id="291" r:id="rId24"/>
    <p:sldId id="292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B9DE-4883-40DF-955D-F285507BDA0E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3FD9A-2878-4272-B8C4-9A043A3F6F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057400"/>
            <a:ext cx="8686800" cy="4572000"/>
          </a:xfrm>
        </p:spPr>
        <p:txBody>
          <a:bodyPr>
            <a:normAutofit fontScale="25000" lnSpcReduction="20000"/>
          </a:bodyPr>
          <a:lstStyle/>
          <a:p>
            <a:endParaRPr lang="en-US" sz="4500" b="1" u="sng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endParaRPr lang="en-US" sz="4500" b="1" u="sng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r>
              <a:rPr lang="en-US" sz="5100" b="1" u="sng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SCHOOL OF COMPUTER SCIENCE AND ENGINEERING</a:t>
            </a:r>
          </a:p>
          <a:p>
            <a:endParaRPr lang="en-US" sz="2800" b="1" dirty="0">
              <a:solidFill>
                <a:schemeClr val="tx1"/>
              </a:solidFill>
              <a:latin typeface="+mj-lt"/>
            </a:endParaRPr>
          </a:p>
          <a:p>
            <a:endParaRPr lang="en-US" sz="2800" b="1" dirty="0">
              <a:solidFill>
                <a:schemeClr val="tx1"/>
              </a:solidFill>
              <a:latin typeface="+mj-lt"/>
            </a:endParaRPr>
          </a:p>
          <a:p>
            <a:endParaRPr lang="en-US" sz="2800" b="1" dirty="0">
              <a:solidFill>
                <a:schemeClr val="tx1"/>
              </a:solidFill>
              <a:latin typeface="+mj-lt"/>
            </a:endParaRPr>
          </a:p>
          <a:p>
            <a:r>
              <a:rPr lang="en-US" sz="80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SOFTWARE ENGINEERING</a:t>
            </a:r>
            <a:r>
              <a:rPr lang="en-US" sz="9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(SE)</a:t>
            </a:r>
          </a:p>
          <a:p>
            <a:r>
              <a:rPr lang="en-US" sz="9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(CSE1005)</a:t>
            </a:r>
          </a:p>
          <a:p>
            <a:endParaRPr lang="en-US" sz="9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8600" b="1" dirty="0">
                <a:solidFill>
                  <a:srgbClr val="0000F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Module No-1</a:t>
            </a:r>
            <a:r>
              <a:rPr lang="en-IN" sz="6200" b="1" dirty="0">
                <a:solidFill>
                  <a:srgbClr val="0000F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 : </a:t>
            </a:r>
            <a:r>
              <a:rPr lang="en-IN" sz="6200" dirty="0">
                <a:solidFill>
                  <a:srgbClr val="7030A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An Overview of Software Engineering</a:t>
            </a:r>
            <a:endParaRPr lang="en-US" sz="6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9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6200" b="1" dirty="0" err="1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Jainabbi.banda</a:t>
            </a:r>
            <a:endParaRPr lang="en-US" sz="6200" b="1" dirty="0">
              <a:solidFill>
                <a:schemeClr val="tx1"/>
              </a:solidFill>
              <a:latin typeface="Arial Rounded MT Bold" pitchFamily="34" charset="0"/>
              <a:cs typeface="Times New Roman" pitchFamily="18" charset="0"/>
            </a:endParaRPr>
          </a:p>
          <a:p>
            <a:pPr algn="r">
              <a:lnSpc>
                <a:spcPct val="120000"/>
              </a:lnSpc>
            </a:pPr>
            <a:endParaRPr lang="en-US" sz="7400" b="1" dirty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  <a:p>
            <a:pPr algn="r">
              <a:lnSpc>
                <a:spcPct val="120000"/>
              </a:lnSpc>
            </a:pPr>
            <a:r>
              <a:rPr lang="en-US" sz="7400" b="1" dirty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Assistant Professor @ SCOPE</a:t>
            </a:r>
            <a:endParaRPr lang="en-US" sz="5500" b="1" dirty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  <a:p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78" name="AutoShape 2" descr="SB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Overview – VIT-AP">
            <a:extLst>
              <a:ext uri="{FF2B5EF4-FFF2-40B4-BE49-F238E27FC236}">
                <a16:creationId xmlns:a16="http://schemas.microsoft.com/office/drawing/2014/main" id="{672012AE-D071-9B7B-4475-159195CF0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7086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71EE-CD4B-4AFE-6ACD-4D9311A5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CHANGING NATURE OF SOFTWARE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A99B7-2FB5-D22B-3E9B-7BA27815E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i="1" dirty="0">
                <a:solidFill>
                  <a:srgbClr val="00B050"/>
                </a:solidFill>
              </a:rPr>
              <a:t>Seven Broad Categories of software are challenges for software engineers </a:t>
            </a:r>
          </a:p>
          <a:p>
            <a:pPr marL="0" indent="0" algn="just">
              <a:buNone/>
            </a:pPr>
            <a:endParaRPr lang="en-US" sz="2000" b="1" i="1" dirty="0"/>
          </a:p>
          <a:p>
            <a:pPr marL="0" indent="0" algn="just">
              <a:buNone/>
            </a:pPr>
            <a:r>
              <a:rPr lang="en-US" dirty="0">
                <a:solidFill>
                  <a:srgbClr val="7030A0"/>
                </a:solidFill>
              </a:rPr>
              <a:t>System software: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 is a collection of programs written to service other programs.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software: such as compilers, editors, file management utilities.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7030A0"/>
                </a:solidFill>
              </a:rPr>
              <a:t>Application software</a:t>
            </a:r>
            <a:r>
              <a:rPr lang="en-US" dirty="0"/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stand-alone programs for specific needs.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are used to controls business needs. Ex: Transaction processing.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4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F99AD-9D02-B716-843E-1CF23369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software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software resides within a system or product and it is used to implement and control features and functions from end user and system itself.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performs limited function like keypad control for microwave oven. </a:t>
            </a:r>
          </a:p>
          <a:p>
            <a:pPr marL="0" indent="0" algn="just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software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software makes use of nonnumeric algorithms to solve complex problems.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within this area include robotics, pattern recognition, game playing.</a:t>
            </a:r>
          </a:p>
          <a:p>
            <a:pPr marL="0" indent="0" algn="just">
              <a:buNone/>
            </a:pP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and scientific software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and scientific software have been characterized by "number crunching" algorithm.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8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B1A39-9938-5D80-28A6-1B1F5D7DD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Product-line software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a limited marketplace to address mass consumer market.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(word processing, graphics, database management) . 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WebApps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(Web applications)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centric software. As web 2.0 emerges, more sophisticated computing environments is supported integrated with remote database and business applications.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2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E5F2-332B-6FEC-E79F-36A833E4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LEGACY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F2E1D-57C3-A343-2454-FB3F9099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896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Legacy software are older programs that are     developed decades ago.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of legacy software is poor because it has inextensible design, convoluted code, poor and nonexistent documentation, test cases and results that are not achieved.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i="1" dirty="0">
                <a:solidFill>
                  <a:srgbClr val="7030A0"/>
                </a:solidFill>
              </a:rPr>
              <a:t>As time passes legacy systems evolve due to following reasons:</a:t>
            </a:r>
          </a:p>
          <a:p>
            <a:pPr algn="just"/>
            <a:r>
              <a:rPr lang="en-US" sz="3400" dirty="0"/>
              <a:t>The software must be </a:t>
            </a:r>
            <a:r>
              <a:rPr lang="en-US" sz="3400" b="1" i="1" dirty="0"/>
              <a:t>adapted</a:t>
            </a:r>
            <a:r>
              <a:rPr lang="en-US" sz="3400" dirty="0"/>
              <a:t> to meet the needs of new computing environment or technology.</a:t>
            </a:r>
          </a:p>
          <a:p>
            <a:pPr algn="just"/>
            <a:r>
              <a:rPr lang="en-US" sz="3400" dirty="0"/>
              <a:t>The software must be </a:t>
            </a:r>
            <a:r>
              <a:rPr lang="en-US" sz="3400" b="1" i="1" dirty="0"/>
              <a:t>enhanced</a:t>
            </a:r>
            <a:r>
              <a:rPr lang="en-US" sz="3400" dirty="0"/>
              <a:t> to implement new business requirements.</a:t>
            </a:r>
          </a:p>
          <a:p>
            <a:pPr algn="just"/>
            <a:r>
              <a:rPr lang="en-US" sz="3400" dirty="0"/>
              <a:t>The software must be </a:t>
            </a:r>
            <a:r>
              <a:rPr lang="en-US" sz="3400" b="1" i="1" dirty="0"/>
              <a:t>extended</a:t>
            </a:r>
            <a:r>
              <a:rPr lang="en-US" sz="3400" dirty="0"/>
              <a:t> to make it interoperable with more modern systems or database </a:t>
            </a:r>
          </a:p>
          <a:p>
            <a:pPr algn="just"/>
            <a:r>
              <a:rPr lang="en-US" sz="3400" dirty="0"/>
              <a:t>The software must be </a:t>
            </a:r>
            <a:r>
              <a:rPr lang="en-US" sz="3400" b="1" i="1" dirty="0"/>
              <a:t>rearchitected</a:t>
            </a:r>
            <a:r>
              <a:rPr lang="en-US" sz="3400" dirty="0"/>
              <a:t> to make it viable within a network environment.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13586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4E58-1EAF-CB3F-F3F5-4560BF33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2317-E40D-840B-09DA-DCB37E6A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rgbClr val="0070C0"/>
                </a:solidFill>
              </a:rPr>
              <a:t>[Software engineering is] the establishment and use of sound engineering principles in order to obtain economically software that is reliable and works efficiently on real machines.</a:t>
            </a:r>
          </a:p>
          <a:p>
            <a:pPr marL="0" indent="0" algn="ctr">
              <a:buNone/>
            </a:pPr>
            <a:r>
              <a:rPr lang="en-US" sz="3100" b="1" dirty="0">
                <a:solidFill>
                  <a:srgbClr val="7030A0"/>
                </a:solidFill>
              </a:rPr>
              <a:t>or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◼ The IEEE definition: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Software Engineering: (1) The application of a systematic, disciplined, quantifiable approach to the development, operation, and maintenance of software; that is, the application of engineering to software.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5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35C7-658B-A7C2-D05B-7DDADB25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98399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Software Engineering </a:t>
            </a:r>
            <a:r>
              <a:rPr lang="en-IN" sz="3600" dirty="0"/>
              <a:t>- </a:t>
            </a:r>
            <a:r>
              <a:rPr lang="en-IN" sz="3600" b="1" dirty="0">
                <a:solidFill>
                  <a:srgbClr val="002060"/>
                </a:solidFill>
              </a:rPr>
              <a:t>layered technology</a:t>
            </a:r>
          </a:p>
        </p:txBody>
      </p:sp>
      <p:pic>
        <p:nvPicPr>
          <p:cNvPr id="1026" name="Picture 2" descr="Software Engineering Tutorial">
            <a:extLst>
              <a:ext uri="{FF2B5EF4-FFF2-40B4-BE49-F238E27FC236}">
                <a16:creationId xmlns:a16="http://schemas.microsoft.com/office/drawing/2014/main" id="{4921E6CE-D8A0-B5C8-0D9D-FB43CAFE8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7239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00B1C-80B5-88A6-0B33-E5A9B2CE6DF7}"/>
              </a:ext>
            </a:extLst>
          </p:cNvPr>
          <p:cNvSpPr txBox="1"/>
          <p:nvPr/>
        </p:nvSpPr>
        <p:spPr>
          <a:xfrm>
            <a:off x="419100" y="4572000"/>
            <a:ext cx="8534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1" dirty="0">
                <a:solidFill>
                  <a:srgbClr val="00B050"/>
                </a:solidFill>
              </a:rPr>
              <a:t>Software engineering is a fully layered technology.</a:t>
            </a:r>
          </a:p>
          <a:p>
            <a:r>
              <a:rPr lang="en-IN" sz="2800" dirty="0"/>
              <a:t>• To develop a software, we need to go from one layer </a:t>
            </a:r>
          </a:p>
          <a:p>
            <a:r>
              <a:rPr lang="en-IN" sz="2800" dirty="0"/>
              <a:t>    to another.</a:t>
            </a:r>
          </a:p>
          <a:p>
            <a:r>
              <a:rPr lang="en-IN" sz="2800" dirty="0"/>
              <a:t>• All these layers are related to each other and each </a:t>
            </a:r>
          </a:p>
          <a:p>
            <a:r>
              <a:rPr lang="en-IN" sz="2800" dirty="0"/>
              <a:t>    layer demands the </a:t>
            </a:r>
            <a:r>
              <a:rPr lang="en-IN" sz="2800" dirty="0" err="1"/>
              <a:t>fulfillment</a:t>
            </a:r>
            <a:r>
              <a:rPr lang="en-IN" sz="2800" dirty="0"/>
              <a:t> of the previous layer</a:t>
            </a:r>
          </a:p>
        </p:txBody>
      </p:sp>
    </p:spTree>
    <p:extLst>
      <p:ext uri="{BB962C8B-B14F-4D97-AF65-F5344CB8AC3E}">
        <p14:creationId xmlns:p14="http://schemas.microsoft.com/office/powerpoint/2010/main" val="124229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5B92-6B73-79B8-4A8B-21CCF5F8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B050"/>
                </a:solidFill>
              </a:rPr>
              <a:t>1. Quality focus</a:t>
            </a:r>
          </a:p>
          <a:p>
            <a:pPr marL="0" indent="0" algn="just">
              <a:buNone/>
            </a:pPr>
            <a:r>
              <a:rPr lang="en-US" b="1" i="1" dirty="0">
                <a:solidFill>
                  <a:srgbClr val="7030A0"/>
                </a:solidFill>
              </a:rPr>
              <a:t>The characteristics of good quality software are:</a:t>
            </a:r>
          </a:p>
          <a:p>
            <a:pPr marL="0" indent="0" algn="just">
              <a:buNone/>
            </a:pPr>
            <a:endParaRPr lang="en-US" b="1" i="1" dirty="0"/>
          </a:p>
          <a:p>
            <a:pPr marL="0" indent="0" algn="just">
              <a:buNone/>
            </a:pPr>
            <a:r>
              <a:rPr lang="en-US" dirty="0"/>
              <a:t>• </a:t>
            </a:r>
            <a:r>
              <a:rPr lang="en-US" b="1" i="1" dirty="0"/>
              <a:t>Correctness</a:t>
            </a:r>
            <a:r>
              <a:rPr lang="en-US" dirty="0"/>
              <a:t> of the functions required to be performed by the software.</a:t>
            </a:r>
          </a:p>
          <a:p>
            <a:pPr marL="0" indent="0" algn="just">
              <a:buNone/>
            </a:pPr>
            <a:r>
              <a:rPr lang="en-US" b="1" i="1" dirty="0"/>
              <a:t>• Integrity </a:t>
            </a:r>
            <a:r>
              <a:rPr lang="en-US" dirty="0"/>
              <a:t>i.e. providing security so that the unauthorized user cannot access information or data.</a:t>
            </a:r>
          </a:p>
          <a:p>
            <a:pPr marL="0" indent="0" algn="just">
              <a:buNone/>
            </a:pPr>
            <a:r>
              <a:rPr lang="en-US" dirty="0"/>
              <a:t>• </a:t>
            </a:r>
            <a:r>
              <a:rPr lang="en-US" b="1" i="1" dirty="0"/>
              <a:t>Usability</a:t>
            </a:r>
            <a:r>
              <a:rPr lang="en-US" dirty="0"/>
              <a:t> i.e. the efforts required to use or operate the software.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>
                <a:solidFill>
                  <a:srgbClr val="00B050"/>
                </a:solidFill>
              </a:rPr>
              <a:t>2. Process</a:t>
            </a:r>
          </a:p>
          <a:p>
            <a:pPr marL="0" indent="0" algn="just">
              <a:buNone/>
            </a:pPr>
            <a:r>
              <a:rPr lang="en-US" dirty="0"/>
              <a:t>• It is the base layer or foundation layer for the software engineering. It covers all activities, actions and tasks required to be carried out for software development.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>
                <a:solidFill>
                  <a:srgbClr val="00B050"/>
                </a:solidFill>
              </a:rPr>
              <a:t>3. Methods</a:t>
            </a:r>
          </a:p>
          <a:p>
            <a:pPr marL="0" indent="0" algn="just">
              <a:buNone/>
            </a:pPr>
            <a:r>
              <a:rPr lang="en-US" dirty="0"/>
              <a:t>• It provides the technical way to implement the software. It includes collection of tasks starting from communication, requirement analysis, analysis and design modelling, program construction, testing and support.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>
                <a:solidFill>
                  <a:srgbClr val="00B050"/>
                </a:solidFill>
              </a:rPr>
              <a:t>4. Tools</a:t>
            </a:r>
            <a:r>
              <a:rPr lang="en-US" dirty="0"/>
              <a:t>-The software engineering tool is an automated support for the software development. The tools are integrated </a:t>
            </a:r>
            <a:r>
              <a:rPr lang="en-US" dirty="0" err="1"/>
              <a:t>i.e</a:t>
            </a:r>
            <a:r>
              <a:rPr lang="en-US" dirty="0"/>
              <a:t> the information created by one tool can be used by the other tool.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01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119C-4094-6E41-57F2-A86CE4B8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THE SOFTWARE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59D0-E9F6-86ED-7BE0-1F7CBCFD5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process is a collection of activities, actions, and tasks that are performed when some work product is to be created. 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An activity strives to achieve a broad objective with which software engineering is to be applied. An action encompasses a set of tasks that produce a major work .</a:t>
            </a:r>
          </a:p>
          <a:p>
            <a:pPr algn="just"/>
            <a:r>
              <a:rPr lang="en-US" dirty="0"/>
              <a:t>A task focuses on a small, but well-defined objective that produces a tangible outcome.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i="1" dirty="0">
                <a:solidFill>
                  <a:srgbClr val="7030A0"/>
                </a:solidFill>
              </a:rPr>
              <a:t>A generic process framework for software engineering encompasses five activities:</a:t>
            </a:r>
            <a:endParaRPr lang="en-IN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7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0923-B63B-1A09-8205-BDB39B4E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SDLC</a:t>
            </a:r>
          </a:p>
        </p:txBody>
      </p:sp>
      <p:pic>
        <p:nvPicPr>
          <p:cNvPr id="2050" name="Picture 2" descr="SDLC - Software Development Life Cycle - javatpoint">
            <a:extLst>
              <a:ext uri="{FF2B5EF4-FFF2-40B4-BE49-F238E27FC236}">
                <a16:creationId xmlns:a16="http://schemas.microsoft.com/office/drawing/2014/main" id="{D21A10ED-C727-DDBA-FE48-24272F679A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953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E3F8F-8C13-CD0F-5B24-D88CC4E1CD5F}"/>
              </a:ext>
            </a:extLst>
          </p:cNvPr>
          <p:cNvSpPr txBox="1"/>
          <p:nvPr/>
        </p:nvSpPr>
        <p:spPr>
          <a:xfrm>
            <a:off x="304800" y="1547842"/>
            <a:ext cx="39624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00B050"/>
                </a:solidFill>
                <a:effectLst/>
                <a:latin typeface="Nunito" pitchFamily="2" charset="0"/>
              </a:rPr>
              <a:t>Software development life cycle (SDLC) is a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Nunito" pitchFamily="2" charset="0"/>
              </a:rPr>
              <a:t>structured process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Nunito" pitchFamily="2" charset="0"/>
              </a:rPr>
              <a:t>that is used to design, develop, and test good-quality software.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Nunito" pitchFamily="2" charset="0"/>
              </a:rPr>
              <a:t> </a:t>
            </a:r>
          </a:p>
          <a:p>
            <a:pPr algn="just"/>
            <a:endParaRPr lang="en-US" sz="2400" b="0" i="0" dirty="0">
              <a:effectLst/>
              <a:latin typeface="Nunito" pitchFamily="2" charset="0"/>
            </a:endParaRPr>
          </a:p>
          <a:p>
            <a:pPr algn="just"/>
            <a:r>
              <a:rPr lang="en-US" sz="2400" b="0" i="0" dirty="0">
                <a:solidFill>
                  <a:srgbClr val="7030A0"/>
                </a:solidFill>
                <a:effectLst/>
                <a:latin typeface="Nunito" pitchFamily="2" charset="0"/>
              </a:rPr>
              <a:t>SDLC, or software development life cycle, is a methodology that defines the entire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Nunito" pitchFamily="2" charset="0"/>
              </a:rPr>
              <a:t>procedure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Nunito" pitchFamily="2" charset="0"/>
              </a:rPr>
              <a:t> of software development step-by-step.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25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EDBD-B2B9-ECE2-173C-A558724F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>
                <a:solidFill>
                  <a:srgbClr val="7030A0"/>
                </a:solidFill>
              </a:rPr>
              <a:t>Software engineering process framework activities are complemented by a number of umbrella activities.</a:t>
            </a:r>
          </a:p>
          <a:p>
            <a:pPr marL="0" indent="0" algn="just">
              <a:buNone/>
            </a:pPr>
            <a:endParaRPr lang="en-US" sz="3600" dirty="0">
              <a:solidFill>
                <a:srgbClr val="7030A0"/>
              </a:solidFill>
            </a:endParaRPr>
          </a:p>
          <a:p>
            <a:pPr algn="just"/>
            <a:r>
              <a:rPr lang="en-US" sz="3600" dirty="0"/>
              <a:t>In general, umbrella activities are applied throughout a software project and help a </a:t>
            </a:r>
            <a:r>
              <a:rPr lang="en-US" sz="3600" b="1" dirty="0">
                <a:solidFill>
                  <a:srgbClr val="002060"/>
                </a:solidFill>
              </a:rPr>
              <a:t>software team manage and control progress, quality, change, and risk.</a:t>
            </a:r>
          </a:p>
          <a:p>
            <a:pPr marL="0" indent="0" algn="just">
              <a:buNone/>
            </a:pPr>
            <a:endParaRPr lang="en-US" sz="36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IN" i="1" dirty="0">
                <a:solidFill>
                  <a:srgbClr val="002060"/>
                </a:solidFill>
              </a:rPr>
              <a:t>Typical umbrella activities include……</a:t>
            </a:r>
          </a:p>
        </p:txBody>
      </p:sp>
    </p:spTree>
    <p:extLst>
      <p:ext uri="{BB962C8B-B14F-4D97-AF65-F5344CB8AC3E}">
        <p14:creationId xmlns:p14="http://schemas.microsoft.com/office/powerpoint/2010/main" val="262022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Course </a:t>
            </a:r>
            <a:r>
              <a:rPr lang="en-IN" sz="2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Objectives:</a:t>
            </a:r>
            <a:endParaRPr lang="en-US" sz="2800" kern="1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800" kern="1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teach the concepts of the software process, product, and project</a:t>
            </a:r>
            <a:endParaRPr lang="en-IN" sz="2800" kern="1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800" kern="15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elucidate the knowledge of requirement analysis</a:t>
            </a:r>
            <a:endParaRPr lang="en-IN" sz="2800" kern="15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800" kern="1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knowledge of software design and testing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8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introduce the project management techniques and asses the risk management</a:t>
            </a:r>
            <a:endParaRPr lang="en-US" sz="4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IN" sz="2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2095" y="304800"/>
            <a:ext cx="3430905" cy="6172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341" y="662654"/>
            <a:ext cx="4223385" cy="501580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3200" b="1" spc="-4" dirty="0">
                <a:solidFill>
                  <a:srgbClr val="FF0000"/>
                </a:solidFill>
              </a:rPr>
              <a:t>A</a:t>
            </a:r>
            <a:r>
              <a:rPr sz="3200" b="1" spc="-23" dirty="0">
                <a:solidFill>
                  <a:srgbClr val="FF0000"/>
                </a:solidFill>
              </a:rPr>
              <a:t> </a:t>
            </a:r>
            <a:r>
              <a:rPr sz="3200" b="1" spc="-8" dirty="0">
                <a:solidFill>
                  <a:srgbClr val="FF0000"/>
                </a:solidFill>
              </a:rPr>
              <a:t>Generic</a:t>
            </a:r>
            <a:r>
              <a:rPr sz="3200" b="1" spc="-19" dirty="0">
                <a:solidFill>
                  <a:srgbClr val="FF0000"/>
                </a:solidFill>
              </a:rPr>
              <a:t> </a:t>
            </a:r>
            <a:r>
              <a:rPr sz="3200" b="1" spc="-4" dirty="0">
                <a:solidFill>
                  <a:srgbClr val="FF0000"/>
                </a:solidFill>
              </a:rPr>
              <a:t>Process</a:t>
            </a:r>
            <a:r>
              <a:rPr sz="3200" b="1" spc="-15" dirty="0">
                <a:solidFill>
                  <a:srgbClr val="FF0000"/>
                </a:solidFill>
              </a:rPr>
              <a:t> </a:t>
            </a:r>
            <a:r>
              <a:rPr sz="3200" b="1" spc="4" dirty="0">
                <a:solidFill>
                  <a:srgbClr val="FF0000"/>
                </a:solidFill>
              </a:rPr>
              <a:t>Model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3168" y="5779769"/>
            <a:ext cx="106204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20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1524000"/>
            <a:ext cx="4876800" cy="4723794"/>
          </a:xfrm>
          <a:prstGeom prst="rect">
            <a:avLst/>
          </a:prstGeom>
        </p:spPr>
        <p:txBody>
          <a:bodyPr vert="horz" wrap="square" lIns="0" tIns="58103" rIns="0" bIns="0" rtlCol="0">
            <a:spAutoFit/>
          </a:bodyPr>
          <a:lstStyle/>
          <a:p>
            <a:pPr marL="178594" marR="482441" indent="-169545" algn="just">
              <a:lnSpc>
                <a:spcPct val="77900"/>
              </a:lnSpc>
              <a:spcBef>
                <a:spcPts val="458"/>
              </a:spcBef>
              <a:buFont typeface="Arial MT"/>
              <a:buChar char="•"/>
              <a:tabLst>
                <a:tab pos="178594" algn="l"/>
                <a:tab pos="179070" algn="l"/>
              </a:tabLst>
            </a:pPr>
            <a:r>
              <a:rPr sz="1600" b="1" i="1" spc="-4" dirty="0">
                <a:latin typeface="Calibri"/>
                <a:cs typeface="Calibri"/>
              </a:rPr>
              <a:t>A </a:t>
            </a:r>
            <a:r>
              <a:rPr sz="1600" b="1" i="1" spc="-8" dirty="0">
                <a:latin typeface="Calibri"/>
                <a:cs typeface="Calibri"/>
              </a:rPr>
              <a:t>generic </a:t>
            </a:r>
            <a:r>
              <a:rPr sz="1600" b="1" i="1" spc="-4" dirty="0">
                <a:latin typeface="Calibri"/>
                <a:cs typeface="Calibri"/>
              </a:rPr>
              <a:t>process framework </a:t>
            </a:r>
            <a:r>
              <a:rPr sz="1600" b="1" i="1" spc="4" dirty="0">
                <a:latin typeface="Calibri"/>
                <a:cs typeface="Calibri"/>
              </a:rPr>
              <a:t>for</a:t>
            </a:r>
            <a:r>
              <a:rPr lang="en-IN" sz="1600" b="1" i="1" spc="4" dirty="0">
                <a:latin typeface="Calibri"/>
                <a:cs typeface="Calibri"/>
              </a:rPr>
              <a:t> </a:t>
            </a:r>
            <a:r>
              <a:rPr sz="1600" b="1" i="1" spc="-4" dirty="0">
                <a:latin typeface="Calibri"/>
                <a:cs typeface="Calibri"/>
              </a:rPr>
              <a:t>software </a:t>
            </a:r>
            <a:r>
              <a:rPr sz="1600" b="1" i="1" dirty="0">
                <a:latin typeface="Calibri"/>
                <a:cs typeface="Calibri"/>
              </a:rPr>
              <a:t> </a:t>
            </a:r>
            <a:r>
              <a:rPr sz="1600" b="1" i="1" spc="-4" dirty="0">
                <a:latin typeface="Calibri"/>
                <a:cs typeface="Calibri"/>
              </a:rPr>
              <a:t>engineering</a:t>
            </a:r>
            <a:r>
              <a:rPr sz="1600" b="1" i="1" spc="-15" dirty="0">
                <a:latin typeface="Calibri"/>
                <a:cs typeface="Calibri"/>
              </a:rPr>
              <a:t> </a:t>
            </a:r>
            <a:r>
              <a:rPr sz="1600" b="1" i="1" spc="-4" dirty="0">
                <a:latin typeface="Calibri"/>
                <a:cs typeface="Calibri"/>
              </a:rPr>
              <a:t>defines </a:t>
            </a:r>
            <a:r>
              <a:rPr sz="1600" b="1" i="1" dirty="0">
                <a:latin typeface="Calibri"/>
                <a:cs typeface="Calibri"/>
              </a:rPr>
              <a:t>five</a:t>
            </a:r>
            <a:r>
              <a:rPr sz="1600" b="1" i="1" spc="-15" dirty="0">
                <a:latin typeface="Calibri"/>
                <a:cs typeface="Calibri"/>
              </a:rPr>
              <a:t> </a:t>
            </a:r>
            <a:r>
              <a:rPr sz="1600" b="1" i="1" spc="-4" dirty="0">
                <a:latin typeface="Calibri"/>
                <a:cs typeface="Calibri"/>
              </a:rPr>
              <a:t>framework</a:t>
            </a:r>
            <a:r>
              <a:rPr sz="1600" b="1" i="1" dirty="0">
                <a:latin typeface="Calibri"/>
                <a:cs typeface="Calibri"/>
              </a:rPr>
              <a:t> </a:t>
            </a:r>
            <a:r>
              <a:rPr sz="1600" b="1" i="1" spc="-4" dirty="0">
                <a:latin typeface="Calibri"/>
                <a:cs typeface="Calibri"/>
              </a:rPr>
              <a:t>activities</a:t>
            </a:r>
            <a:endParaRPr sz="1600" b="1" i="1" dirty="0">
              <a:latin typeface="Calibri"/>
              <a:cs typeface="Calibri"/>
            </a:endParaRPr>
          </a:p>
          <a:p>
            <a:pPr marL="521494" lvl="1" indent="-170021">
              <a:spcBef>
                <a:spcPts val="214"/>
              </a:spcBef>
              <a:buFont typeface="Arial MT"/>
              <a:buChar char="•"/>
              <a:tabLst>
                <a:tab pos="521494" algn="l"/>
                <a:tab pos="521970" algn="l"/>
              </a:tabLst>
            </a:pPr>
            <a:r>
              <a:rPr sz="2000" spc="-4" dirty="0">
                <a:solidFill>
                  <a:srgbClr val="7030A0"/>
                </a:solidFill>
                <a:latin typeface="Calibri"/>
                <a:cs typeface="Calibri"/>
              </a:rPr>
              <a:t>Communication</a:t>
            </a:r>
            <a:endParaRPr sz="20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521494" lvl="1" indent="-170021">
              <a:spcBef>
                <a:spcPts val="251"/>
              </a:spcBef>
              <a:buFont typeface="Arial MT"/>
              <a:buChar char="•"/>
              <a:tabLst>
                <a:tab pos="521494" algn="l"/>
                <a:tab pos="521970" algn="l"/>
              </a:tabLst>
            </a:pPr>
            <a:r>
              <a:rPr sz="2000" spc="-4" dirty="0">
                <a:solidFill>
                  <a:srgbClr val="7030A0"/>
                </a:solidFill>
                <a:latin typeface="Calibri"/>
                <a:cs typeface="Calibri"/>
              </a:rPr>
              <a:t>Planning</a:t>
            </a:r>
            <a:endParaRPr sz="20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521494" lvl="1" indent="-170021">
              <a:spcBef>
                <a:spcPts val="274"/>
              </a:spcBef>
              <a:buFont typeface="Arial MT"/>
              <a:buChar char="•"/>
              <a:tabLst>
                <a:tab pos="521494" algn="l"/>
                <a:tab pos="521970" algn="l"/>
              </a:tabLst>
            </a:pPr>
            <a:r>
              <a:rPr sz="2000" spc="-4" dirty="0">
                <a:solidFill>
                  <a:srgbClr val="7030A0"/>
                </a:solidFill>
                <a:latin typeface="Calibri"/>
                <a:cs typeface="Calibri"/>
              </a:rPr>
              <a:t>Modeling</a:t>
            </a:r>
            <a:endParaRPr sz="20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521494" lvl="1" indent="-170021">
              <a:spcBef>
                <a:spcPts val="269"/>
              </a:spcBef>
              <a:buFont typeface="Arial MT"/>
              <a:buChar char="•"/>
              <a:tabLst>
                <a:tab pos="521494" algn="l"/>
                <a:tab pos="521970" algn="l"/>
              </a:tabLst>
            </a:pPr>
            <a:r>
              <a:rPr sz="2000" spc="-4" dirty="0">
                <a:solidFill>
                  <a:srgbClr val="7030A0"/>
                </a:solidFill>
                <a:latin typeface="Calibri"/>
                <a:cs typeface="Calibri"/>
              </a:rPr>
              <a:t>Construction</a:t>
            </a:r>
            <a:endParaRPr sz="20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521494" lvl="1" indent="-170021">
              <a:spcBef>
                <a:spcPts val="251"/>
              </a:spcBef>
              <a:buFont typeface="Arial MT"/>
              <a:buChar char="•"/>
              <a:tabLst>
                <a:tab pos="521494" algn="l"/>
                <a:tab pos="521970" algn="l"/>
              </a:tabLst>
            </a:pPr>
            <a:r>
              <a:rPr sz="2000" spc="-4" dirty="0">
                <a:solidFill>
                  <a:srgbClr val="7030A0"/>
                </a:solidFill>
                <a:latin typeface="Calibri"/>
                <a:cs typeface="Calibri"/>
              </a:rPr>
              <a:t>Deployment</a:t>
            </a:r>
            <a:endParaRPr lang="en-IN" sz="2000" spc="-4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351473" lvl="1">
              <a:spcBef>
                <a:spcPts val="251"/>
              </a:spcBef>
              <a:tabLst>
                <a:tab pos="521494" algn="l"/>
                <a:tab pos="521970" algn="l"/>
              </a:tabLst>
            </a:pPr>
            <a:endParaRPr sz="20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178594" marR="3810" indent="-169545" algn="just">
              <a:lnSpc>
                <a:spcPct val="76100"/>
              </a:lnSpc>
              <a:spcBef>
                <a:spcPts val="623"/>
              </a:spcBef>
              <a:buFont typeface="Arial MT"/>
              <a:buChar char="•"/>
              <a:tabLst>
                <a:tab pos="178594" algn="l"/>
                <a:tab pos="179070" algn="l"/>
              </a:tabLst>
            </a:pPr>
            <a:r>
              <a:rPr b="1" i="1" spc="-4" dirty="0">
                <a:latin typeface="Calibri"/>
                <a:cs typeface="Calibri"/>
              </a:rPr>
              <a:t>In</a:t>
            </a:r>
            <a:r>
              <a:rPr b="1" i="1" spc="4" dirty="0">
                <a:latin typeface="Calibri"/>
                <a:cs typeface="Calibri"/>
              </a:rPr>
              <a:t> </a:t>
            </a:r>
            <a:r>
              <a:rPr b="1" i="1" dirty="0">
                <a:latin typeface="Calibri"/>
                <a:cs typeface="Calibri"/>
              </a:rPr>
              <a:t>addition,</a:t>
            </a:r>
            <a:r>
              <a:rPr b="1" i="1" spc="-11" dirty="0">
                <a:latin typeface="Calibri"/>
                <a:cs typeface="Calibri"/>
              </a:rPr>
              <a:t> </a:t>
            </a:r>
            <a:r>
              <a:rPr b="1" i="1" spc="-4" dirty="0">
                <a:latin typeface="Calibri"/>
                <a:cs typeface="Calibri"/>
              </a:rPr>
              <a:t>a</a:t>
            </a:r>
            <a:r>
              <a:rPr b="1" i="1" spc="4" dirty="0">
                <a:latin typeface="Calibri"/>
                <a:cs typeface="Calibri"/>
              </a:rPr>
              <a:t> </a:t>
            </a:r>
            <a:r>
              <a:rPr b="1" i="1" spc="-11" dirty="0">
                <a:latin typeface="Calibri"/>
                <a:cs typeface="Calibri"/>
              </a:rPr>
              <a:t>set</a:t>
            </a:r>
            <a:r>
              <a:rPr b="1" i="1" spc="4" dirty="0">
                <a:latin typeface="Calibri"/>
                <a:cs typeface="Calibri"/>
              </a:rPr>
              <a:t> </a:t>
            </a:r>
            <a:r>
              <a:rPr b="1" i="1" spc="-4" dirty="0">
                <a:latin typeface="Calibri"/>
                <a:cs typeface="Calibri"/>
              </a:rPr>
              <a:t>of</a:t>
            </a:r>
            <a:r>
              <a:rPr b="1" i="1" spc="-11" dirty="0">
                <a:latin typeface="Calibri"/>
                <a:cs typeface="Calibri"/>
              </a:rPr>
              <a:t> </a:t>
            </a:r>
            <a:r>
              <a:rPr b="1" i="1" spc="-4" dirty="0">
                <a:latin typeface="Calibri"/>
                <a:cs typeface="Calibri"/>
              </a:rPr>
              <a:t>umbrella</a:t>
            </a:r>
            <a:r>
              <a:rPr b="1" i="1" spc="23" dirty="0">
                <a:latin typeface="Calibri"/>
                <a:cs typeface="Calibri"/>
              </a:rPr>
              <a:t> </a:t>
            </a:r>
            <a:r>
              <a:rPr b="1" i="1" spc="-4" dirty="0">
                <a:latin typeface="Calibri"/>
                <a:cs typeface="Calibri"/>
              </a:rPr>
              <a:t>activities</a:t>
            </a:r>
            <a:r>
              <a:rPr b="1" i="1" spc="-11" dirty="0">
                <a:latin typeface="Calibri"/>
                <a:cs typeface="Calibri"/>
              </a:rPr>
              <a:t> </a:t>
            </a:r>
            <a:r>
              <a:rPr b="1" i="1" spc="-4" dirty="0">
                <a:latin typeface="Calibri"/>
                <a:cs typeface="Calibri"/>
              </a:rPr>
              <a:t>are</a:t>
            </a:r>
            <a:r>
              <a:rPr b="1" i="1" spc="-8" dirty="0">
                <a:latin typeface="Calibri"/>
                <a:cs typeface="Calibri"/>
              </a:rPr>
              <a:t> </a:t>
            </a:r>
            <a:r>
              <a:rPr b="1" i="1" spc="-4" dirty="0">
                <a:latin typeface="Calibri"/>
                <a:cs typeface="Calibri"/>
              </a:rPr>
              <a:t>applied </a:t>
            </a:r>
            <a:r>
              <a:rPr b="1" i="1" spc="-330" dirty="0">
                <a:latin typeface="Calibri"/>
                <a:cs typeface="Calibri"/>
              </a:rPr>
              <a:t> </a:t>
            </a:r>
            <a:r>
              <a:rPr b="1" i="1" spc="-4" dirty="0">
                <a:latin typeface="Calibri"/>
                <a:cs typeface="Calibri"/>
              </a:rPr>
              <a:t>throughout</a:t>
            </a:r>
            <a:r>
              <a:rPr b="1" i="1" dirty="0">
                <a:latin typeface="Calibri"/>
                <a:cs typeface="Calibri"/>
              </a:rPr>
              <a:t> </a:t>
            </a:r>
            <a:r>
              <a:rPr b="1" i="1" spc="-4" dirty="0">
                <a:latin typeface="Calibri"/>
                <a:cs typeface="Calibri"/>
              </a:rPr>
              <a:t>the</a:t>
            </a:r>
            <a:r>
              <a:rPr b="1" i="1" spc="-8" dirty="0">
                <a:latin typeface="Calibri"/>
                <a:cs typeface="Calibri"/>
              </a:rPr>
              <a:t> process.</a:t>
            </a:r>
            <a:endParaRPr b="1" i="1" dirty="0">
              <a:latin typeface="Calibri"/>
              <a:cs typeface="Calibri"/>
            </a:endParaRPr>
          </a:p>
          <a:p>
            <a:pPr marL="521494" lvl="1" indent="-170021">
              <a:spcBef>
                <a:spcPts val="188"/>
              </a:spcBef>
              <a:buFont typeface="Arial MT"/>
              <a:buChar char="•"/>
              <a:tabLst>
                <a:tab pos="521494" algn="l"/>
                <a:tab pos="521970" algn="l"/>
              </a:tabLst>
            </a:pPr>
            <a:r>
              <a:rPr sz="2000" dirty="0">
                <a:solidFill>
                  <a:srgbClr val="00B050"/>
                </a:solidFill>
                <a:latin typeface="Calibri"/>
                <a:cs typeface="Calibri"/>
              </a:rPr>
              <a:t>Project</a:t>
            </a:r>
            <a:r>
              <a:rPr sz="2000" spc="-1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spc="-4" dirty="0">
                <a:solidFill>
                  <a:srgbClr val="00B050"/>
                </a:solidFill>
                <a:latin typeface="Calibri"/>
                <a:cs typeface="Calibri"/>
              </a:rPr>
              <a:t>tracking</a:t>
            </a:r>
            <a:r>
              <a:rPr sz="20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B050"/>
                </a:solidFill>
                <a:latin typeface="Calibri"/>
                <a:cs typeface="Calibri"/>
              </a:rPr>
              <a:t>and</a:t>
            </a:r>
            <a:r>
              <a:rPr sz="2000" spc="-1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spc="-4" dirty="0">
                <a:solidFill>
                  <a:srgbClr val="00B050"/>
                </a:solidFill>
                <a:latin typeface="Calibri"/>
                <a:cs typeface="Calibri"/>
              </a:rPr>
              <a:t>control</a:t>
            </a:r>
            <a:endParaRPr sz="20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521494" lvl="1" indent="-170021">
              <a:spcBef>
                <a:spcPts val="251"/>
              </a:spcBef>
              <a:buFont typeface="Arial MT"/>
              <a:buChar char="•"/>
              <a:tabLst>
                <a:tab pos="521494" algn="l"/>
                <a:tab pos="521970" algn="l"/>
              </a:tabLst>
            </a:pPr>
            <a:r>
              <a:rPr sz="2000" spc="-4" dirty="0">
                <a:solidFill>
                  <a:srgbClr val="00B050"/>
                </a:solidFill>
                <a:latin typeface="Calibri"/>
                <a:cs typeface="Calibri"/>
              </a:rPr>
              <a:t>Risk</a:t>
            </a:r>
            <a:r>
              <a:rPr sz="2000" spc="-4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spc="-4" dirty="0">
                <a:solidFill>
                  <a:srgbClr val="00B050"/>
                </a:solidFill>
                <a:latin typeface="Calibri"/>
                <a:cs typeface="Calibri"/>
              </a:rPr>
              <a:t>management</a:t>
            </a:r>
            <a:endParaRPr sz="20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521494" lvl="1" indent="-170021">
              <a:spcBef>
                <a:spcPts val="270"/>
              </a:spcBef>
              <a:buFont typeface="Arial MT"/>
              <a:buChar char="•"/>
              <a:tabLst>
                <a:tab pos="521494" algn="l"/>
                <a:tab pos="521970" algn="l"/>
              </a:tabLst>
            </a:pPr>
            <a:r>
              <a:rPr sz="2000" spc="-8" dirty="0">
                <a:solidFill>
                  <a:srgbClr val="00B050"/>
                </a:solidFill>
                <a:latin typeface="Calibri"/>
                <a:cs typeface="Calibri"/>
              </a:rPr>
              <a:t>Quality</a:t>
            </a:r>
            <a:r>
              <a:rPr sz="2000" spc="-4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B050"/>
                </a:solidFill>
                <a:latin typeface="Calibri"/>
                <a:cs typeface="Calibri"/>
              </a:rPr>
              <a:t>assurance</a:t>
            </a:r>
          </a:p>
          <a:p>
            <a:pPr marL="521494" lvl="1" indent="-170021">
              <a:spcBef>
                <a:spcPts val="274"/>
              </a:spcBef>
              <a:buFont typeface="Arial MT"/>
              <a:buChar char="•"/>
              <a:tabLst>
                <a:tab pos="521494" algn="l"/>
                <a:tab pos="521970" algn="l"/>
              </a:tabLst>
            </a:pPr>
            <a:r>
              <a:rPr sz="2000" spc="-4" dirty="0">
                <a:solidFill>
                  <a:srgbClr val="00B050"/>
                </a:solidFill>
                <a:latin typeface="Calibri"/>
                <a:cs typeface="Calibri"/>
              </a:rPr>
              <a:t>Configuration</a:t>
            </a:r>
            <a:r>
              <a:rPr sz="2000" spc="-23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spc="-4" dirty="0">
                <a:solidFill>
                  <a:srgbClr val="00B050"/>
                </a:solidFill>
                <a:latin typeface="Calibri"/>
                <a:cs typeface="Calibri"/>
              </a:rPr>
              <a:t>management,</a:t>
            </a:r>
            <a:endParaRPr sz="20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521494" lvl="1" indent="-170021">
              <a:spcBef>
                <a:spcPts val="251"/>
              </a:spcBef>
              <a:buFont typeface="Arial MT"/>
              <a:buChar char="•"/>
              <a:tabLst>
                <a:tab pos="521494" algn="l"/>
                <a:tab pos="521970" algn="l"/>
              </a:tabLst>
            </a:pPr>
            <a:r>
              <a:rPr sz="2000" spc="-4" dirty="0">
                <a:solidFill>
                  <a:srgbClr val="00B050"/>
                </a:solidFill>
                <a:latin typeface="Calibri"/>
                <a:cs typeface="Calibri"/>
              </a:rPr>
              <a:t>Technical</a:t>
            </a:r>
            <a:r>
              <a:rPr sz="20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spc="-4" dirty="0">
                <a:solidFill>
                  <a:srgbClr val="00B050"/>
                </a:solidFill>
                <a:latin typeface="Calibri"/>
                <a:cs typeface="Calibri"/>
              </a:rPr>
              <a:t>reviews,</a:t>
            </a:r>
            <a:r>
              <a:rPr sz="2000" spc="-1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spc="4" dirty="0">
                <a:solidFill>
                  <a:srgbClr val="00B050"/>
                </a:solidFill>
                <a:latin typeface="Calibri"/>
                <a:cs typeface="Calibri"/>
              </a:rPr>
              <a:t>and</a:t>
            </a:r>
            <a:r>
              <a:rPr sz="2000" spc="-1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spc="-4" dirty="0">
                <a:solidFill>
                  <a:srgbClr val="00B050"/>
                </a:solidFill>
                <a:latin typeface="Calibri"/>
                <a:cs typeface="Calibri"/>
              </a:rPr>
              <a:t>others</a:t>
            </a:r>
            <a:endParaRPr sz="2000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B899-8018-C90B-5B87-30BBCA1A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4000" b="1" i="1" dirty="0">
                <a:solidFill>
                  <a:srgbClr val="7030A0"/>
                </a:solidFill>
              </a:rPr>
              <a:t>Typical umbrella activities include…..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CDBE-BDAA-B135-D2B9-8B6D36754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Software project tracking and control</a:t>
            </a:r>
            <a:r>
              <a:rPr lang="en-US" dirty="0"/>
              <a:t>—allows the software team </a:t>
            </a:r>
            <a:r>
              <a:rPr lang="en-US" i="1" dirty="0">
                <a:solidFill>
                  <a:srgbClr val="00B050"/>
                </a:solidFill>
              </a:rPr>
              <a:t>to assess progress against the project plan</a:t>
            </a:r>
            <a:r>
              <a:rPr lang="en-US" dirty="0"/>
              <a:t> and take any necessary action to maintain the schedule.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Risk management</a:t>
            </a:r>
            <a:r>
              <a:rPr lang="en-US" dirty="0"/>
              <a:t>—assesses risks that </a:t>
            </a:r>
            <a:r>
              <a:rPr lang="en-US" i="1" dirty="0">
                <a:solidFill>
                  <a:srgbClr val="00B050"/>
                </a:solidFill>
              </a:rPr>
              <a:t>may affect the outcome of the project </a:t>
            </a:r>
            <a:r>
              <a:rPr lang="en-US" dirty="0"/>
              <a:t>or the quality of the product.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Software quality assurance</a:t>
            </a:r>
            <a:r>
              <a:rPr lang="en-US" dirty="0"/>
              <a:t>—defines and conducts the </a:t>
            </a:r>
            <a:r>
              <a:rPr lang="en-US" i="1" dirty="0">
                <a:solidFill>
                  <a:srgbClr val="00B050"/>
                </a:solidFill>
              </a:rPr>
              <a:t>activities required to ensure software quality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Technical reviews</a:t>
            </a:r>
            <a:r>
              <a:rPr lang="en-US" dirty="0"/>
              <a:t>—assesses software engineering work products in an </a:t>
            </a:r>
            <a:r>
              <a:rPr lang="en-US" i="1" dirty="0">
                <a:solidFill>
                  <a:srgbClr val="00B050"/>
                </a:solidFill>
              </a:rPr>
              <a:t>effort to uncover and remove errors</a:t>
            </a:r>
            <a:r>
              <a:rPr lang="en-US" dirty="0"/>
              <a:t> before they are propagated to the next activity.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170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1FBE-7EEB-97A6-4E12-DD29C458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sz="4400" b="1" i="1" dirty="0">
                <a:solidFill>
                  <a:srgbClr val="7030A0"/>
                </a:solidFill>
              </a:rPr>
              <a:t>Typical umbrella activities include…..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3CC0-2650-2B1D-AA7D-51C41A57F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Measurement</a:t>
            </a:r>
            <a:r>
              <a:rPr lang="en-US" dirty="0"/>
              <a:t>—defines and collects process, project, and product measures that assist the team in delivering </a:t>
            </a:r>
            <a:r>
              <a:rPr lang="en-US" i="1" dirty="0">
                <a:solidFill>
                  <a:srgbClr val="00B050"/>
                </a:solidFill>
              </a:rPr>
              <a:t>software that meets stakeholders’ needs</a:t>
            </a:r>
            <a:r>
              <a:rPr lang="en-US" dirty="0"/>
              <a:t>; can be used in conjunction with all other framework and umbrella activities.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Software configuration management</a:t>
            </a:r>
            <a:r>
              <a:rPr lang="en-US" dirty="0"/>
              <a:t>—manages the effects of </a:t>
            </a:r>
            <a:r>
              <a:rPr lang="en-US" i="1" dirty="0">
                <a:solidFill>
                  <a:srgbClr val="00B050"/>
                </a:solidFill>
              </a:rPr>
              <a:t>change throughout the software process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Reusability management</a:t>
            </a:r>
            <a:r>
              <a:rPr lang="en-US" dirty="0"/>
              <a:t>—defines </a:t>
            </a:r>
            <a:r>
              <a:rPr lang="en-US" i="1" dirty="0">
                <a:solidFill>
                  <a:srgbClr val="00B050"/>
                </a:solidFill>
              </a:rPr>
              <a:t>criteria for work product reuse </a:t>
            </a:r>
            <a:r>
              <a:rPr lang="en-US" dirty="0"/>
              <a:t>(including software components) and establishes mechanisms to achieve reusable components.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Work product preparation and production</a:t>
            </a:r>
            <a:r>
              <a:rPr lang="en-US" dirty="0"/>
              <a:t>—encompasses the </a:t>
            </a:r>
            <a:r>
              <a:rPr lang="en-US" i="1" dirty="0">
                <a:solidFill>
                  <a:srgbClr val="00B050"/>
                </a:solidFill>
              </a:rPr>
              <a:t>activities required to create work products </a:t>
            </a:r>
            <a:r>
              <a:rPr lang="en-US" dirty="0"/>
              <a:t>such as models, documents, logs, forms, and lists.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494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A815-839E-5539-EA59-69A0E469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SOFTWARE ENGINEERING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0335-19EC-B88D-A827-A1A635C1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The Essence of Practice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1. Understand the problem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2. Plan a solution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3. </a:t>
            </a:r>
            <a:r>
              <a:rPr lang="en-US" dirty="0">
                <a:solidFill>
                  <a:srgbClr val="7030A0"/>
                </a:solidFill>
              </a:rPr>
              <a:t>Carry out the plan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4. Examine the result for accuracy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84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- Software engineering PowerPoint Presentation, free download -  ID:1574378">
            <a:extLst>
              <a:ext uri="{FF2B5EF4-FFF2-40B4-BE49-F238E27FC236}">
                <a16:creationId xmlns:a16="http://schemas.microsoft.com/office/drawing/2014/main" id="{311D3BD8-3B62-6394-DA74-F208C221655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8382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actitioners Myths Software Engineering - Colaboratory">
            <a:extLst>
              <a:ext uri="{FF2B5EF4-FFF2-40B4-BE49-F238E27FC236}">
                <a16:creationId xmlns:a16="http://schemas.microsoft.com/office/drawing/2014/main" id="{09EE165C-03D3-FF8E-FAC5-422CCCC44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"/>
            <a:ext cx="64008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89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1500" dirty="0">
                <a:solidFill>
                  <a:srgbClr val="002060"/>
                </a:solidFill>
                <a:latin typeface="Bauhaus 93" pitchFamily="82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SOFTWARE ENGINEERING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rgbClr val="0070C0"/>
                </a:solidFill>
              </a:rPr>
              <a:t>IEEE defines software engineering as:</a:t>
            </a:r>
          </a:p>
          <a:p>
            <a:pPr algn="just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(1) The application of a systematic, disciplined, quantifiable approach to the development, operation and maintenance of software; that is, the application of engineering to software.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(2) The study of approaches as in the above statement.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3600" b="1" u="sng" dirty="0">
                <a:solidFill>
                  <a:srgbClr val="00B050"/>
                </a:solidFill>
              </a:rPr>
              <a:t>What is Software Engineering?</a:t>
            </a:r>
          </a:p>
          <a:p>
            <a:pPr algn="just"/>
            <a:r>
              <a:rPr lang="en-US" dirty="0"/>
              <a:t>The term </a:t>
            </a:r>
            <a:r>
              <a:rPr lang="en-US" b="1" dirty="0"/>
              <a:t>software engineering</a:t>
            </a:r>
            <a:r>
              <a:rPr lang="en-US" dirty="0"/>
              <a:t> is the product of two words, </a:t>
            </a:r>
            <a:r>
              <a:rPr lang="en-US" b="1" dirty="0"/>
              <a:t>software</a:t>
            </a:r>
            <a:r>
              <a:rPr lang="en-US" dirty="0"/>
              <a:t>, and </a:t>
            </a:r>
            <a:r>
              <a:rPr lang="en-US" b="1" dirty="0"/>
              <a:t>engineering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solidFill>
                  <a:srgbClr val="7030A0"/>
                </a:solidFill>
              </a:rPr>
              <a:t>The </a:t>
            </a:r>
            <a:r>
              <a:rPr lang="en-US" b="1" dirty="0">
                <a:solidFill>
                  <a:srgbClr val="7030A0"/>
                </a:solidFill>
              </a:rPr>
              <a:t>software</a:t>
            </a:r>
            <a:r>
              <a:rPr lang="en-US" dirty="0">
                <a:solidFill>
                  <a:srgbClr val="7030A0"/>
                </a:solidFill>
              </a:rPr>
              <a:t> is a collection of integrated programs.</a:t>
            </a:r>
          </a:p>
          <a:p>
            <a:pPr algn="just"/>
            <a:r>
              <a:rPr lang="en-US" dirty="0"/>
              <a:t>Software subsists of carefully-organized instructions and code written by developers on any of various particular computer languages.</a:t>
            </a:r>
          </a:p>
          <a:p>
            <a:pPr algn="just"/>
            <a:r>
              <a:rPr lang="en-US" dirty="0"/>
              <a:t>Computer programs and related documentation such as requirements, design models  and user manuals.</a:t>
            </a:r>
          </a:p>
          <a:p>
            <a:pPr algn="just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Engineering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is the application of 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scientific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and 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practical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knowledge to 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invent, design, build, maintain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and 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improve frameworks, processes, etc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just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Software Engineering</a:t>
            </a:r>
            <a:r>
              <a:rPr lang="en-US" dirty="0">
                <a:solidFill>
                  <a:srgbClr val="FF0000"/>
                </a:solidFill>
              </a:rPr>
              <a:t> is an engineering branch related to the evolution of software product using well-defined scientific principles, techniques, and procedures. The result of software engineering is an effective and reliable software product.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IMPORTANCE OF SOFTWARE ENGINEERING</a:t>
            </a:r>
            <a:br>
              <a:rPr lang="en-US" dirty="0"/>
            </a:br>
            <a:endParaRPr lang="en-US" dirty="0"/>
          </a:p>
        </p:txBody>
      </p:sp>
      <p:pic>
        <p:nvPicPr>
          <p:cNvPr id="63490" name="Picture 2" descr="C:\Users\ANIL\Desktop\software-engineering-introduction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6962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Principles of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562600"/>
          </a:xfrm>
        </p:spPr>
        <p:txBody>
          <a:bodyPr>
            <a:noAutofit/>
          </a:bodyPr>
          <a:lstStyle/>
          <a:p>
            <a:pPr marL="514350" indent="-514350" algn="just">
              <a:buAutoNum type="arabicParenBoth"/>
            </a:pPr>
            <a:r>
              <a:rPr lang="en-US" sz="3600" dirty="0">
                <a:solidFill>
                  <a:srgbClr val="00B050"/>
                </a:solidFill>
              </a:rPr>
              <a:t> Manage using a phased life-cycle plan. </a:t>
            </a:r>
          </a:p>
          <a:p>
            <a:pPr marL="514350" indent="-514350" algn="just">
              <a:buAutoNum type="arabicParenBoth"/>
            </a:pPr>
            <a:r>
              <a:rPr lang="en-US" sz="3600" dirty="0">
                <a:solidFill>
                  <a:srgbClr val="00B050"/>
                </a:solidFill>
              </a:rPr>
              <a:t> Perform continuous validation. </a:t>
            </a:r>
          </a:p>
          <a:p>
            <a:pPr marL="514350" indent="-514350" algn="just">
              <a:buAutoNum type="arabicParenBoth"/>
            </a:pPr>
            <a:r>
              <a:rPr lang="en-US" sz="3600" dirty="0">
                <a:solidFill>
                  <a:srgbClr val="00B050"/>
                </a:solidFill>
              </a:rPr>
              <a:t> Maintain disciplined product control. </a:t>
            </a:r>
          </a:p>
          <a:p>
            <a:pPr marL="514350" indent="-514350" algn="just">
              <a:buAutoNum type="arabicParenBoth"/>
            </a:pPr>
            <a:r>
              <a:rPr lang="en-US" sz="3600" dirty="0">
                <a:solidFill>
                  <a:srgbClr val="00B050"/>
                </a:solidFill>
              </a:rPr>
              <a:t> Use modern programming practices. </a:t>
            </a:r>
          </a:p>
          <a:p>
            <a:pPr marL="514350" indent="-514350" algn="just">
              <a:buAutoNum type="arabicParenBoth"/>
            </a:pPr>
            <a:r>
              <a:rPr lang="en-US" sz="3600" dirty="0">
                <a:solidFill>
                  <a:srgbClr val="00B050"/>
                </a:solidFill>
              </a:rPr>
              <a:t> Maintain clear accountability for results. </a:t>
            </a:r>
          </a:p>
          <a:p>
            <a:pPr marL="514350" indent="-514350" algn="just">
              <a:buAutoNum type="arabicParenBoth"/>
            </a:pPr>
            <a:r>
              <a:rPr lang="en-US" sz="3600" dirty="0">
                <a:solidFill>
                  <a:srgbClr val="00B050"/>
                </a:solidFill>
              </a:rPr>
              <a:t> Use better and fewer people. </a:t>
            </a:r>
          </a:p>
          <a:p>
            <a:pPr marL="514350" indent="-514350" algn="just">
              <a:buAutoNum type="arabicParenBoth"/>
            </a:pPr>
            <a:r>
              <a:rPr lang="en-US" sz="3600" dirty="0">
                <a:solidFill>
                  <a:srgbClr val="00B050"/>
                </a:solidFill>
              </a:rPr>
              <a:t> Maintain a commitment to improve the process.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FE55-1F7C-1B88-0140-28E411A9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F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Module No.1 : </a:t>
            </a:r>
            <a:r>
              <a:rPr lang="en-IN" sz="2400" b="1" dirty="0">
                <a:solidFill>
                  <a:srgbClr val="C0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An Overview of Software Engineering</a:t>
            </a:r>
            <a:endParaRPr lang="en-IN" sz="54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D06A-52A7-14F1-C52C-39EAF0BE0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Nature of Software </a:t>
            </a:r>
          </a:p>
          <a:p>
            <a:pPr algn="just"/>
            <a:r>
              <a:rPr lang="en-IN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Software Engineering</a:t>
            </a:r>
          </a:p>
          <a:p>
            <a:pPr algn="just"/>
            <a:r>
              <a:rPr lang="en-IN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Software Process</a:t>
            </a:r>
          </a:p>
          <a:p>
            <a:pPr algn="just"/>
            <a:r>
              <a:rPr lang="en-IN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Software Engineering Practice, </a:t>
            </a:r>
          </a:p>
        </p:txBody>
      </p:sp>
    </p:spTree>
    <p:extLst>
      <p:ext uri="{BB962C8B-B14F-4D97-AF65-F5344CB8AC3E}">
        <p14:creationId xmlns:p14="http://schemas.microsoft.com/office/powerpoint/2010/main" val="158072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BB3E-D5E5-5F85-5D52-B2EA3219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NATURE OF SOFTWARE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04FF-6C4B-292E-9D48-BAA4BD1F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i="1" dirty="0">
                <a:solidFill>
                  <a:srgbClr val="7030A0"/>
                </a:solidFill>
              </a:rPr>
              <a:t>Software is: </a:t>
            </a:r>
          </a:p>
          <a:p>
            <a:pPr marL="0" indent="0" algn="just">
              <a:buNone/>
            </a:pPr>
            <a:endParaRPr lang="en-US" b="1" i="1" dirty="0">
              <a:solidFill>
                <a:srgbClr val="7030A0"/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dirty="0">
                <a:solidFill>
                  <a:srgbClr val="00B050"/>
                </a:solidFill>
              </a:rPr>
              <a:t>instructions (computer programs) that when executed provide desired features, function, and performance; </a:t>
            </a:r>
          </a:p>
          <a:p>
            <a:pPr marL="0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(2) data structures that enable the programs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  to adequately manipulate information, and </a:t>
            </a: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7030A0"/>
                </a:solidFill>
              </a:rPr>
              <a:t>(3) document that describes the operation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7030A0"/>
                </a:solidFill>
              </a:rPr>
              <a:t>      and use of the programs.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0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D933-ABF8-A3A0-82B6-C26A8D88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Characteristics of Software</a:t>
            </a:r>
          </a:p>
        </p:txBody>
      </p:sp>
      <p:pic>
        <p:nvPicPr>
          <p:cNvPr id="3074" name="Picture 2" descr="Software Characteristics - Software Engineering - GeeksforGeeks">
            <a:extLst>
              <a:ext uri="{FF2B5EF4-FFF2-40B4-BE49-F238E27FC236}">
                <a16:creationId xmlns:a16="http://schemas.microsoft.com/office/drawing/2014/main" id="{133201D6-E4CB-7C15-4AF8-40E45DE957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3914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83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1460</Words>
  <Application>Microsoft Office PowerPoint</Application>
  <PresentationFormat>On-screen Show (4:3)</PresentationFormat>
  <Paragraphs>159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AngsanaUPC</vt:lpstr>
      <vt:lpstr>Arial</vt:lpstr>
      <vt:lpstr>Arial Black</vt:lpstr>
      <vt:lpstr>Arial MT</vt:lpstr>
      <vt:lpstr>Arial Rounded MT Bold</vt:lpstr>
      <vt:lpstr>Bauhaus 93</vt:lpstr>
      <vt:lpstr>Calibri</vt:lpstr>
      <vt:lpstr>Nunito</vt:lpstr>
      <vt:lpstr>Times New Roman</vt:lpstr>
      <vt:lpstr>Office Theme</vt:lpstr>
      <vt:lpstr>PowerPoint Presentation</vt:lpstr>
      <vt:lpstr>PowerPoint Presentation</vt:lpstr>
      <vt:lpstr>SOFTWARE ENGINEERING DEFINITIONS</vt:lpstr>
      <vt:lpstr>PowerPoint Presentation</vt:lpstr>
      <vt:lpstr>IMPORTANCE OF SOFTWARE ENGINEERING </vt:lpstr>
      <vt:lpstr>Principles of Software Engineering</vt:lpstr>
      <vt:lpstr>Module No.1 : An Overview of Software Engineering</vt:lpstr>
      <vt:lpstr>NATURE OF SOFTWARE</vt:lpstr>
      <vt:lpstr>Characteristics of Software</vt:lpstr>
      <vt:lpstr>THE CHANGING NATURE OF SOFTWARE</vt:lpstr>
      <vt:lpstr>PowerPoint Presentation</vt:lpstr>
      <vt:lpstr>PowerPoint Presentation</vt:lpstr>
      <vt:lpstr>LEGACY SOFTWARE</vt:lpstr>
      <vt:lpstr>SOFTWARE ENGINEERING</vt:lpstr>
      <vt:lpstr>Software Engineering - layered technology</vt:lpstr>
      <vt:lpstr>PowerPoint Presentation</vt:lpstr>
      <vt:lpstr>THE SOFTWARE PROCESS</vt:lpstr>
      <vt:lpstr>SDLC</vt:lpstr>
      <vt:lpstr>PowerPoint Presentation</vt:lpstr>
      <vt:lpstr>A Generic Process Model</vt:lpstr>
      <vt:lpstr>Typical umbrella activities include…..</vt:lpstr>
      <vt:lpstr>Typical umbrella activities include…..</vt:lpstr>
      <vt:lpstr>SOFTWARE ENGINEERING PRACTICES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JAINABBI BANDA 23PHD7138</cp:lastModifiedBy>
  <cp:revision>51</cp:revision>
  <dcterms:created xsi:type="dcterms:W3CDTF">2006-08-16T00:00:00Z</dcterms:created>
  <dcterms:modified xsi:type="dcterms:W3CDTF">2024-12-17T05:05:20Z</dcterms:modified>
</cp:coreProperties>
</file>